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289"/>
  </p:notesMasterIdLst>
  <p:handoutMasterIdLst>
    <p:handoutMasterId r:id="rId290"/>
  </p:handoutMasterIdLst>
  <p:sldIdLst>
    <p:sldId id="882" r:id="rId2"/>
    <p:sldId id="1312" r:id="rId3"/>
    <p:sldId id="1316" r:id="rId4"/>
    <p:sldId id="1317" r:id="rId5"/>
    <p:sldId id="1318" r:id="rId6"/>
    <p:sldId id="1319" r:id="rId7"/>
    <p:sldId id="1321" r:id="rId8"/>
    <p:sldId id="1331" r:id="rId9"/>
    <p:sldId id="1332" r:id="rId10"/>
    <p:sldId id="1315" r:id="rId11"/>
    <p:sldId id="1313" r:id="rId12"/>
    <p:sldId id="1314" r:id="rId13"/>
    <p:sldId id="1322" r:id="rId14"/>
    <p:sldId id="1323" r:id="rId15"/>
    <p:sldId id="1325" r:id="rId16"/>
    <p:sldId id="1326" r:id="rId17"/>
    <p:sldId id="1327" r:id="rId18"/>
    <p:sldId id="1328" r:id="rId19"/>
    <p:sldId id="1329" r:id="rId20"/>
    <p:sldId id="1330" r:id="rId21"/>
    <p:sldId id="1342" r:id="rId22"/>
    <p:sldId id="1343" r:id="rId23"/>
    <p:sldId id="1335" r:id="rId24"/>
    <p:sldId id="1333" r:id="rId25"/>
    <p:sldId id="1363" r:id="rId26"/>
    <p:sldId id="1334" r:id="rId27"/>
    <p:sldId id="1345" r:id="rId28"/>
    <p:sldId id="1336" r:id="rId29"/>
    <p:sldId id="1337" r:id="rId30"/>
    <p:sldId id="1339" r:id="rId31"/>
    <p:sldId id="1340" r:id="rId32"/>
    <p:sldId id="1341" r:id="rId33"/>
    <p:sldId id="1344" r:id="rId34"/>
    <p:sldId id="1338" r:id="rId35"/>
    <p:sldId id="1348" r:id="rId36"/>
    <p:sldId id="1349" r:id="rId37"/>
    <p:sldId id="1324" r:id="rId38"/>
    <p:sldId id="1350" r:id="rId39"/>
    <p:sldId id="1351" r:id="rId40"/>
    <p:sldId id="1352" r:id="rId41"/>
    <p:sldId id="1353" r:id="rId42"/>
    <p:sldId id="1354" r:id="rId43"/>
    <p:sldId id="1355" r:id="rId44"/>
    <p:sldId id="1356" r:id="rId45"/>
    <p:sldId id="1357" r:id="rId46"/>
    <p:sldId id="1358" r:id="rId47"/>
    <p:sldId id="1359" r:id="rId48"/>
    <p:sldId id="1360" r:id="rId49"/>
    <p:sldId id="1364" r:id="rId50"/>
    <p:sldId id="1366" r:id="rId51"/>
    <p:sldId id="1367" r:id="rId52"/>
    <p:sldId id="1368" r:id="rId53"/>
    <p:sldId id="1361" r:id="rId54"/>
    <p:sldId id="1362" r:id="rId55"/>
    <p:sldId id="1365" r:id="rId56"/>
    <p:sldId id="1369" r:id="rId57"/>
    <p:sldId id="1346" r:id="rId58"/>
    <p:sldId id="1347" r:id="rId59"/>
    <p:sldId id="1370" r:id="rId60"/>
    <p:sldId id="1371" r:id="rId61"/>
    <p:sldId id="1373" r:id="rId62"/>
    <p:sldId id="1374" r:id="rId63"/>
    <p:sldId id="1372" r:id="rId64"/>
    <p:sldId id="1375" r:id="rId65"/>
    <p:sldId id="1376" r:id="rId66"/>
    <p:sldId id="1377" r:id="rId67"/>
    <p:sldId id="1378" r:id="rId68"/>
    <p:sldId id="1379" r:id="rId69"/>
    <p:sldId id="1380" r:id="rId70"/>
    <p:sldId id="1381" r:id="rId71"/>
    <p:sldId id="1382" r:id="rId72"/>
    <p:sldId id="1383" r:id="rId73"/>
    <p:sldId id="1384" r:id="rId74"/>
    <p:sldId id="1584" r:id="rId75"/>
    <p:sldId id="1585" r:id="rId76"/>
    <p:sldId id="1586" r:id="rId77"/>
    <p:sldId id="1587" r:id="rId78"/>
    <p:sldId id="1588" r:id="rId79"/>
    <p:sldId id="1589" r:id="rId80"/>
    <p:sldId id="1590" r:id="rId81"/>
    <p:sldId id="1591" r:id="rId82"/>
    <p:sldId id="1592" r:id="rId83"/>
    <p:sldId id="1593" r:id="rId84"/>
    <p:sldId id="1594" r:id="rId85"/>
    <p:sldId id="1595" r:id="rId86"/>
    <p:sldId id="1596" r:id="rId87"/>
    <p:sldId id="1597" r:id="rId88"/>
    <p:sldId id="1598" r:id="rId89"/>
    <p:sldId id="1599" r:id="rId90"/>
    <p:sldId id="1600" r:id="rId91"/>
    <p:sldId id="1601" r:id="rId92"/>
    <p:sldId id="1602" r:id="rId93"/>
    <p:sldId id="1603" r:id="rId94"/>
    <p:sldId id="1604" r:id="rId95"/>
    <p:sldId id="1605" r:id="rId96"/>
    <p:sldId id="1606" r:id="rId97"/>
    <p:sldId id="1607" r:id="rId98"/>
    <p:sldId id="1608" r:id="rId99"/>
    <p:sldId id="1609" r:id="rId100"/>
    <p:sldId id="1610" r:id="rId101"/>
    <p:sldId id="1611" r:id="rId102"/>
    <p:sldId id="1612" r:id="rId103"/>
    <p:sldId id="1613" r:id="rId104"/>
    <p:sldId id="1614" r:id="rId105"/>
    <p:sldId id="1615" r:id="rId106"/>
    <p:sldId id="1616" r:id="rId107"/>
    <p:sldId id="1386" r:id="rId108"/>
    <p:sldId id="1387" r:id="rId109"/>
    <p:sldId id="1388" r:id="rId110"/>
    <p:sldId id="1393" r:id="rId111"/>
    <p:sldId id="1389" r:id="rId112"/>
    <p:sldId id="1385" r:id="rId113"/>
    <p:sldId id="1390" r:id="rId114"/>
    <p:sldId id="1391" r:id="rId115"/>
    <p:sldId id="1392" r:id="rId116"/>
    <p:sldId id="1394" r:id="rId117"/>
    <p:sldId id="1395" r:id="rId118"/>
    <p:sldId id="1403" r:id="rId119"/>
    <p:sldId id="1397" r:id="rId120"/>
    <p:sldId id="1409" r:id="rId121"/>
    <p:sldId id="1396" r:id="rId122"/>
    <p:sldId id="1398" r:id="rId123"/>
    <p:sldId id="1410" r:id="rId124"/>
    <p:sldId id="1399" r:id="rId125"/>
    <p:sldId id="1400" r:id="rId126"/>
    <p:sldId id="1407" r:id="rId127"/>
    <p:sldId id="1408" r:id="rId128"/>
    <p:sldId id="1401" r:id="rId129"/>
    <p:sldId id="1402" r:id="rId130"/>
    <p:sldId id="1404" r:id="rId131"/>
    <p:sldId id="1405" r:id="rId132"/>
    <p:sldId id="1406" r:id="rId133"/>
    <p:sldId id="1411" r:id="rId134"/>
    <p:sldId id="1418" r:id="rId135"/>
    <p:sldId id="1413" r:id="rId136"/>
    <p:sldId id="1416" r:id="rId137"/>
    <p:sldId id="1414" r:id="rId138"/>
    <p:sldId id="1415" r:id="rId139"/>
    <p:sldId id="1417" r:id="rId140"/>
    <p:sldId id="1419" r:id="rId141"/>
    <p:sldId id="1420" r:id="rId142"/>
    <p:sldId id="1426" r:id="rId143"/>
    <p:sldId id="1421" r:id="rId144"/>
    <p:sldId id="1422" r:id="rId145"/>
    <p:sldId id="1423" r:id="rId146"/>
    <p:sldId id="1424" r:id="rId147"/>
    <p:sldId id="1425" r:id="rId148"/>
    <p:sldId id="1427" r:id="rId149"/>
    <p:sldId id="1428" r:id="rId150"/>
    <p:sldId id="1429" r:id="rId151"/>
    <p:sldId id="1453" r:id="rId152"/>
    <p:sldId id="1458" r:id="rId153"/>
    <p:sldId id="1450" r:id="rId154"/>
    <p:sldId id="1451" r:id="rId155"/>
    <p:sldId id="1430" r:id="rId156"/>
    <p:sldId id="1431" r:id="rId157"/>
    <p:sldId id="1432" r:id="rId158"/>
    <p:sldId id="1447" r:id="rId159"/>
    <p:sldId id="1448" r:id="rId160"/>
    <p:sldId id="1444" r:id="rId161"/>
    <p:sldId id="1445" r:id="rId162"/>
    <p:sldId id="1452" r:id="rId163"/>
    <p:sldId id="1433" r:id="rId164"/>
    <p:sldId id="1434" r:id="rId165"/>
    <p:sldId id="1435" r:id="rId166"/>
    <p:sldId id="1436" r:id="rId167"/>
    <p:sldId id="1437" r:id="rId168"/>
    <p:sldId id="1438" r:id="rId169"/>
    <p:sldId id="1439" r:id="rId170"/>
    <p:sldId id="1440" r:id="rId171"/>
    <p:sldId id="1491" r:id="rId172"/>
    <p:sldId id="1492" r:id="rId173"/>
    <p:sldId id="1493" r:id="rId174"/>
    <p:sldId id="1454" r:id="rId175"/>
    <p:sldId id="1455" r:id="rId176"/>
    <p:sldId id="1456" r:id="rId177"/>
    <p:sldId id="1457" r:id="rId178"/>
    <p:sldId id="1442" r:id="rId179"/>
    <p:sldId id="1443" r:id="rId180"/>
    <p:sldId id="1441" r:id="rId181"/>
    <p:sldId id="1571" r:id="rId182"/>
    <p:sldId id="1572" r:id="rId183"/>
    <p:sldId id="1573" r:id="rId184"/>
    <p:sldId id="1574" r:id="rId185"/>
    <p:sldId id="1575" r:id="rId186"/>
    <p:sldId id="1576" r:id="rId187"/>
    <p:sldId id="1577" r:id="rId188"/>
    <p:sldId id="1578" r:id="rId189"/>
    <p:sldId id="1579" r:id="rId190"/>
    <p:sldId id="1580" r:id="rId191"/>
    <p:sldId id="1581" r:id="rId192"/>
    <p:sldId id="1582" r:id="rId193"/>
    <p:sldId id="1583" r:id="rId194"/>
    <p:sldId id="1622" r:id="rId195"/>
    <p:sldId id="1623" r:id="rId196"/>
    <p:sldId id="1624" r:id="rId197"/>
    <p:sldId id="1625" r:id="rId198"/>
    <p:sldId id="1626" r:id="rId199"/>
    <p:sldId id="1627" r:id="rId200"/>
    <p:sldId id="1628" r:id="rId201"/>
    <p:sldId id="1629" r:id="rId202"/>
    <p:sldId id="1630" r:id="rId203"/>
    <p:sldId id="1631" r:id="rId204"/>
    <p:sldId id="1632" r:id="rId205"/>
    <p:sldId id="1633" r:id="rId206"/>
    <p:sldId id="1634" r:id="rId207"/>
    <p:sldId id="1635" r:id="rId208"/>
    <p:sldId id="1636" r:id="rId209"/>
    <p:sldId id="1637" r:id="rId210"/>
    <p:sldId id="1638" r:id="rId211"/>
    <p:sldId id="1639" r:id="rId212"/>
    <p:sldId id="1640" r:id="rId213"/>
    <p:sldId id="1641" r:id="rId214"/>
    <p:sldId id="1642" r:id="rId215"/>
    <p:sldId id="1643" r:id="rId216"/>
    <p:sldId id="1644" r:id="rId217"/>
    <p:sldId id="1645" r:id="rId218"/>
    <p:sldId id="1646" r:id="rId219"/>
    <p:sldId id="1647" r:id="rId220"/>
    <p:sldId id="1648" r:id="rId221"/>
    <p:sldId id="1649" r:id="rId222"/>
    <p:sldId id="1650" r:id="rId223"/>
    <p:sldId id="1651" r:id="rId224"/>
    <p:sldId id="1652" r:id="rId225"/>
    <p:sldId id="1653" r:id="rId226"/>
    <p:sldId id="1654" r:id="rId227"/>
    <p:sldId id="1655" r:id="rId228"/>
    <p:sldId id="1656" r:id="rId229"/>
    <p:sldId id="1657" r:id="rId230"/>
    <p:sldId id="1658" r:id="rId231"/>
    <p:sldId id="1659" r:id="rId232"/>
    <p:sldId id="1660" r:id="rId233"/>
    <p:sldId id="1661" r:id="rId234"/>
    <p:sldId id="1662" r:id="rId235"/>
    <p:sldId id="1617" r:id="rId236"/>
    <p:sldId id="1664" r:id="rId237"/>
    <p:sldId id="1666" r:id="rId238"/>
    <p:sldId id="1667" r:id="rId239"/>
    <p:sldId id="1665" r:id="rId240"/>
    <p:sldId id="1668" r:id="rId241"/>
    <p:sldId id="1669" r:id="rId242"/>
    <p:sldId id="1670" r:id="rId243"/>
    <p:sldId id="1671" r:id="rId244"/>
    <p:sldId id="1663" r:id="rId245"/>
    <p:sldId id="1618" r:id="rId246"/>
    <p:sldId id="1619" r:id="rId247"/>
    <p:sldId id="1620" r:id="rId248"/>
    <p:sldId id="1621" r:id="rId249"/>
    <p:sldId id="1460" r:id="rId250"/>
    <p:sldId id="1461" r:id="rId251"/>
    <p:sldId id="1462" r:id="rId252"/>
    <p:sldId id="1463" r:id="rId253"/>
    <p:sldId id="1464" r:id="rId254"/>
    <p:sldId id="1465" r:id="rId255"/>
    <p:sldId id="1466" r:id="rId256"/>
    <p:sldId id="1467" r:id="rId257"/>
    <p:sldId id="1477" r:id="rId258"/>
    <p:sldId id="1476" r:id="rId259"/>
    <p:sldId id="1468" r:id="rId260"/>
    <p:sldId id="1469" r:id="rId261"/>
    <p:sldId id="1470" r:id="rId262"/>
    <p:sldId id="1471" r:id="rId263"/>
    <p:sldId id="1472" r:id="rId264"/>
    <p:sldId id="1474" r:id="rId265"/>
    <p:sldId id="1475" r:id="rId266"/>
    <p:sldId id="1478" r:id="rId267"/>
    <p:sldId id="1479" r:id="rId268"/>
    <p:sldId id="1480" r:id="rId269"/>
    <p:sldId id="1481" r:id="rId270"/>
    <p:sldId id="1482" r:id="rId271"/>
    <p:sldId id="1483" r:id="rId272"/>
    <p:sldId id="1484" r:id="rId273"/>
    <p:sldId id="1485" r:id="rId274"/>
    <p:sldId id="1488" r:id="rId275"/>
    <p:sldId id="1486" r:id="rId276"/>
    <p:sldId id="1487" r:id="rId277"/>
    <p:sldId id="1489" r:id="rId278"/>
    <p:sldId id="1494" r:id="rId279"/>
    <p:sldId id="1519" r:id="rId280"/>
    <p:sldId id="1520" r:id="rId281"/>
    <p:sldId id="1521" r:id="rId282"/>
    <p:sldId id="1527" r:id="rId283"/>
    <p:sldId id="1522" r:id="rId284"/>
    <p:sldId id="1523" r:id="rId285"/>
    <p:sldId id="1524" r:id="rId286"/>
    <p:sldId id="1526" r:id="rId287"/>
    <p:sldId id="1525" r:id="rId288"/>
  </p:sldIdLst>
  <p:sldSz cx="9144000" cy="6858000" type="screen4x3"/>
  <p:notesSz cx="6645275" cy="9777413"/>
  <p:defaultTextStyle>
    <a:defPPr>
      <a:defRPr lang="en-US"/>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E4D56A"/>
    <a:srgbClr val="4D4D4D"/>
    <a:srgbClr val="5F5F5F"/>
    <a:srgbClr val="99FFCC"/>
    <a:srgbClr val="00FF00"/>
    <a:srgbClr val="BC4242"/>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4686" autoAdjust="0"/>
  </p:normalViewPr>
  <p:slideViewPr>
    <p:cSldViewPr>
      <p:cViewPr varScale="1">
        <p:scale>
          <a:sx n="96" d="100"/>
          <a:sy n="96" d="100"/>
        </p:scale>
        <p:origin x="-1056" y="-91"/>
      </p:cViewPr>
      <p:guideLst>
        <p:guide orient="horz" pos="720"/>
        <p:guide pos="4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1" d="100"/>
          <a:sy n="51" d="100"/>
        </p:scale>
        <p:origin x="-2004" y="-102"/>
      </p:cViewPr>
      <p:guideLst>
        <p:guide orient="horz" pos="3080"/>
        <p:guide pos="209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048000" cy="68580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defTabSz="931863">
              <a:defRPr sz="1300" smtClean="0"/>
            </a:lvl1pPr>
          </a:lstStyle>
          <a:p>
            <a:pPr>
              <a:defRPr/>
            </a:pPr>
            <a:r>
              <a:rPr lang="en-US"/>
              <a:t>Cours EJB/J2EE</a:t>
            </a:r>
          </a:p>
          <a:p>
            <a:pPr>
              <a:defRPr/>
            </a:pPr>
            <a:r>
              <a:rPr lang="en-US"/>
              <a:t>Copyright Michel Buffa</a:t>
            </a:r>
          </a:p>
        </p:txBody>
      </p:sp>
      <p:sp>
        <p:nvSpPr>
          <p:cNvPr id="38915" name="Rectangle 3"/>
          <p:cNvSpPr>
            <a:spLocks noGrp="1" noChangeArrowheads="1"/>
          </p:cNvSpPr>
          <p:nvPr>
            <p:ph type="dt" sz="quarter"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smtClean="0"/>
            </a:lvl1pPr>
          </a:lstStyle>
          <a:p>
            <a:pPr>
              <a:defRPr/>
            </a:pPr>
            <a:fld id="{19A408BC-5A34-4995-BC96-572F72841017}" type="datetime1">
              <a:rPr lang="fr-FR"/>
              <a:pPr>
                <a:defRPr/>
              </a:pPr>
              <a:t>07/04/2012</a:t>
            </a:fld>
            <a:endParaRPr lang="en-US"/>
          </a:p>
        </p:txBody>
      </p:sp>
      <p:sp>
        <p:nvSpPr>
          <p:cNvPr id="38918" name="Rectangle 6"/>
          <p:cNvSpPr>
            <a:spLocks noGrp="1" noChangeArrowheads="1"/>
          </p:cNvSpPr>
          <p:nvPr>
            <p:ph type="sldNum" sz="quarter" idx="3"/>
          </p:nvPr>
        </p:nvSpPr>
        <p:spPr bwMode="auto">
          <a:xfrm>
            <a:off x="3733800" y="9296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08CFB2F-83CF-4766-A62C-3C8A717F5BC1}" type="slidenum">
              <a:rPr lang="fr-FR"/>
              <a:pPr>
                <a:defRPr/>
              </a:pPr>
              <a:t>‹N°›</a:t>
            </a:fld>
            <a:endParaRPr lang="fr-FR"/>
          </a:p>
        </p:txBody>
      </p:sp>
    </p:spTree>
    <p:extLst>
      <p:ext uri="{BB962C8B-B14F-4D97-AF65-F5344CB8AC3E}">
        <p14:creationId xmlns:p14="http://schemas.microsoft.com/office/powerpoint/2010/main" val="661053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defTabSz="931863">
              <a:defRPr sz="1300" smtClean="0"/>
            </a:lvl1pPr>
          </a:lstStyle>
          <a:p>
            <a:pPr>
              <a:defRPr/>
            </a:pPr>
            <a:endParaRPr lang="en-US"/>
          </a:p>
        </p:txBody>
      </p:sp>
      <p:sp>
        <p:nvSpPr>
          <p:cNvPr id="7171" name="Rectangle 3"/>
          <p:cNvSpPr>
            <a:spLocks noGrp="1" noChangeArrowheads="1"/>
          </p:cNvSpPr>
          <p:nvPr>
            <p:ph type="dt" idx="1"/>
          </p:nvPr>
        </p:nvSpPr>
        <p:spPr bwMode="auto">
          <a:xfrm>
            <a:off x="3765550" y="0"/>
            <a:ext cx="2879725" cy="488950"/>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lvl1pPr algn="r" defTabSz="931863">
              <a:defRPr sz="1300" smtClean="0"/>
            </a:lvl1pPr>
          </a:lstStyle>
          <a:p>
            <a:pPr>
              <a:defRPr/>
            </a:pPr>
            <a:fld id="{84265D96-BAF3-4DDF-9497-C581F8762327}" type="datetime1">
              <a:rPr lang="fr-FR"/>
              <a:pPr>
                <a:defRPr/>
              </a:pPr>
              <a:t>07/04/2012</a:t>
            </a:fld>
            <a:endParaRPr lang="en-US"/>
          </a:p>
        </p:txBody>
      </p:sp>
      <p:sp>
        <p:nvSpPr>
          <p:cNvPr id="4506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885825" y="4645025"/>
            <a:ext cx="4873625" cy="4398963"/>
          </a:xfrm>
          <a:prstGeom prst="rect">
            <a:avLst/>
          </a:prstGeom>
          <a:noFill/>
          <a:ln w="9525">
            <a:noFill/>
            <a:miter lim="800000"/>
            <a:headEnd/>
            <a:tailEnd/>
          </a:ln>
          <a:effectLst/>
        </p:spPr>
        <p:txBody>
          <a:bodyPr vert="horz" wrap="square" lIns="93297" tIns="46648" rIns="93297" bIns="4664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defTabSz="931863">
              <a:defRPr sz="1300" smtClean="0"/>
            </a:lvl1pPr>
          </a:lstStyle>
          <a:p>
            <a:pPr>
              <a:defRPr/>
            </a:pPr>
            <a:endParaRPr lang="en-US"/>
          </a:p>
        </p:txBody>
      </p:sp>
      <p:sp>
        <p:nvSpPr>
          <p:cNvPr id="7175" name="Rectangle 7"/>
          <p:cNvSpPr>
            <a:spLocks noGrp="1" noChangeArrowheads="1"/>
          </p:cNvSpPr>
          <p:nvPr>
            <p:ph type="sldNum" sz="quarter" idx="5"/>
          </p:nvPr>
        </p:nvSpPr>
        <p:spPr bwMode="auto">
          <a:xfrm>
            <a:off x="3765550" y="9288463"/>
            <a:ext cx="2879725" cy="488950"/>
          </a:xfrm>
          <a:prstGeom prst="rect">
            <a:avLst/>
          </a:prstGeom>
          <a:noFill/>
          <a:ln w="9525">
            <a:noFill/>
            <a:miter lim="800000"/>
            <a:headEnd/>
            <a:tailEnd/>
          </a:ln>
          <a:effectLst/>
        </p:spPr>
        <p:txBody>
          <a:bodyPr vert="horz" wrap="square" lIns="93297" tIns="46648" rIns="93297" bIns="46648" numCol="1" anchor="b" anchorCtr="0" compatLnSpc="1">
            <a:prstTxWarp prst="textNoShape">
              <a:avLst/>
            </a:prstTxWarp>
          </a:bodyPr>
          <a:lstStyle>
            <a:lvl1pPr algn="r" defTabSz="931863">
              <a:defRPr sz="1300" smtClean="0"/>
            </a:lvl1pPr>
          </a:lstStyle>
          <a:p>
            <a:pPr>
              <a:defRPr/>
            </a:pPr>
            <a:fld id="{00931D80-0417-474E-B769-FC70DB5A2AAA}" type="slidenum">
              <a:rPr lang="en-US"/>
              <a:pPr>
                <a:defRPr/>
              </a:pPr>
              <a:t>‹N°›</a:t>
            </a:fld>
            <a:endParaRPr lang="en-US"/>
          </a:p>
        </p:txBody>
      </p:sp>
    </p:spTree>
    <p:extLst>
      <p:ext uri="{BB962C8B-B14F-4D97-AF65-F5344CB8AC3E}">
        <p14:creationId xmlns:p14="http://schemas.microsoft.com/office/powerpoint/2010/main" val="255473583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140</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pPr>
              <a:defRPr/>
            </a:pPr>
            <a:fld id="{84265D96-BAF3-4DDF-9497-C581F8762327}" type="datetime1">
              <a:rPr lang="fr-FR" smtClean="0"/>
              <a:pPr>
                <a:defRPr/>
              </a:pPr>
              <a:t>12/04/2012</a:t>
            </a:fld>
            <a:endParaRPr lang="en-US"/>
          </a:p>
        </p:txBody>
      </p:sp>
      <p:sp>
        <p:nvSpPr>
          <p:cNvPr id="5" name="Espace réservé du numéro de diapositive 4"/>
          <p:cNvSpPr>
            <a:spLocks noGrp="1"/>
          </p:cNvSpPr>
          <p:nvPr>
            <p:ph type="sldNum" sz="quarter" idx="11"/>
          </p:nvPr>
        </p:nvSpPr>
        <p:spPr/>
        <p:txBody>
          <a:bodyPr/>
          <a:lstStyle/>
          <a:p>
            <a:pPr>
              <a:defRPr/>
            </a:pPr>
            <a:fld id="{00931D80-0417-474E-B769-FC70DB5A2AAA}" type="slidenum">
              <a:rPr lang="en-US" smtClean="0"/>
              <a:pPr>
                <a:defRPr/>
              </a:pPr>
              <a:t>143</a:t>
            </a:fld>
            <a:endParaRPr lang="en-US"/>
          </a:p>
        </p:txBody>
      </p:sp>
    </p:spTree>
    <p:extLst>
      <p:ext uri="{BB962C8B-B14F-4D97-AF65-F5344CB8AC3E}">
        <p14:creationId xmlns:p14="http://schemas.microsoft.com/office/powerpoint/2010/main" val="178496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181</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194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223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235</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244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249</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278</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5</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10</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59</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74</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83</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107</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
            </a:r>
            <a:endParaRPr lang="en-US" sz="1200"/>
          </a:p>
        </p:txBody>
      </p:sp>
      <p:sp>
        <p:nvSpPr>
          <p:cNvPr id="5" name="Rectangle 3"/>
          <p:cNvSpPr>
            <a:spLocks noGrp="1" noChangeArrowheads="1"/>
          </p:cNvSpPr>
          <p:nvPr>
            <p:ph type="dt" idx="1"/>
          </p:nvPr>
        </p:nvSpPr>
        <p:spPr>
          <a:ln/>
        </p:spPr>
        <p:txBody>
          <a:bodyPr/>
          <a:lstStyle/>
          <a:p>
            <a:r>
              <a:rPr lang="en-US"/>
              <a:t>07/16/96</a:t>
            </a:r>
            <a:endParaRPr lang="en-US" sz="1200"/>
          </a:p>
        </p:txBody>
      </p:sp>
      <p:sp>
        <p:nvSpPr>
          <p:cNvPr id="6" name="Rectangle 6"/>
          <p:cNvSpPr>
            <a:spLocks noGrp="1" noChangeArrowheads="1"/>
          </p:cNvSpPr>
          <p:nvPr>
            <p:ph type="ftr" sz="quarter" idx="4"/>
          </p:nvPr>
        </p:nvSpPr>
        <p:spPr>
          <a:ln/>
        </p:spPr>
        <p:txBody>
          <a:bodyPr/>
          <a:lstStyle/>
          <a:p>
            <a:r>
              <a:rPr lang="en-US"/>
              <a:t>(c) 2006 National Academy for Software Development - http://academy.devbg.org*</a:t>
            </a:r>
            <a:endParaRPr lang="en-US" sz="1200"/>
          </a:p>
        </p:txBody>
      </p:sp>
      <p:sp>
        <p:nvSpPr>
          <p:cNvPr id="7" name="Rectangle 7"/>
          <p:cNvSpPr>
            <a:spLocks noGrp="1" noChangeArrowheads="1"/>
          </p:cNvSpPr>
          <p:nvPr>
            <p:ph type="sldNum" sz="quarter" idx="5"/>
          </p:nvPr>
        </p:nvSpPr>
        <p:spPr>
          <a:ln/>
        </p:spPr>
        <p:txBody>
          <a:bodyPr/>
          <a:lstStyle/>
          <a:p>
            <a:fld id="{439D6B10-2A1F-4895-B36D-F5AD99F4302D}" type="slidenum">
              <a:rPr lang="en-US"/>
              <a:pPr/>
              <a:t>117</a:t>
            </a:fld>
            <a:r>
              <a:rPr lang="en-US"/>
              <a:t>##</a:t>
            </a:r>
            <a:endParaRPr lang="en-US" sz="1200"/>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bg-BG"/>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bwMode="grayWhite">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89858" name="Rectangle 2"/>
          <p:cNvSpPr>
            <a:spLocks noGrp="1" noChangeArrowheads="1"/>
          </p:cNvSpPr>
          <p:nvPr>
            <p:ph type="ctrTitle"/>
          </p:nvPr>
        </p:nvSpPr>
        <p:spPr>
          <a:xfrm>
            <a:off x="1752600" y="2819400"/>
            <a:ext cx="6858000" cy="533400"/>
          </a:xfrm>
        </p:spPr>
        <p:txBody>
          <a:bodyPr anchor="b"/>
          <a:lstStyle>
            <a:lvl1pPr>
              <a:lnSpc>
                <a:spcPct val="110000"/>
              </a:lnSpc>
              <a:defRPr>
                <a:solidFill>
                  <a:schemeClr val="tx1"/>
                </a:solidFill>
              </a:defRPr>
            </a:lvl1pPr>
          </a:lstStyle>
          <a:p>
            <a:r>
              <a:rPr lang="en-US"/>
              <a:t>Click to edit Master title style</a:t>
            </a:r>
          </a:p>
        </p:txBody>
      </p:sp>
      <p:sp>
        <p:nvSpPr>
          <p:cNvPr id="889859" name="Rectangle 3"/>
          <p:cNvSpPr>
            <a:spLocks noGrp="1" noChangeArrowheads="1"/>
          </p:cNvSpPr>
          <p:nvPr>
            <p:ph type="subTitle" idx="1"/>
          </p:nvPr>
        </p:nvSpPr>
        <p:spPr>
          <a:xfrm>
            <a:off x="1752600" y="3200400"/>
            <a:ext cx="6858000" cy="457200"/>
          </a:xfrm>
        </p:spPr>
        <p:txBody>
          <a:bodyPr/>
          <a:lstStyle>
            <a:lvl1pPr marL="0" indent="0">
              <a:lnSpc>
                <a:spcPct val="110000"/>
              </a:lnSpc>
              <a:buFont typeface="Wingdings" pitchFamily="2" charset="2"/>
              <a:buNone/>
              <a:defRPr sz="2400" b="1">
                <a:solidFill>
                  <a:schemeClr val="bg2"/>
                </a:solidFill>
              </a:defRPr>
            </a:lvl1pPr>
          </a:lstStyle>
          <a:p>
            <a:r>
              <a:rPr lang="en-US"/>
              <a:t>Click to edit Master subtitle style</a:t>
            </a:r>
          </a:p>
        </p:txBody>
      </p:sp>
      <p:sp>
        <p:nvSpPr>
          <p:cNvPr id="2" name="ZoneTexte 1"/>
          <p:cNvSpPr txBox="1"/>
          <p:nvPr userDrawn="1"/>
        </p:nvSpPr>
        <p:spPr>
          <a:xfrm>
            <a:off x="35496" y="836712"/>
            <a:ext cx="369332" cy="5755422"/>
          </a:xfrm>
          <a:prstGeom prst="rect">
            <a:avLst/>
          </a:prstGeom>
          <a:noFill/>
        </p:spPr>
        <p:txBody>
          <a:bodyPr vert="vert" wrap="square" rtlCol="0">
            <a:spAutoFit/>
          </a:bodyPr>
          <a:lstStyle/>
          <a:p>
            <a:pPr algn="just"/>
            <a:r>
              <a:rPr lang="fr-FR" sz="600" dirty="0" smtClean="0">
                <a:solidFill>
                  <a:schemeClr val="bg1"/>
                </a:solidFill>
              </a:rPr>
              <a:t>Ce support de cours est protégé par les articles L-111-1 à L-335-4 du code de la propriété intellectuelle. Toute représentation ou reproduction intégrale ou partielle faite sans le consentement de l'auteur  ou de ses ayant droit ou ayant cause est illicite. Tout contrevenant s'expose à des poursuites.</a:t>
            </a:r>
            <a:endParaRPr lang="fr-FR" sz="600" dirty="0">
              <a:solidFill>
                <a:schemeClr val="bg1"/>
              </a:solidFill>
            </a:endParaRPr>
          </a:p>
        </p:txBody>
      </p:sp>
      <p:sp>
        <p:nvSpPr>
          <p:cNvPr id="3" name="Rectangle 2"/>
          <p:cNvSpPr/>
          <p:nvPr userDrawn="1"/>
        </p:nvSpPr>
        <p:spPr bwMode="auto">
          <a:xfrm>
            <a:off x="6660232" y="116632"/>
            <a:ext cx="2483768"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1650" y="177800"/>
            <a:ext cx="2114550" cy="59944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508000" y="177800"/>
            <a:ext cx="6191250" cy="59944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ZoneTexte 3"/>
          <p:cNvSpPr txBox="1"/>
          <p:nvPr userDrawn="1"/>
        </p:nvSpPr>
        <p:spPr>
          <a:xfrm>
            <a:off x="-36512" y="836712"/>
            <a:ext cx="369332" cy="5755422"/>
          </a:xfrm>
          <a:prstGeom prst="rect">
            <a:avLst/>
          </a:prstGeom>
          <a:noFill/>
        </p:spPr>
        <p:txBody>
          <a:bodyPr vert="vert" wrap="square" rtlCol="0">
            <a:spAutoFit/>
          </a:bodyPr>
          <a:lstStyle/>
          <a:p>
            <a:pPr algn="just"/>
            <a:r>
              <a:rPr lang="fr-FR" sz="600" dirty="0" smtClean="0">
                <a:solidFill>
                  <a:schemeClr val="bg1"/>
                </a:solidFill>
              </a:rPr>
              <a:t>Ce support de cours est protégé par les articles L-111-1 à L-335-4 du code de la propriété intellectuelle. Toute représentation ou reproduction intégrale ou partielle faite sans le consentement de l'auteur  ou de ses ayant droit ou ayant cause est illicite. Tout contrevenant s'expose à des poursuites.</a:t>
            </a:r>
            <a:endParaRPr lang="fr-FR" sz="6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ZoneTexte 3"/>
          <p:cNvSpPr txBox="1"/>
          <p:nvPr userDrawn="1"/>
        </p:nvSpPr>
        <p:spPr>
          <a:xfrm>
            <a:off x="-36512" y="836712"/>
            <a:ext cx="369332" cy="5755422"/>
          </a:xfrm>
          <a:prstGeom prst="rect">
            <a:avLst/>
          </a:prstGeom>
          <a:noFill/>
        </p:spPr>
        <p:txBody>
          <a:bodyPr vert="vert" wrap="square" rtlCol="0">
            <a:spAutoFit/>
          </a:bodyPr>
          <a:lstStyle/>
          <a:p>
            <a:pPr algn="just"/>
            <a:r>
              <a:rPr lang="fr-FR" sz="600" dirty="0" smtClean="0">
                <a:solidFill>
                  <a:schemeClr val="bg1"/>
                </a:solidFill>
              </a:rPr>
              <a:t>Ce support de cours est protégé par les articles L-111-1 à L-335-4 du code de la propriété intellectuelle. Toute représentation ou reproduction intégrale ou partielle faite sans le consentement de l'auteur  ou de ses ayant droit ou ayant cause est illicite. Tout contrevenant s'expose à des poursuites.</a:t>
            </a:r>
            <a:endParaRPr lang="fr-FR" sz="6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85800" y="1447800"/>
            <a:ext cx="3924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762500" y="1447800"/>
            <a:ext cx="3924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ZoneTexte 4"/>
          <p:cNvSpPr txBox="1"/>
          <p:nvPr userDrawn="1"/>
        </p:nvSpPr>
        <p:spPr>
          <a:xfrm>
            <a:off x="-36512" y="836712"/>
            <a:ext cx="369332" cy="5755422"/>
          </a:xfrm>
          <a:prstGeom prst="rect">
            <a:avLst/>
          </a:prstGeom>
          <a:noFill/>
        </p:spPr>
        <p:txBody>
          <a:bodyPr vert="vert" wrap="square" rtlCol="0">
            <a:spAutoFit/>
          </a:bodyPr>
          <a:lstStyle/>
          <a:p>
            <a:pPr algn="just"/>
            <a:r>
              <a:rPr lang="fr-FR" sz="600" dirty="0" smtClean="0">
                <a:solidFill>
                  <a:schemeClr val="bg1"/>
                </a:solidFill>
              </a:rPr>
              <a:t>Ce support de cours est protégé par les articles L-111-1 à L-335-4 du code de la propriété intellectuelle. Toute représentation ou reproduction intégrale ou partielle faite sans le consentement de l'auteur  ou de ses ayant droit ou ayant cause est illicite. Tout contrevenant s'expose à des poursuites.</a:t>
            </a:r>
            <a:endParaRPr lang="fr-FR" sz="6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77800"/>
            <a:ext cx="84582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447800"/>
            <a:ext cx="80010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ZoneTexte 3"/>
          <p:cNvSpPr txBox="1"/>
          <p:nvPr/>
        </p:nvSpPr>
        <p:spPr>
          <a:xfrm>
            <a:off x="-36512" y="836712"/>
            <a:ext cx="369332" cy="5755422"/>
          </a:xfrm>
          <a:prstGeom prst="rect">
            <a:avLst/>
          </a:prstGeom>
          <a:noFill/>
        </p:spPr>
        <p:txBody>
          <a:bodyPr vert="vert" wrap="square" rtlCol="0">
            <a:spAutoFit/>
          </a:bodyPr>
          <a:lstStyle/>
          <a:p>
            <a:pPr algn="just"/>
            <a:r>
              <a:rPr lang="fr-FR" sz="600" dirty="0" smtClean="0">
                <a:solidFill>
                  <a:schemeClr val="bg1"/>
                </a:solidFill>
              </a:rPr>
              <a:t>Ce support de cours est protégé par les articles L-111-1 à L-335-4 du code de la propriété intellectuelle. Toute représentation ou reproduction intégrale ou partielle faite sans le consentement de l'auteur  ou de ses ayant droit ou ayant cause est illicite. Tout contrevenant s'expose à des poursuites.</a:t>
            </a:r>
            <a:endParaRPr lang="fr-FR" sz="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3200" b="1">
          <a:solidFill>
            <a:srgbClr val="EFEFEF"/>
          </a:solidFill>
          <a:latin typeface="+mj-lt"/>
          <a:ea typeface="+mj-ea"/>
          <a:cs typeface="+mj-cs"/>
        </a:defRPr>
      </a:lvl1pPr>
      <a:lvl2pPr algn="l" rtl="0" eaLnBrk="0" fontAlgn="base" hangingPunct="0">
        <a:spcBef>
          <a:spcPct val="0"/>
        </a:spcBef>
        <a:spcAft>
          <a:spcPct val="0"/>
        </a:spcAft>
        <a:defRPr sz="3200" b="1">
          <a:solidFill>
            <a:srgbClr val="EFEFEF"/>
          </a:solidFill>
          <a:latin typeface="Arial" charset="0"/>
        </a:defRPr>
      </a:lvl2pPr>
      <a:lvl3pPr algn="l" rtl="0" eaLnBrk="0" fontAlgn="base" hangingPunct="0">
        <a:spcBef>
          <a:spcPct val="0"/>
        </a:spcBef>
        <a:spcAft>
          <a:spcPct val="0"/>
        </a:spcAft>
        <a:defRPr sz="3200" b="1">
          <a:solidFill>
            <a:srgbClr val="EFEFEF"/>
          </a:solidFill>
          <a:latin typeface="Arial" charset="0"/>
        </a:defRPr>
      </a:lvl3pPr>
      <a:lvl4pPr algn="l" rtl="0" eaLnBrk="0" fontAlgn="base" hangingPunct="0">
        <a:spcBef>
          <a:spcPct val="0"/>
        </a:spcBef>
        <a:spcAft>
          <a:spcPct val="0"/>
        </a:spcAft>
        <a:defRPr sz="3200" b="1">
          <a:solidFill>
            <a:srgbClr val="EFEFEF"/>
          </a:solidFill>
          <a:latin typeface="Arial" charset="0"/>
        </a:defRPr>
      </a:lvl4pPr>
      <a:lvl5pPr algn="l" rtl="0" eaLnBrk="0" fontAlgn="base" hangingPunct="0">
        <a:spcBef>
          <a:spcPct val="0"/>
        </a:spcBef>
        <a:spcAft>
          <a:spcPct val="0"/>
        </a:spcAft>
        <a:defRPr sz="3200" b="1">
          <a:solidFill>
            <a:srgbClr val="EFEFEF"/>
          </a:solidFill>
          <a:latin typeface="Arial" charset="0"/>
        </a:defRPr>
      </a:lvl5pPr>
      <a:lvl6pPr marL="457200" algn="l" rtl="0" eaLnBrk="0" fontAlgn="base" hangingPunct="0">
        <a:spcBef>
          <a:spcPct val="0"/>
        </a:spcBef>
        <a:spcAft>
          <a:spcPct val="0"/>
        </a:spcAft>
        <a:defRPr sz="3200" b="1">
          <a:solidFill>
            <a:srgbClr val="EFEFEF"/>
          </a:solidFill>
          <a:latin typeface="Arial" charset="0"/>
        </a:defRPr>
      </a:lvl6pPr>
      <a:lvl7pPr marL="914400" algn="l" rtl="0" eaLnBrk="0" fontAlgn="base" hangingPunct="0">
        <a:spcBef>
          <a:spcPct val="0"/>
        </a:spcBef>
        <a:spcAft>
          <a:spcPct val="0"/>
        </a:spcAft>
        <a:defRPr sz="3200" b="1">
          <a:solidFill>
            <a:srgbClr val="EFEFEF"/>
          </a:solidFill>
          <a:latin typeface="Arial" charset="0"/>
        </a:defRPr>
      </a:lvl7pPr>
      <a:lvl8pPr marL="1371600" algn="l" rtl="0" eaLnBrk="0" fontAlgn="base" hangingPunct="0">
        <a:spcBef>
          <a:spcPct val="0"/>
        </a:spcBef>
        <a:spcAft>
          <a:spcPct val="0"/>
        </a:spcAft>
        <a:defRPr sz="3200" b="1">
          <a:solidFill>
            <a:srgbClr val="EFEFEF"/>
          </a:solidFill>
          <a:latin typeface="Arial" charset="0"/>
        </a:defRPr>
      </a:lvl8pPr>
      <a:lvl9pPr marL="1828800" algn="l" rtl="0" eaLnBrk="0" fontAlgn="base" hangingPunct="0">
        <a:spcBef>
          <a:spcPct val="0"/>
        </a:spcBef>
        <a:spcAft>
          <a:spcPct val="0"/>
        </a:spcAft>
        <a:defRPr sz="3200" b="1">
          <a:solidFill>
            <a:srgbClr val="EFEFEF"/>
          </a:solidFill>
          <a:latin typeface="Arial" charset="0"/>
        </a:defRPr>
      </a:lvl9pPr>
    </p:titleStyle>
    <p:body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uffa@unice.fr"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mozilla.org/samples/cssref/animations/cssanim4.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hyperlink" Target="http://css3.bradshawenterprises.com/animations/" TargetMode="Externa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blogs.msdn.com/b/davrous/archive/2011/12/06/introduction-to-css3-animations.aspx"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developer.mozilla.org/samples/cssref/animations/animevent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w3schools.com/html5/tryit.asp?filename=tryhtml5_geoloc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debray-jerome.developpez.com/demos/geolocalisation.html#map" TargetMode="External"/><Relationship Id="rId2" Type="http://schemas.openxmlformats.org/officeDocument/2006/relationships/hyperlink" Target="http://www.alsacreations.com/xmedia/tuto/exemples/geolocalisation/map-getcurrentposition.html" TargetMode="External"/><Relationship Id="rId1" Type="http://schemas.openxmlformats.org/officeDocument/2006/relationships/slideLayout" Target="../slideLayouts/slideLayout2.xml"/><Relationship Id="rId5" Type="http://schemas.openxmlformats.org/officeDocument/2006/relationships/hyperlink" Target="http://www.w3schools.com/html5/tryit.asp?filename=tryhtml5_geolocation_map" TargetMode="External"/><Relationship Id="rId4" Type="http://schemas.openxmlformats.org/officeDocument/2006/relationships/hyperlink" Target="http://www.w3schools.com/html5/tag_mark.as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demo.vinceschuurman.com/demo/HTML5.nsf/slide23-orientation?readfor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w3schools.com/html5/tryit.asp?filename=tryhtml5_video_al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dev.opera.com/articles/view/introduction-html5-video-fr/"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blog.nicolargo.com/2010/07/scripts-de-transcodage-de-de-video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view-source:http://www.w3.org/2008/Talks/26-video-plh/small.ogg"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www.w3.org/2010/Talks/0430-www2010-plh/video.htm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w3schools.com/html5/tryit.asp?filename=tryhtml5_video_js_pro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hyperlink" Target="http://people.opera.com/patrickl/articles/introduction-html5-video/transition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people.opera.com/patrickl/articles/introduction-html5-video/video-canva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w3.org/2010/Talks/0430-www2010-plh/video-player.xhtml"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www.w3.org/2010/Talks/0430-www2010-plh/ugly.xhtml"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w3schools.com/html5/tryit.asp?filename=tryhtml5_audio_al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blog.nicolargo.com/2010/07/scripts-de-transcodage-de-de-videos.html" TargetMode="External"/><Relationship Id="rId2" Type="http://schemas.openxmlformats.org/officeDocument/2006/relationships/hyperlink" Target="http://html5demo.braincracking.org/demo/audio.php"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6.xml.rels><?xml version="1.0" encoding="UTF-8" standalone="yes"?>
<Relationships xmlns="http://schemas.openxmlformats.org/package/2006/relationships"><Relationship Id="rId2" Type="http://schemas.openxmlformats.org/officeDocument/2006/relationships/hyperlink" Target="http://www.htmlgoodies.com/primers/html/article.php/3883356"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videojs.com/" TargetMode="External"/><Relationship Id="rId2" Type="http://schemas.openxmlformats.org/officeDocument/2006/relationships/hyperlink" Target="http://html5media.info/"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popcornjs.org/"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www.htmlfivewow.com/slide55" TargetMode="External"/><Relationship Id="rId2" Type="http://schemas.openxmlformats.org/officeDocument/2006/relationships/hyperlink" Target="http://dev.chromium.org/getting-involved/dev-channe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diveinto.html5doctor.com/canvas.html"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w3schools.com/html5/tryit.asp?filename=tryhtml5_canv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html5canvastutorials.com/tutorials/html5-canvas-circle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html5canvastutorials.com/tutorials/html5-canvas-quadratic-curves/"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html5canvastutorials.com/tutorials/html5-canvas-bezier-curv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w3schools.com/html5/html5_form_input_types.asp"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html5canvastutorials.com/tutorials/html5-canvas-linear-gradients/"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www.html5canvastutorials.com/tutorials/html5-canvas-patterns-tutoria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html5canvastutorials.com/tutorials/html5-canvas-imag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jscolor.com/"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www.html5canvastutorials.com/tutorials/html5-canvas-image-crop/" TargetMode="External"/><Relationship Id="rId2" Type="http://schemas.openxmlformats.org/officeDocument/2006/relationships/hyperlink" Target="http://www.html5canvastutorials.com/tutorials/html5-canvas-image-size/"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71.xml.rels><?xml version="1.0" encoding="UTF-8" standalone="yes"?>
<Relationships xmlns="http://schemas.openxmlformats.org/package/2006/relationships"><Relationship Id="rId2" Type="http://schemas.openxmlformats.org/officeDocument/2006/relationships/hyperlink" Target="http://html5doctor.com/video-canvas-magic/"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blogs.msdn.com/b/davrous/archive/2011/05/20/introduction-aux-apis-graphiques-d-html5-svg-amp-canvas-2-4.aspx" TargetMode="External"/><Relationship Id="rId2" Type="http://schemas.openxmlformats.org/officeDocument/2006/relationships/hyperlink" Target="http://david.blob.core.windows.net/html5graphics/canvasgreenscreen.htm"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www.html5canvastutorials.com/tutorials/html5-canvas-text-align/"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www.html5canvastutorials.com/tutorials/html5-canvas-text-metrics/" TargetMode="External"/><Relationship Id="rId2" Type="http://schemas.openxmlformats.org/officeDocument/2006/relationships/hyperlink" Target="http://www.html5canvastutorials.com/tutorials/html5-canvas-baseline-tutorial/"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http://www.w3schools.com/html5/html5_ref_eventattributes.as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5/tryit.asp?filename=tryhtml5_input_type_dat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processingjs.org/" TargetMode="External"/><Relationship Id="rId2" Type="http://schemas.openxmlformats.org/officeDocument/2006/relationships/hyperlink" Target="http://www.html5canvastutorials.com/"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hyperlink" Target="http://www.html5rocks.com/en/tutorials/getusermedia/intro/" TargetMode="External"/><Relationship Id="rId2" Type="http://schemas.openxmlformats.org/officeDocument/2006/relationships/hyperlink" Target="http://html5doctor.com/getusermedia/"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davidbcalhoun.com/2011/android-3-0-honeycomb-is-first-to-implement-the-device-api" TargetMode="External"/><Relationship Id="rId2" Type="http://schemas.openxmlformats.org/officeDocument/2006/relationships/hyperlink" Target="http://www.w3.org/2009/dap/"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my.opera.com/core/blog/2011/03/23/webcam-orientation-preview"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86.xml.rels><?xml version="1.0" encoding="UTF-8" standalone="yes"?>
<Relationships xmlns="http://schemas.openxmlformats.org/package/2006/relationships"><Relationship Id="rId3" Type="http://schemas.openxmlformats.org/officeDocument/2006/relationships/hyperlink" Target="http://www.html5rocks.com/en/tutorials/getusermedia/intro/" TargetMode="External"/><Relationship Id="rId2" Type="http://schemas.openxmlformats.org/officeDocument/2006/relationships/hyperlink" Target="http://www.w3.org/2011/04/webrtc/" TargetMode="Externa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2" Type="http://schemas.openxmlformats.org/officeDocument/2006/relationships/hyperlink" Target="http://dev.opera.com/articles/view/labs-more-fun-using-the-web-with-getusermedia-and-native-pages/"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w3schools.com/html5/tryit.asp?filename=tryhtml5_input_type_datetime-local"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gist.github.com/f2ac64ed7fc467ccdfe3"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D&#233;monstration" TargetMode="External"/><Relationship Id="rId2" Type="http://schemas.openxmlformats.org/officeDocument/2006/relationships/hyperlink" Target="http://sass-lang.com/docs/yardoc/file.SASS_REFERENCE.html#including_a_mixin"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mediaqueri.es/" TargetMode="External"/><Relationship Id="rId2" Type="http://schemas.openxmlformats.org/officeDocument/2006/relationships/hyperlink" Target="http://www.html5rocks.com/en/" TargetMode="External"/><Relationship Id="rId1" Type="http://schemas.openxmlformats.org/officeDocument/2006/relationships/slideLayout" Target="../slideLayouts/slideLayout2.xml"/><Relationship Id="rId5" Type="http://schemas.openxmlformats.org/officeDocument/2006/relationships/hyperlink" Target="http://designshack.net/articles/css/20-amazing-examples-of-using-media-queries-for-responsive-web-design" TargetMode="External"/><Relationship Id="rId4" Type="http://schemas.openxmlformats.org/officeDocument/2006/relationships/hyperlink" Target="http://webdesignerwall.com/demo/adaptive-design/final.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5/tryit.asp?filename=tryhtml5_input_type_datetim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www.html5rocks.com/en/mobile/mobifying/"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developer.android.com/reference/android/webkit/WebView.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developer.apple.com/library/safari/#documentation/AppleApplications/Reference/SafariHTMLRef/Articles/MetaTags.html"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developer.yahoo.com/yui/compressor/" TargetMode="External"/><Relationship Id="rId2" Type="http://schemas.openxmlformats.org/officeDocument/2006/relationships/hyperlink" Target="http://cjohansen.no/en/ruby/juicer_a_css_and_javascript_packaging_tool" TargetMode="External"/><Relationship Id="rId1" Type="http://schemas.openxmlformats.org/officeDocument/2006/relationships/slideLayout" Target="../slideLayouts/slideLayout2.xml"/><Relationship Id="rId5" Type="http://schemas.openxmlformats.org/officeDocument/2006/relationships/hyperlink" Target="http://www.html5rocks.com/en/mobile/mobifying" TargetMode="External"/><Relationship Id="rId4" Type="http://schemas.openxmlformats.org/officeDocument/2006/relationships/hyperlink" Target="https://developers.google.com/closure/compiler/"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eveloper.mozilla.org/samples/domref/touchevents.html"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hyperlink" Target="https://developer.mozilla.org/en/DOM/Touch.pageY" TargetMode="External"/><Relationship Id="rId13" Type="http://schemas.openxmlformats.org/officeDocument/2006/relationships/hyperlink" Target="https://developer.mozilla.org/Article_not_found?uri=en/DOM/Touch.target" TargetMode="External"/><Relationship Id="rId3" Type="http://schemas.openxmlformats.org/officeDocument/2006/relationships/hyperlink" Target="https://developer.mozilla.org/en/DOM/Touch.screenX" TargetMode="External"/><Relationship Id="rId7" Type="http://schemas.openxmlformats.org/officeDocument/2006/relationships/hyperlink" Target="https://developer.mozilla.org/en/DOM/Touch.pageX" TargetMode="External"/><Relationship Id="rId12" Type="http://schemas.openxmlformats.org/officeDocument/2006/relationships/hyperlink" Target="https://developer.mozilla.org/en/DOM/Touch.force" TargetMode="External"/><Relationship Id="rId2" Type="http://schemas.openxmlformats.org/officeDocument/2006/relationships/hyperlink" Target="https://developer.mozilla.org/en/DOM/Touch.identifier" TargetMode="External"/><Relationship Id="rId1" Type="http://schemas.openxmlformats.org/officeDocument/2006/relationships/slideLayout" Target="../slideLayouts/slideLayout2.xml"/><Relationship Id="rId6" Type="http://schemas.openxmlformats.org/officeDocument/2006/relationships/hyperlink" Target="https://developer.mozilla.org/en/DOM/Touch.clientY" TargetMode="External"/><Relationship Id="rId11" Type="http://schemas.openxmlformats.org/officeDocument/2006/relationships/hyperlink" Target="https://developer.mozilla.org/en/DOM/Touch.rotationAngle" TargetMode="External"/><Relationship Id="rId5" Type="http://schemas.openxmlformats.org/officeDocument/2006/relationships/hyperlink" Target="https://developer.mozilla.org/en/DOM/Touch.clientX" TargetMode="External"/><Relationship Id="rId10" Type="http://schemas.openxmlformats.org/officeDocument/2006/relationships/hyperlink" Target="https://developer.mozilla.org/en/DOM/Touch.radiusY" TargetMode="External"/><Relationship Id="rId4" Type="http://schemas.openxmlformats.org/officeDocument/2006/relationships/hyperlink" Target="https://developer.mozilla.org/en/DOM/Touch.screenY" TargetMode="External"/><Relationship Id="rId9" Type="http://schemas.openxmlformats.org/officeDocument/2006/relationships/hyperlink" Target="https://developer.mozilla.org/en/DOM/Touch.radiusX"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techdows.com/2010/12/enable-websockets-in-opera-11.html" TargetMode="External"/><Relationship Id="rId7" Type="http://schemas.openxmlformats.org/officeDocument/2006/relationships/image" Target="../media/image112.png"/><Relationship Id="rId2" Type="http://schemas.openxmlformats.org/officeDocument/2006/relationships/hyperlink" Target="http://www.websocket.org/" TargetMode="Externa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9.xml.rels><?xml version="1.0" encoding="UTF-8" standalone="yes"?>
<Relationships xmlns="http://schemas.openxmlformats.org/package/2006/relationships"><Relationship Id="rId2" Type="http://schemas.openxmlformats.org/officeDocument/2006/relationships/hyperlink" Target="ws://host:por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w3schools.com/html5/tryit.asp?filename=tryhtml5_input_type_month" TargetMode="External"/></Relationships>
</file>

<file path=ppt/slides/_rels/slide230.xml.rels><?xml version="1.0" encoding="UTF-8" standalone="yes"?>
<Relationships xmlns="http://schemas.openxmlformats.org/package/2006/relationships"><Relationship Id="rId8" Type="http://schemas.openxmlformats.org/officeDocument/2006/relationships/hyperlink" Target="http://www.nowjs.com/" TargetMode="External"/><Relationship Id="rId3" Type="http://schemas.openxmlformats.org/officeDocument/2006/relationships/hyperlink" Target="http://jetty.codehaus.org/jetty/" TargetMode="External"/><Relationship Id="rId7" Type="http://schemas.openxmlformats.org/officeDocument/2006/relationships/hyperlink" Target="http://socket.io/" TargetMode="External"/><Relationship Id="rId2" Type="http://schemas.openxmlformats.org/officeDocument/2006/relationships/hyperlink" Target="http://code.google.com/p/pywebsocket/" TargetMode="External"/><Relationship Id="rId1" Type="http://schemas.openxmlformats.org/officeDocument/2006/relationships/slideLayout" Target="../slideLayouts/slideLayout2.xml"/><Relationship Id="rId6" Type="http://schemas.openxmlformats.org/officeDocument/2006/relationships/hyperlink" Target="http://jwebsocket.org/" TargetMode="External"/><Relationship Id="rId5" Type="http://schemas.openxmlformats.org/officeDocument/2006/relationships/hyperlink" Target="https://github.com/gimite/web-socket-ruby" TargetMode="External"/><Relationship Id="rId4" Type="http://schemas.openxmlformats.org/officeDocument/2006/relationships/hyperlink" Target="http://www.jboss.org/netty"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ii-rennes.developpez.com/articles/un-chat-en-html5-avec-les-websockets/" TargetMode="External"/><Relationship Id="rId2" Type="http://schemas.openxmlformats.org/officeDocument/2006/relationships/hyperlink" Target="http://antwerkz.com/blog/glassfish-web-sockets-sample" TargetMode="External"/><Relationship Id="rId1" Type="http://schemas.openxmlformats.org/officeDocument/2006/relationships/slideLayout" Target="../slideLayouts/slideLayout2.xml"/><Relationship Id="rId4" Type="http://schemas.openxmlformats.org/officeDocument/2006/relationships/hyperlink" Target="http://nowjs.com/"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www.google.com/webfonts"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paulirish.com/2010/font-face-gotchas/#smiley" TargetMode="External"/><Relationship Id="rId2" Type="http://schemas.openxmlformats.org/officeDocument/2006/relationships/hyperlink" Target="http://paulirish.com/2009/bulletproof-font-face-implementation-syntax/"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www.fontex.org/" TargetMode="External"/><Relationship Id="rId2" Type="http://schemas.openxmlformats.org/officeDocument/2006/relationships/hyperlink" Target="http://www.google.com/webfonts" TargetMode="Externa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hyperlink" Target="http://www.fontsquirrel.com/fontface/generator" TargetMode="External"/><Relationship Id="rId4" Type="http://schemas.openxmlformats.org/officeDocument/2006/relationships/hyperlink" Target="http://www.fontsquirrel.com/" TargetMode="External"/></Relationships>
</file>

<file path=ppt/slides/_rels/slide242.xml.rels><?xml version="1.0" encoding="UTF-8" standalone="yes"?>
<Relationships xmlns="http://schemas.openxmlformats.org/package/2006/relationships"><Relationship Id="rId2" Type="http://schemas.openxmlformats.org/officeDocument/2006/relationships/hyperlink" Target="http://sixrevisions.com/web_design/google-font-api-guide/"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www.typotheque.com/webfonts" TargetMode="External"/><Relationship Id="rId2" Type="http://schemas.openxmlformats.org/officeDocument/2006/relationships/hyperlink" Target="https://typekit.com/" TargetMode="External"/><Relationship Id="rId1" Type="http://schemas.openxmlformats.org/officeDocument/2006/relationships/slideLayout" Target="../slideLayouts/slideLayout2.xml"/><Relationship Id="rId5" Type="http://schemas.openxmlformats.org/officeDocument/2006/relationships/hyperlink" Target="http://kernest.com/" TargetMode="External"/><Relationship Id="rId4" Type="http://schemas.openxmlformats.org/officeDocument/2006/relationships/hyperlink" Target="http://www.fontslive.com/"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www.w3schools.com/html5/tryit.asp?filename=tryhtml5_draganddrop"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w3schools.com/html5/tryit.asp?filename=tryhtml5_input_formnovalidate"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www.w3schools.com/html5/tryit.asp?filename=tryhtml5_webstorage_local"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www.w3schools.com/html5/tryit.asp?filename=tryhtml5_webstorage_session"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html5rocks.com/en/tutorials/indexeddb/todo/" TargetMode="External"/><Relationship Id="rId2" Type="http://schemas.openxmlformats.org/officeDocument/2006/relationships/hyperlink" Target="http://slides.html5rock.com/"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www.slideshare.net/mikewest/intro-to-indexeddb-beta"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w3schools.com/html5/tryit.asp?filename=tryhtml5_input_type_email"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www.w3.org/TR/webdatabase/"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hyperlink" Target="http://html5demo.braincracking.org/demo/fileAPI.php" TargetMode="Externa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www.htmlfivewow.com/slide18"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www.thebuzzmedia.com/html5-drag-and-drop-and-file-api-tutorial/"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www.thebuzzmedia.com/html5-drag-and-drop-and-file-api-tutorial/" TargetMode="External"/><Relationship Id="rId2" Type="http://schemas.openxmlformats.org/officeDocument/2006/relationships/hyperlink" Target="http://imgscalr.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www.htmlfivewow.com/slide19" TargetMode="External"/><Relationship Id="rId2" Type="http://schemas.openxmlformats.org/officeDocument/2006/relationships/hyperlink" Target="http://hacks.mozilla.org/2009/12/w3c-fileapi-in-firefox-3-6/"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w3schools.com/html5/tryit.asp?filename=tryhtml5_input_type_number"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hyperlink" Target="http://www.whatwg.org/specs/web-apps/current-work/complete/workers.html"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hyperlink" Target="http://extremelysatisfactorytotalitarianism.com/blog/?p=932" TargetMode="Externa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hyperlink" Target="http://blogs.msdn.com/b/davrous/archive/2011/07/08/introduction-aux-web-workers-d-html5-le-multithreading-version-javascript.aspx"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www.davidflanagan.com/2011/01/consolelog-for.html"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w3schools.com/html5/tryit.asp?filename=tryhtml5_input_type_range"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tml5tutorial.info/html5-range.ph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html5tutorial.info/html5-search.php"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ides.html5rocks.com/#speech-inpu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w3schools.com/html5/tryit.asp?filename=tryhtml5_output" TargetMode="External"/><Relationship Id="rId2" Type="http://schemas.openxmlformats.org/officeDocument/2006/relationships/hyperlink" Target="http://html5demo.braincracking.org/demo/output.php"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alsacreations.com/article/lire/1334-html5-element-datalist.html" TargetMode="External"/><Relationship Id="rId2" Type="http://schemas.openxmlformats.org/officeDocument/2006/relationships/hyperlink" Target="http://www.w3schools.com/html5/tryit.asp?filename=tryhtml5_datalis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tml5.litten.com/html5-keygen-element-and-internet-explore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w3schools.com/html5/tryit.asp?filename=tryhtml5_keyg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w3schools.com/html5/tryit.asp?filename=tryhtml5_input_multip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w3schools.com/html5/tryit.asp?filename=tryhtml5_input_autofoc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w3schools.com/html5/tryit.asp?filename=tryhtml5_input_height_width"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html5demo.braincracking.org/demo/pseudo-class.php"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w3schools.com/html5/tryit.asp?filename=tryhtml5_input_formnovalidat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w3schools.com/js/js_obj_regexp.asp" TargetMode="External"/><Relationship Id="rId2" Type="http://schemas.openxmlformats.org/officeDocument/2006/relationships/hyperlink" Target="http://www.w3schools.com/html5/tryit.asp?filename=tryhtml5_input_patter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tomsyweb.com/component/content/article/43-html/88-les-formulaires-html-5-dans-firefox-4"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lides.html5rocks.com/" TargetMode="External"/><Relationship Id="rId2" Type="http://schemas.openxmlformats.org/officeDocument/2006/relationships/hyperlink" Target="http://tinyurl.com/7px5gpe" TargetMode="External"/><Relationship Id="rId1" Type="http://schemas.openxmlformats.org/officeDocument/2006/relationships/slideLayout" Target="../slideLayouts/slideLayout2.xml"/><Relationship Id="rId6" Type="http://schemas.openxmlformats.org/officeDocument/2006/relationships/hyperlink" Target="http://io-2011-html5-games-hr.appspot.com/#1" TargetMode="External"/><Relationship Id="rId5" Type="http://schemas.openxmlformats.org/officeDocument/2006/relationships/hyperlink" Target="http://www.htmlfivewow.com/" TargetMode="External"/><Relationship Id="rId4" Type="http://schemas.openxmlformats.org/officeDocument/2006/relationships/hyperlink" Target="http://www.w3.org/2010/Talks/0430-www2010-plh/"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alsacreations.com/article/lire/1376-html5-section-article-nav-header-footer-aside.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view-source:http://www.alsacreations.com/xmedia/tuto/html5/sections/index.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coding.smashingmagazine.com/2011/11/11/our-pointless-pursuit-of-semantic-value/"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w3schools.com/html5/tryit.asp?filename=tryhtml5_details"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alsacreations.com/xmedia/tuto/html5/details-summary/demo2.html"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www.alsacreations.com/xmedia/tuto/html5/details-summary/demo3.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html5please.us/" TargetMode="External"/><Relationship Id="rId2" Type="http://schemas.openxmlformats.org/officeDocument/2006/relationships/hyperlink" Target="http://caniuse.com/" TargetMode="External"/><Relationship Id="rId1" Type="http://schemas.openxmlformats.org/officeDocument/2006/relationships/slideLayout" Target="../slideLayouts/slideLayout2.xml"/><Relationship Id="rId5" Type="http://schemas.openxmlformats.org/officeDocument/2006/relationships/hyperlink" Target="http://www.quirksmode.org/html5/inputs_mobile.html" TargetMode="External"/><Relationship Id="rId4" Type="http://schemas.openxmlformats.org/officeDocument/2006/relationships/hyperlink" Target="http://html5test.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w3schools.com/html5/tryit.asp?filename=tryhtml5_mark"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brucelawson.co.uk/2012/best-of-time/" TargetMode="External"/><Relationship Id="rId2" Type="http://schemas.openxmlformats.org/officeDocument/2006/relationships/hyperlink" Target="http://en.wikipedia.org/wiki/Nepal_Tim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w3.org/TR/selectors-api/"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www2.webkit.org/perf/slickspee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w3.org/TR/css3-transitions/" TargetMode="External"/><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 Id="rId6" Type="http://schemas.openxmlformats.org/officeDocument/2006/relationships/hyperlink" Target="http://www.w3.org/2010/Talks/0430-www2010-plh/Memory.html" TargetMode="External"/><Relationship Id="rId5" Type="http://schemas.openxmlformats.org/officeDocument/2006/relationships/image" Target="../media/image52.png"/><Relationship Id="rId4" Type="http://schemas.openxmlformats.org/officeDocument/2006/relationships/hyperlink" Target="http://deptinfo.unice.fr/~renevier/corrections/cssL1/exoCss3-q7.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w3schools.com/css3/tryit.asp?filename=trycss3_transition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wiki.github.com/anthonyshort/csscaffold/" TargetMode="External"/><Relationship Id="rId1" Type="http://schemas.openxmlformats.org/officeDocument/2006/relationships/slideLayout" Target="../slideLayouts/slideLayout2.xml"/><Relationship Id="rId5" Type="http://schemas.openxmlformats.org/officeDocument/2006/relationships/hyperlink" Target="http://leaverou.github.com/prefixfree/" TargetMode="External"/><Relationship Id="rId4" Type="http://schemas.openxmlformats.org/officeDocument/2006/relationships/hyperlink" Target="http://sass-lang.co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matthewlein.com/ceaser/" TargetMode="External"/><Relationship Id="rId2" Type="http://schemas.openxmlformats.org/officeDocument/2006/relationships/hyperlink" Target="http://blogs.msdn.com/b/eternalcoding/archive/2011/11/01/css3-transitions.aspx"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css3.bradshawenterprises.com/cfimg/" TargetMode="External"/></Relationships>
</file>

<file path=ppt/slides/_rels/slide94.xml.rels><?xml version="1.0" encoding="UTF-8" standalone="yes"?>
<Relationships xmlns="http://schemas.openxmlformats.org/package/2006/relationships"><Relationship Id="rId2" Type="http://schemas.openxmlformats.org/officeDocument/2006/relationships/hyperlink" Target="http://www.w3.org/TR/css3-2d-transform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ebray-jerome.developpez.com/" TargetMode="External"/><Relationship Id="rId2" Type="http://schemas.openxmlformats.org/officeDocument/2006/relationships/hyperlink" Target="http://css3.bradshawenterprises.com/transition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ww.w3schools.com/css3/css3_animations.asp" TargetMode="External"/><Relationship Id="rId2" Type="http://schemas.openxmlformats.org/officeDocument/2006/relationships/hyperlink" Target="http://css3.bradshawenterprises.com/animation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developer.mozilla.org/samples/cssref/animations/cssanim1.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developer.mozilla.org/samples/cssref/animations/cssanim2.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139952" y="3356992"/>
            <a:ext cx="1595264" cy="533400"/>
          </a:xfrm>
        </p:spPr>
        <p:txBody>
          <a:bodyPr/>
          <a:lstStyle/>
          <a:p>
            <a:r>
              <a:rPr lang="fr-FR" dirty="0" smtClean="0"/>
              <a:t>HTML5</a:t>
            </a:r>
          </a:p>
        </p:txBody>
      </p:sp>
      <p:sp>
        <p:nvSpPr>
          <p:cNvPr id="3075" name="Rectangle 3"/>
          <p:cNvSpPr>
            <a:spLocks noGrp="1" noChangeArrowheads="1"/>
          </p:cNvSpPr>
          <p:nvPr>
            <p:ph type="subTitle" idx="1"/>
          </p:nvPr>
        </p:nvSpPr>
        <p:spPr>
          <a:xfrm>
            <a:off x="1752600" y="4186246"/>
            <a:ext cx="6858000" cy="457200"/>
          </a:xfrm>
        </p:spPr>
        <p:txBody>
          <a:bodyPr/>
          <a:lstStyle/>
          <a:p>
            <a:pPr algn="ctr"/>
            <a:r>
              <a:rPr lang="fr-FR" sz="1600" i="1" dirty="0" smtClean="0"/>
              <a:t>Michel </a:t>
            </a:r>
            <a:r>
              <a:rPr lang="fr-FR" sz="1600" i="1" dirty="0" err="1" smtClean="0"/>
              <a:t>Buffa</a:t>
            </a:r>
            <a:r>
              <a:rPr lang="fr-FR" sz="1600" i="1" dirty="0" smtClean="0"/>
              <a:t> (</a:t>
            </a:r>
            <a:r>
              <a:rPr lang="fr-FR" sz="1600" i="1" dirty="0" smtClean="0">
                <a:hlinkClick r:id="rId3"/>
              </a:rPr>
              <a:t>buffa@unice.fr</a:t>
            </a:r>
            <a:r>
              <a:rPr lang="fr-FR" sz="1600" i="1" dirty="0" smtClean="0"/>
              <a:t>), UNSA 2012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Structure </a:t>
            </a:r>
            <a:r>
              <a:rPr lang="en-US" dirty="0" err="1" smtClean="0"/>
              <a:t>générale</a:t>
            </a:r>
            <a:r>
              <a:rPr lang="en-US" dirty="0" smtClean="0"/>
              <a:t> d’un document HTML5</a:t>
            </a:r>
            <a:endParaRPr lang="en-US" dirty="0"/>
          </a:p>
        </p:txBody>
      </p:sp>
    </p:spTree>
    <p:extLst>
      <p:ext uri="{BB962C8B-B14F-4D97-AF65-F5344CB8AC3E}">
        <p14:creationId xmlns:p14="http://schemas.microsoft.com/office/powerpoint/2010/main" val="87464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animation infinie, alternée, etc…</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latin typeface="Courier New" pitchFamily="49" charset="0"/>
                <a:cs typeface="Courier New" pitchFamily="49" charset="0"/>
              </a:rPr>
              <a:t>;</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r>
              <a:rPr lang="fr-FR" sz="1400" b="1" dirty="0" err="1">
                <a:solidFill>
                  <a:srgbClr val="00B050"/>
                </a:solidFill>
                <a:latin typeface="Courier New" pitchFamily="49" charset="0"/>
                <a:cs typeface="Courier New" pitchFamily="49" charset="0"/>
              </a:rPr>
              <a:t>moz</a:t>
            </a:r>
            <a:r>
              <a:rPr lang="fr-FR" sz="1400" b="1" dirty="0">
                <a:solidFill>
                  <a:srgbClr val="00B050"/>
                </a:solidFill>
                <a:latin typeface="Courier New" pitchFamily="49" charset="0"/>
                <a:cs typeface="Courier New" pitchFamily="49" charset="0"/>
              </a:rPr>
              <a:t>-animation-</a:t>
            </a:r>
            <a:r>
              <a:rPr lang="fr-FR" sz="1400" b="1" dirty="0" err="1">
                <a:solidFill>
                  <a:srgbClr val="00B050"/>
                </a:solidFill>
                <a:latin typeface="Courier New" pitchFamily="49" charset="0"/>
                <a:cs typeface="Courier New" pitchFamily="49" charset="0"/>
              </a:rPr>
              <a:t>iteration</a:t>
            </a:r>
            <a:r>
              <a:rPr lang="fr-FR" sz="1400" b="1" dirty="0">
                <a:solidFill>
                  <a:srgbClr val="00B050"/>
                </a:solidFill>
                <a:latin typeface="Courier New" pitchFamily="49" charset="0"/>
                <a:cs typeface="Courier New" pitchFamily="49" charset="0"/>
              </a:rPr>
              <a:t>-count: </a:t>
            </a:r>
            <a:r>
              <a:rPr lang="fr-FR" sz="1400" b="1" dirty="0" err="1">
                <a:solidFill>
                  <a:srgbClr val="00B050"/>
                </a:solidFill>
                <a:latin typeface="Courier New" pitchFamily="49" charset="0"/>
                <a:cs typeface="Courier New" pitchFamily="49" charset="0"/>
              </a:rPr>
              <a:t>infinite</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moz</a:t>
            </a:r>
            <a:r>
              <a:rPr lang="fr-FR" sz="1400" b="1" dirty="0">
                <a:solidFill>
                  <a:srgbClr val="00B050"/>
                </a:solidFill>
                <a:latin typeface="Courier New" pitchFamily="49" charset="0"/>
                <a:cs typeface="Courier New" pitchFamily="49" charset="0"/>
              </a:rPr>
              <a:t>-animation-direction: </a:t>
            </a:r>
            <a:r>
              <a:rPr lang="fr-FR" sz="1400" b="1" dirty="0" err="1">
                <a:solidFill>
                  <a:srgbClr val="00B050"/>
                </a:solidFill>
                <a:latin typeface="Courier New" pitchFamily="49" charset="0"/>
                <a:cs typeface="Courier New" pitchFamily="49" charset="0"/>
              </a:rPr>
              <a:t>alternate</a:t>
            </a:r>
            <a:r>
              <a:rPr lang="fr-FR" sz="1400" b="1" dirty="0">
                <a:solidFill>
                  <a:srgbClr val="00B050"/>
                </a:solidFill>
                <a:latin typeface="Courier New" pitchFamily="49" charset="0"/>
                <a:cs typeface="Courier New" pitchFamily="49" charset="0"/>
              </a:rPr>
              <a:t>;</a:t>
            </a:r>
            <a:br>
              <a:rPr lang="fr-FR" sz="1400" b="1" dirty="0">
                <a:solidFill>
                  <a:srgbClr val="00B050"/>
                </a:solidFill>
                <a:latin typeface="Courier New" pitchFamily="49" charset="0"/>
                <a:cs typeface="Courier New" pitchFamily="49" charset="0"/>
              </a:rPr>
            </a:br>
            <a:r>
              <a:rPr lang="fr-FR" sz="1400" b="1" dirty="0">
                <a:latin typeface="Courier New" pitchFamily="49" charset="0"/>
                <a:cs typeface="Courier New" pitchFamily="49" charset="0"/>
              </a:rPr>
              <a:t>}</a:t>
            </a:r>
          </a:p>
        </p:txBody>
      </p:sp>
      <p:sp>
        <p:nvSpPr>
          <p:cNvPr id="4" name="ZoneTexte 3"/>
          <p:cNvSpPr txBox="1"/>
          <p:nvPr/>
        </p:nvSpPr>
        <p:spPr>
          <a:xfrm>
            <a:off x="5364088" y="1268760"/>
            <a:ext cx="3384376" cy="2246769"/>
          </a:xfrm>
          <a:prstGeom prst="rect">
            <a:avLst/>
          </a:prstGeom>
          <a:noFill/>
        </p:spPr>
        <p:txBody>
          <a:bodyPr wrap="square" rtlCol="0">
            <a:spAutoFit/>
          </a:bodyPr>
          <a:lstStyle/>
          <a:p>
            <a:pPr marL="342900" indent="-342900">
              <a:buFont typeface="Arial" pitchFamily="34" charset="0"/>
              <a:buChar char="•"/>
            </a:pPr>
            <a:r>
              <a:rPr lang="fr-FR" dirty="0"/>
              <a:t>Quand on associe l’animation à un objet du DOM (ici les tags H1), on peut dire si on veut une animation infinie (en boucle)</a:t>
            </a:r>
          </a:p>
          <a:p>
            <a:pPr marL="342900" indent="-342900">
              <a:buFont typeface="Arial" pitchFamily="34" charset="0"/>
              <a:buChar char="•"/>
            </a:pPr>
            <a:r>
              <a:rPr lang="fr-FR" dirty="0"/>
              <a:t>Ou alternée (va et vient)</a:t>
            </a:r>
          </a:p>
        </p:txBody>
      </p:sp>
      <p:sp>
        <p:nvSpPr>
          <p:cNvPr id="5" name="ZoneTexte 4"/>
          <p:cNvSpPr txBox="1"/>
          <p:nvPr/>
        </p:nvSpPr>
        <p:spPr>
          <a:xfrm>
            <a:off x="2499023" y="4149080"/>
            <a:ext cx="2865065"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15828124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autre exemple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1200" b="1" dirty="0">
                <a:latin typeface="Courier New" pitchFamily="49" charset="0"/>
                <a:cs typeface="Courier New" pitchFamily="49" charset="0"/>
              </a:rPr>
              <a:t>&lt;h2&gt;</a:t>
            </a:r>
            <a:r>
              <a:rPr lang="fr-FR" sz="1200" b="1" dirty="0" err="1">
                <a:latin typeface="Courier New" pitchFamily="49" charset="0"/>
                <a:cs typeface="Courier New" pitchFamily="49" charset="0"/>
              </a:rPr>
              <a:t>Demo</a:t>
            </a:r>
            <a:r>
              <a:rPr lang="fr-FR" sz="1200" b="1" dirty="0">
                <a:latin typeface="Courier New" pitchFamily="49" charset="0"/>
                <a:cs typeface="Courier New" pitchFamily="49" charset="0"/>
              </a:rPr>
              <a:t>&lt;/h2</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style</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webkit-keyframes</a:t>
            </a:r>
            <a:r>
              <a:rPr lang="fr-FR" sz="1200" b="1" dirty="0">
                <a:solidFill>
                  <a:srgbClr val="FF000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resize</a:t>
            </a:r>
            <a:r>
              <a:rPr lang="fr-FR" sz="1200" b="1" dirty="0">
                <a:solidFill>
                  <a:srgbClr val="00B05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50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 </a:t>
            </a:r>
            <a:r>
              <a:rPr lang="fr-FR" sz="1200" b="1" dirty="0" smtClean="0">
                <a:solidFill>
                  <a:srgbClr val="FF0000"/>
                </a:solidFill>
                <a:latin typeface="Courier New" pitchFamily="49" charset="0"/>
                <a:cs typeface="Courier New" pitchFamily="49" charset="0"/>
              </a:rPr>
              <a:t>20px;</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background-color:rgba</a:t>
            </a:r>
            <a:r>
              <a:rPr lang="fr-FR" sz="1200" b="1" dirty="0" smtClean="0">
                <a:solidFill>
                  <a:srgbClr val="FF0000"/>
                </a:solidFill>
                <a:latin typeface="Courier New" pitchFamily="49" charset="0"/>
                <a:cs typeface="Courier New" pitchFamily="49" charset="0"/>
              </a:rPr>
              <a:t>(255,0,0,0.2</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100</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padding</a:t>
            </a:r>
            <a:r>
              <a:rPr lang="fr-FR" sz="1200" b="1" dirty="0">
                <a:solidFill>
                  <a:srgbClr val="FF0000"/>
                </a:solidFill>
                <a:latin typeface="Courier New" pitchFamily="49" charset="0"/>
                <a:cs typeface="Courier New" pitchFamily="49" charset="0"/>
              </a:rPr>
              <a:t>: 0 </a:t>
            </a:r>
            <a:r>
              <a:rPr lang="fr-FR" sz="1200" b="1" dirty="0" smtClean="0">
                <a:solidFill>
                  <a:srgbClr val="FF0000"/>
                </a:solidFill>
                <a:latin typeface="Courier New" pitchFamily="49" charset="0"/>
                <a:cs typeface="Courier New" pitchFamily="49" charset="0"/>
              </a:rPr>
              <a:t>100px;</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background-color:rgba</a:t>
            </a:r>
            <a:r>
              <a:rPr lang="fr-FR" sz="1200" b="1" dirty="0" smtClean="0">
                <a:solidFill>
                  <a:srgbClr val="FF0000"/>
                </a:solidFill>
                <a:latin typeface="Courier New" pitchFamily="49" charset="0"/>
                <a:cs typeface="Courier New" pitchFamily="49" charset="0"/>
              </a:rPr>
              <a:t>(255,0,0,0.9);</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box </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height:50px;</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width:50px;</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margin:0 auto;</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border:1px </a:t>
            </a:r>
            <a:r>
              <a:rPr lang="fr-FR" sz="1200" b="1" dirty="0" err="1">
                <a:latin typeface="Courier New" pitchFamily="49" charset="0"/>
                <a:cs typeface="Courier New" pitchFamily="49" charset="0"/>
              </a:rPr>
              <a:t>red</a:t>
            </a:r>
            <a:r>
              <a:rPr lang="fr-FR" sz="1200" b="1" dirty="0">
                <a:latin typeface="Courier New" pitchFamily="49" charset="0"/>
                <a:cs typeface="Courier New" pitchFamily="49" charset="0"/>
              </a:rPr>
              <a:t> </a:t>
            </a:r>
            <a:r>
              <a:rPr lang="fr-FR" sz="1200" b="1" dirty="0" err="1" smtClean="0">
                <a:latin typeface="Courier New" pitchFamily="49" charset="0"/>
                <a:cs typeface="Courier New" pitchFamily="49" charset="0"/>
              </a:rPr>
              <a:t>solid</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background-color:rgba</a:t>
            </a:r>
            <a:r>
              <a:rPr lang="fr-FR" sz="1200" b="1" dirty="0" smtClean="0">
                <a:latin typeface="Courier New" pitchFamily="49" charset="0"/>
                <a:cs typeface="Courier New" pitchFamily="49" charset="0"/>
              </a:rPr>
              <a:t>(255,0,0,0.7);</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err="1">
                <a:latin typeface="Courier New" pitchFamily="49" charset="0"/>
                <a:cs typeface="Courier New" pitchFamily="49" charset="0"/>
              </a:rPr>
              <a:t>box:hover</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resize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-animation-duration: 1s</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a:t>
            </a:r>
            <a:r>
              <a:rPr lang="fr-FR" sz="1200" b="1" dirty="0" err="1">
                <a:solidFill>
                  <a:srgbClr val="FF0000"/>
                </a:solidFill>
                <a:latin typeface="Courier New" pitchFamily="49" charset="0"/>
                <a:cs typeface="Courier New" pitchFamily="49" charset="0"/>
              </a:rPr>
              <a:t>iteration</a:t>
            </a:r>
            <a:r>
              <a:rPr lang="fr-FR" sz="1200" b="1" dirty="0">
                <a:solidFill>
                  <a:srgbClr val="FF0000"/>
                </a:solidFill>
                <a:latin typeface="Courier New" pitchFamily="49" charset="0"/>
                <a:cs typeface="Courier New" pitchFamily="49" charset="0"/>
              </a:rPr>
              <a:t>-count: 4</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webkit</a:t>
            </a:r>
            <a:r>
              <a:rPr lang="fr-FR" sz="1200" b="1" dirty="0">
                <a:solidFill>
                  <a:srgbClr val="FF0000"/>
                </a:solidFill>
                <a:latin typeface="Courier New" pitchFamily="49" charset="0"/>
                <a:cs typeface="Courier New" pitchFamily="49" charset="0"/>
              </a:rPr>
              <a:t>-animation-direction: </a:t>
            </a:r>
            <a:r>
              <a:rPr lang="fr-FR" sz="1200" b="1" dirty="0" err="1">
                <a:solidFill>
                  <a:srgbClr val="FF0000"/>
                </a:solidFill>
                <a:latin typeface="Courier New" pitchFamily="49" charset="0"/>
                <a:cs typeface="Courier New" pitchFamily="49" charset="0"/>
              </a:rPr>
              <a:t>alternate</a:t>
            </a:r>
            <a:r>
              <a:rPr lang="fr-FR" sz="1200" b="1" dirty="0">
                <a:solidFill>
                  <a:srgbClr val="FF0000"/>
                </a:solidFill>
                <a:latin typeface="Courier New" pitchFamily="49" charset="0"/>
                <a:cs typeface="Courier New" pitchFamily="49" charset="0"/>
              </a:rPr>
              <a:t>;	</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style</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div id="box"&gt;&lt;/div&gt;</a:t>
            </a:r>
          </a:p>
          <a:p>
            <a:pPr marL="0" indent="0">
              <a:buNone/>
            </a:pPr>
            <a:endParaRPr lang="fr-FR" sz="1200" dirty="0">
              <a:latin typeface="Courier New" pitchFamily="49" charset="0"/>
              <a:cs typeface="Courier New" pitchFamily="49" charset="0"/>
            </a:endParaRPr>
          </a:p>
        </p:txBody>
      </p:sp>
      <p:sp>
        <p:nvSpPr>
          <p:cNvPr id="4" name="ZoneTexte 3"/>
          <p:cNvSpPr txBox="1"/>
          <p:nvPr/>
        </p:nvSpPr>
        <p:spPr>
          <a:xfrm>
            <a:off x="5724128" y="1268760"/>
            <a:ext cx="3384376" cy="1631216"/>
          </a:xfrm>
          <a:prstGeom prst="rect">
            <a:avLst/>
          </a:prstGeom>
          <a:noFill/>
        </p:spPr>
        <p:txBody>
          <a:bodyPr wrap="square" rtlCol="0">
            <a:spAutoFit/>
          </a:bodyPr>
          <a:lstStyle/>
          <a:p>
            <a:r>
              <a:rPr lang="fr-FR" dirty="0" smtClean="0"/>
              <a:t>Note : dans cet exemple on a utilisé des préfixes –</a:t>
            </a:r>
            <a:r>
              <a:rPr lang="fr-FR" dirty="0" err="1" smtClean="0"/>
              <a:t>webkit</a:t>
            </a:r>
            <a:r>
              <a:rPr lang="fr-FR" dirty="0" smtClean="0"/>
              <a:t>- mais qui devraient disparaitre sitôt la spécification finalisée</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084041"/>
            <a:ext cx="587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049" y="3099123"/>
            <a:ext cx="2049463"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73" y="3099123"/>
            <a:ext cx="892175"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avec flèche 5"/>
          <p:cNvCxnSpPr/>
          <p:nvPr/>
        </p:nvCxnSpPr>
        <p:spPr bwMode="auto">
          <a:xfrm>
            <a:off x="5519415" y="3369791"/>
            <a:ext cx="3926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Connecteur droit avec flèche 10"/>
          <p:cNvCxnSpPr/>
          <p:nvPr/>
        </p:nvCxnSpPr>
        <p:spPr bwMode="auto">
          <a:xfrm>
            <a:off x="6738391" y="3369791"/>
            <a:ext cx="3926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ZoneTexte 11"/>
          <p:cNvSpPr txBox="1"/>
          <p:nvPr/>
        </p:nvSpPr>
        <p:spPr>
          <a:xfrm>
            <a:off x="5796136" y="3789040"/>
            <a:ext cx="3384376" cy="1631216"/>
          </a:xfrm>
          <a:prstGeom prst="rect">
            <a:avLst/>
          </a:prstGeom>
          <a:noFill/>
        </p:spPr>
        <p:txBody>
          <a:bodyPr wrap="square" rtlCol="0">
            <a:spAutoFit/>
          </a:bodyPr>
          <a:lstStyle/>
          <a:p>
            <a:r>
              <a:rPr lang="fr-FR" dirty="0" smtClean="0"/>
              <a:t>Vous pouvez copier-coller cet exemple et le tester, par exemple sur </a:t>
            </a:r>
            <a:r>
              <a:rPr lang="fr-FR" dirty="0">
                <a:hlinkClick r:id="rId5"/>
              </a:rPr>
              <a:t>http://css3.bradshawenterprises.com/animations/</a:t>
            </a:r>
            <a:endParaRPr lang="fr-FR" dirty="0"/>
          </a:p>
        </p:txBody>
      </p:sp>
    </p:spTree>
    <p:extLst>
      <p:ext uri="{BB962C8B-B14F-4D97-AF65-F5344CB8AC3E}">
        <p14:creationId xmlns:p14="http://schemas.microsoft.com/office/powerpoint/2010/main" val="36971618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syntaxe</a:t>
            </a:r>
            <a:endParaRPr lang="fr-FR" dirty="0"/>
          </a:p>
        </p:txBody>
      </p:sp>
      <p:sp>
        <p:nvSpPr>
          <p:cNvPr id="3" name="Espace réservé du contenu 2"/>
          <p:cNvSpPr>
            <a:spLocks noGrp="1"/>
          </p:cNvSpPr>
          <p:nvPr>
            <p:ph idx="1"/>
          </p:nvPr>
        </p:nvSpPr>
        <p:spPr>
          <a:xfrm>
            <a:off x="683568" y="936848"/>
            <a:ext cx="8001000" cy="4724400"/>
          </a:xfrm>
        </p:spPr>
        <p:txBody>
          <a:bodyPr/>
          <a:lstStyle/>
          <a:p>
            <a:pPr marL="0" indent="0">
              <a:buNone/>
            </a:pP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keyframes</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nom_animation</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from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smtClean="0">
                <a:latin typeface="Courier New" pitchFamily="49" charset="0"/>
                <a:cs typeface="Courier New" pitchFamily="49" charset="0"/>
              </a:rPr>
              <a:t>valeur</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initiale</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initiale</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50</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intermédiaire</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intermédiaire</a:t>
            </a:r>
            <a:r>
              <a:rPr lang="en-US" sz="2000" b="1" dirty="0">
                <a:latin typeface="Courier New" pitchFamily="49" charset="0"/>
                <a:cs typeface="Courier New" pitchFamily="49" charset="0"/>
              </a:rPr>
              <a:t>;</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to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smtClean="0">
                <a:latin typeface="Courier New" pitchFamily="49" charset="0"/>
                <a:cs typeface="Courier New" pitchFamily="49" charset="0"/>
              </a:rPr>
              <a:t>animer</a:t>
            </a:r>
            <a:r>
              <a:rPr lang="en-US" sz="2000" b="1" dirty="0" smtClean="0">
                <a:latin typeface="Courier New" pitchFamily="49" charset="0"/>
                <a:cs typeface="Courier New" pitchFamily="49" charset="0"/>
              </a:rPr>
              <a:t> 1 :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finale;</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propriété</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à </a:t>
            </a:r>
            <a:r>
              <a:rPr lang="en-US" sz="2000" b="1" dirty="0" err="1">
                <a:latin typeface="Courier New" pitchFamily="49" charset="0"/>
                <a:cs typeface="Courier New" pitchFamily="49" charset="0"/>
              </a:rPr>
              <a:t>animer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2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valeur</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finale;</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a:p>
            <a:r>
              <a:rPr lang="en-US" sz="2000" dirty="0"/>
              <a:t>NOTE / AU LIEU DE 0% et 100% on </a:t>
            </a:r>
            <a:r>
              <a:rPr lang="en-US" sz="2000" dirty="0" err="1"/>
              <a:t>peut</a:t>
            </a:r>
            <a:r>
              <a:rPr lang="en-US" sz="2000" dirty="0"/>
              <a:t> </a:t>
            </a:r>
            <a:r>
              <a:rPr lang="en-US" sz="2000" dirty="0" err="1"/>
              <a:t>mettre</a:t>
            </a:r>
            <a:r>
              <a:rPr lang="en-US" sz="2000" dirty="0"/>
              <a:t> </a:t>
            </a:r>
            <a:r>
              <a:rPr lang="en-US" sz="2000" dirty="0">
                <a:latin typeface="Courier New" pitchFamily="49" charset="0"/>
                <a:cs typeface="Courier New" pitchFamily="49" charset="0"/>
              </a:rPr>
              <a:t>from</a:t>
            </a:r>
            <a:r>
              <a:rPr lang="en-US" sz="2000" dirty="0"/>
              <a:t> et </a:t>
            </a:r>
            <a:r>
              <a:rPr lang="en-US" sz="2000" dirty="0">
                <a:latin typeface="Courier New" pitchFamily="49" charset="0"/>
                <a:cs typeface="Courier New" pitchFamily="49" charset="0"/>
              </a:rPr>
              <a:t>to</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3940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animation, </a:t>
            </a:r>
            <a:r>
              <a:rPr lang="fr-FR" dirty="0" smtClean="0"/>
              <a:t>syntaxe (1)</a:t>
            </a:r>
            <a:endParaRPr lang="fr-FR" dirty="0"/>
          </a:p>
        </p:txBody>
      </p:sp>
      <p:sp>
        <p:nvSpPr>
          <p:cNvPr id="3" name="Espace réservé du contenu 2"/>
          <p:cNvSpPr>
            <a:spLocks noGrp="1"/>
          </p:cNvSpPr>
          <p:nvPr>
            <p:ph idx="1"/>
          </p:nvPr>
        </p:nvSpPr>
        <p:spPr/>
        <p:txBody>
          <a:bodyPr/>
          <a:lstStyle/>
          <a:p>
            <a:r>
              <a:rPr lang="fr-FR" dirty="0" smtClean="0"/>
              <a:t>On peut définir autant d’étapes que l’on veut, mais </a:t>
            </a:r>
            <a:r>
              <a:rPr lang="fr-FR" dirty="0" err="1" smtClean="0"/>
              <a:t>from</a:t>
            </a:r>
            <a:r>
              <a:rPr lang="fr-FR" dirty="0" smtClean="0"/>
              <a:t>/0% et to/100% sont obligatoires</a:t>
            </a:r>
          </a:p>
          <a:p>
            <a:r>
              <a:rPr lang="fr-FR" dirty="0" smtClean="0"/>
              <a:t>Si l’animation dure 20s, alors </a:t>
            </a:r>
            <a:r>
              <a:rPr lang="fr-FR" dirty="0" err="1" smtClean="0"/>
              <a:t>from</a:t>
            </a:r>
            <a:r>
              <a:rPr lang="fr-FR" dirty="0" smtClean="0"/>
              <a:t>/0% est l’état à t=0s, to/100% sera l’état à t=20s, 50% sera l’état à t=10s, etc…</a:t>
            </a:r>
          </a:p>
          <a:p>
            <a:r>
              <a:rPr lang="fr-FR" dirty="0" smtClean="0"/>
              <a:t>Une fois l’animation (@</a:t>
            </a:r>
            <a:r>
              <a:rPr lang="fr-FR" dirty="0" err="1" smtClean="0"/>
              <a:t>keyframes</a:t>
            </a:r>
            <a:r>
              <a:rPr lang="fr-FR" dirty="0" smtClean="0"/>
              <a:t>) définie il suffit de l’associer à un objet</a:t>
            </a:r>
          </a:p>
          <a:p>
            <a:pPr marL="0" indent="0">
              <a:buNone/>
            </a:pP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id_of_the_html_element</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animation-name</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nom_animation</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animation-duration</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nombre</a:t>
            </a:r>
            <a:r>
              <a:rPr lang="en-US" sz="2000" b="1" dirty="0" smtClean="0">
                <a:latin typeface="Courier New" pitchFamily="49" charset="0"/>
                <a:cs typeface="Courier New" pitchFamily="49" charset="0"/>
              </a:rPr>
              <a:t> de </a:t>
            </a:r>
            <a:r>
              <a:rPr lang="en-US" sz="2000" b="1" dirty="0" err="1" smtClean="0">
                <a:latin typeface="Courier New" pitchFamily="49" charset="0"/>
                <a:cs typeface="Courier New" pitchFamily="49" charset="0"/>
              </a:rPr>
              <a:t>secondes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s;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animation-iteration-count</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nombre</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infinite;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30151338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 : types d’interpolations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Par défaut, l’interpolation d’une étape de l’animation à l’autre est linéaire, mais on peut utiliser les types déjà vus pour les transitions (</a:t>
            </a:r>
            <a:r>
              <a:rPr lang="fr-FR" dirty="0" err="1" smtClean="0"/>
              <a:t>ease</a:t>
            </a:r>
            <a:r>
              <a:rPr lang="fr-FR" dirty="0" smtClean="0"/>
              <a:t>, </a:t>
            </a:r>
            <a:r>
              <a:rPr lang="fr-FR" dirty="0" err="1" smtClean="0"/>
              <a:t>ease</a:t>
            </a:r>
            <a:r>
              <a:rPr lang="fr-FR" dirty="0" smtClean="0"/>
              <a:t>-in, etc…)</a:t>
            </a:r>
          </a:p>
          <a:p>
            <a:pPr marL="0" indent="0">
              <a:buNone/>
            </a:pPr>
            <a:r>
              <a:rPr lang="fr-FR" sz="1400" b="1" dirty="0" smtClean="0">
                <a:latin typeface="Courier New" pitchFamily="49" charset="0"/>
                <a:cs typeface="Courier New" pitchFamily="49" charset="0"/>
              </a:rPr>
              <a:t>@</a:t>
            </a:r>
            <a:r>
              <a:rPr lang="fr-FR" sz="1400" b="1" dirty="0" err="1" smtClean="0">
                <a:latin typeface="Courier New" pitchFamily="49" charset="0"/>
                <a:cs typeface="Courier New" pitchFamily="49" charset="0"/>
              </a:rPr>
              <a:t>keyframes</a:t>
            </a: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demo</a:t>
            </a:r>
            <a:r>
              <a:rPr lang="fr-FR" sz="1400" b="1" dirty="0" smtClean="0">
                <a:solidFill>
                  <a:srgbClr val="FF0000"/>
                </a:solidFill>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a:t>
            </a:r>
            <a:r>
              <a:rPr lang="fr-FR" sz="1400" b="1" dirty="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50</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a:t>
            </a:r>
            <a:r>
              <a:rPr lang="fr-FR" sz="1400" b="1" dirty="0">
                <a:solidFill>
                  <a:srgbClr val="00B050"/>
                </a:solidFill>
                <a:latin typeface="Courier New" pitchFamily="49" charset="0"/>
                <a:cs typeface="Courier New" pitchFamily="49" charset="0"/>
              </a:rPr>
              <a:t>-in</a:t>
            </a:r>
            <a:r>
              <a:rPr lang="fr-FR" sz="1400" b="1" dirty="0" smtClean="0">
                <a:solidFill>
                  <a:srgbClr val="00B050"/>
                </a:solidFill>
                <a:latin typeface="Courier New" pitchFamily="49" charset="0"/>
                <a:cs typeface="Courier New" pitchFamily="49" charset="0"/>
              </a:rPr>
              <a:t>;</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(300px);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animation-timing-</a:t>
            </a:r>
            <a:r>
              <a:rPr lang="fr-FR" sz="1400" b="1" dirty="0" err="1" smtClean="0">
                <a:solidFill>
                  <a:srgbClr val="00B050"/>
                </a:solidFill>
                <a:latin typeface="Courier New" pitchFamily="49" charset="0"/>
                <a:cs typeface="Courier New" pitchFamily="49" charset="0"/>
              </a:rPr>
              <a:t>function</a:t>
            </a: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ease-inout</a:t>
            </a:r>
            <a:r>
              <a:rPr lang="fr-FR" sz="1400" b="1" dirty="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transform</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translateX</a:t>
            </a:r>
            <a:r>
              <a:rPr lang="fr-FR" sz="1400" b="1" dirty="0">
                <a:latin typeface="Courier New" pitchFamily="49" charset="0"/>
                <a:cs typeface="Courier New" pitchFamily="49" charset="0"/>
              </a:rPr>
              <a:t>(900px);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testCanvas</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animation-</a:t>
            </a:r>
            <a:r>
              <a:rPr lang="fr-FR" sz="1400" b="1" dirty="0" err="1" smtClean="0">
                <a:latin typeface="Courier New" pitchFamily="49" charset="0"/>
                <a:cs typeface="Courier New" pitchFamily="49" charset="0"/>
              </a:rPr>
              <a:t>delay</a:t>
            </a:r>
            <a:r>
              <a:rPr lang="fr-FR" sz="1400" b="1" dirty="0">
                <a:latin typeface="Courier New" pitchFamily="49" charset="0"/>
                <a:cs typeface="Courier New" pitchFamily="49" charset="0"/>
              </a:rPr>
              <a:t>: 0s; </a:t>
            </a:r>
            <a:r>
              <a:rPr lang="fr-FR" sz="1400" b="1" dirty="0" smtClean="0">
                <a:latin typeface="Courier New" pitchFamily="49" charset="0"/>
                <a:cs typeface="Courier New" pitchFamily="49" charset="0"/>
              </a:rPr>
              <a:t>animation-duration</a:t>
            </a:r>
            <a:r>
              <a:rPr lang="fr-FR" sz="1400" b="1" dirty="0">
                <a:latin typeface="Courier New" pitchFamily="49" charset="0"/>
                <a:cs typeface="Courier New" pitchFamily="49" charset="0"/>
              </a:rPr>
              <a:t>: 6s;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animation-</a:t>
            </a:r>
            <a:r>
              <a:rPr lang="fr-FR" sz="1400" b="1" dirty="0" err="1" smtClean="0">
                <a:latin typeface="Courier New" pitchFamily="49" charset="0"/>
                <a:cs typeface="Courier New" pitchFamily="49" charset="0"/>
              </a:rPr>
              <a:t>iteration</a:t>
            </a:r>
            <a:r>
              <a:rPr lang="fr-FR" sz="1400" b="1" dirty="0" smtClean="0">
                <a:latin typeface="Courier New" pitchFamily="49" charset="0"/>
                <a:cs typeface="Courier New" pitchFamily="49" charset="0"/>
              </a:rPr>
              <a:t>-count</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infinite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animation-</a:t>
            </a:r>
            <a:r>
              <a:rPr lang="fr-FR" sz="1400" b="1" dirty="0" err="1" smtClean="0">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demo</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p:txBody>
      </p:sp>
      <p:sp>
        <p:nvSpPr>
          <p:cNvPr id="4" name="ZoneTexte 3"/>
          <p:cNvSpPr txBox="1"/>
          <p:nvPr/>
        </p:nvSpPr>
        <p:spPr>
          <a:xfrm>
            <a:off x="5796136" y="3789040"/>
            <a:ext cx="2865065"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23185249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 : événements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Trois événements peuvent être déclenchés : </a:t>
            </a:r>
            <a:r>
              <a:rPr lang="en-US" dirty="0"/>
              <a:t>“</a:t>
            </a:r>
            <a:r>
              <a:rPr lang="en-US" dirty="0" err="1"/>
              <a:t>Animation</a:t>
            </a:r>
            <a:r>
              <a:rPr lang="en-US" i="1" dirty="0" err="1"/>
              <a:t>Start</a:t>
            </a:r>
            <a:r>
              <a:rPr lang="en-US" dirty="0"/>
              <a:t>”, “</a:t>
            </a:r>
            <a:r>
              <a:rPr lang="en-US" dirty="0" err="1"/>
              <a:t>Animation</a:t>
            </a:r>
            <a:r>
              <a:rPr lang="en-US" i="1" dirty="0" err="1"/>
              <a:t>End</a:t>
            </a:r>
            <a:r>
              <a:rPr lang="en-US" dirty="0"/>
              <a:t>” </a:t>
            </a:r>
            <a:r>
              <a:rPr lang="en-US" dirty="0" smtClean="0"/>
              <a:t>et “</a:t>
            </a:r>
            <a:r>
              <a:rPr lang="en-US" dirty="0" err="1" smtClean="0"/>
              <a:t>Animation</a:t>
            </a:r>
            <a:r>
              <a:rPr lang="en-US" i="1" dirty="0" err="1" smtClean="0"/>
              <a:t>Iteration</a:t>
            </a:r>
            <a:r>
              <a:rPr lang="en-US" dirty="0" smtClean="0"/>
              <a:t>”</a:t>
            </a:r>
          </a:p>
          <a:p>
            <a:pPr lvl="1"/>
            <a:r>
              <a:rPr lang="en-US" dirty="0" smtClean="0"/>
              <a:t>Note : pour </a:t>
            </a:r>
            <a:r>
              <a:rPr lang="en-US" dirty="0" err="1" smtClean="0"/>
              <a:t>que</a:t>
            </a:r>
            <a:r>
              <a:rPr lang="en-US" dirty="0" smtClean="0"/>
              <a:t> </a:t>
            </a:r>
            <a:r>
              <a:rPr lang="en-US" dirty="0" err="1" smtClean="0"/>
              <a:t>ça</a:t>
            </a:r>
            <a:r>
              <a:rPr lang="en-US" dirty="0" smtClean="0"/>
              <a:t> </a:t>
            </a:r>
            <a:r>
              <a:rPr lang="en-US" dirty="0" err="1" smtClean="0"/>
              <a:t>fonctionne</a:t>
            </a:r>
            <a:r>
              <a:rPr lang="en-US" dirty="0" smtClean="0"/>
              <a:t> </a:t>
            </a:r>
            <a:r>
              <a:rPr lang="en-US" dirty="0" err="1" smtClean="0"/>
              <a:t>aujourd’hui</a:t>
            </a:r>
            <a:r>
              <a:rPr lang="en-US" dirty="0" smtClean="0"/>
              <a:t>, </a:t>
            </a:r>
            <a:r>
              <a:rPr lang="en-US" dirty="0" err="1" smtClean="0"/>
              <a:t>utiliser</a:t>
            </a:r>
            <a:r>
              <a:rPr lang="en-US" dirty="0" smtClean="0"/>
              <a:t> </a:t>
            </a:r>
            <a:r>
              <a:rPr lang="en-US" dirty="0" err="1" smtClean="0"/>
              <a:t>aussi</a:t>
            </a:r>
            <a:r>
              <a:rPr lang="en-US" dirty="0" smtClean="0"/>
              <a:t> les versions </a:t>
            </a:r>
            <a:r>
              <a:rPr lang="en-US" dirty="0" err="1" smtClean="0"/>
              <a:t>préfixées</a:t>
            </a:r>
            <a:r>
              <a:rPr lang="en-US" dirty="0" smtClean="0"/>
              <a:t> : </a:t>
            </a:r>
            <a:r>
              <a:rPr lang="en-US" dirty="0" err="1" smtClean="0"/>
              <a:t>ChromeAnimationEnd</a:t>
            </a:r>
            <a:r>
              <a:rPr lang="en-US" dirty="0" smtClean="0"/>
              <a:t>, </a:t>
            </a:r>
            <a:r>
              <a:rPr lang="en-US" dirty="0" err="1" smtClean="0"/>
              <a:t>MozAnimationEnd</a:t>
            </a:r>
            <a:r>
              <a:rPr lang="en-US" dirty="0" smtClean="0"/>
              <a:t>, </a:t>
            </a:r>
            <a:r>
              <a:rPr lang="en-US" dirty="0" err="1" smtClean="0"/>
              <a:t>MSAnimationEnd</a:t>
            </a:r>
            <a:r>
              <a:rPr lang="en-US" dirty="0" smtClean="0"/>
              <a:t>, etc.</a:t>
            </a:r>
          </a:p>
          <a:p>
            <a:r>
              <a:rPr lang="en-US" dirty="0" err="1" smtClean="0"/>
              <a:t>Exemple</a:t>
            </a:r>
            <a:r>
              <a:rPr lang="en-US" dirty="0" smtClean="0"/>
              <a:t> pour </a:t>
            </a:r>
            <a:r>
              <a:rPr lang="en-US" dirty="0" err="1" smtClean="0"/>
              <a:t>chainer</a:t>
            </a:r>
            <a:r>
              <a:rPr lang="en-US" dirty="0" smtClean="0"/>
              <a:t> </a:t>
            </a:r>
            <a:r>
              <a:rPr lang="en-US" dirty="0" err="1" smtClean="0"/>
              <a:t>deux</a:t>
            </a:r>
            <a:r>
              <a:rPr lang="en-US" dirty="0" smtClean="0"/>
              <a:t> animations :</a:t>
            </a:r>
          </a:p>
          <a:p>
            <a:pPr marL="0" indent="0">
              <a:buNone/>
            </a:pPr>
            <a:r>
              <a:rPr lang="fr-FR" sz="1600" dirty="0" err="1">
                <a:latin typeface="Courier New" pitchFamily="49" charset="0"/>
                <a:cs typeface="Courier New" pitchFamily="49" charset="0"/>
              </a:rPr>
              <a:t>elementToAnimate.addEventListener</a:t>
            </a:r>
            <a:r>
              <a:rPr lang="fr-FR" sz="1600" dirty="0" smtClean="0">
                <a:latin typeface="Courier New" pitchFamily="49" charset="0"/>
                <a:cs typeface="Courier New" pitchFamily="49" charset="0"/>
              </a:rPr>
              <a:t>(</a:t>
            </a:r>
            <a:r>
              <a:rPr lang="fr-FR" sz="1600" dirty="0" smtClean="0">
                <a:solidFill>
                  <a:srgbClr val="FF0000"/>
                </a:solidFill>
                <a:latin typeface="Courier New" pitchFamily="49" charset="0"/>
                <a:cs typeface="Courier New" pitchFamily="49" charset="0"/>
              </a:rPr>
              <a:t>"</a:t>
            </a:r>
            <a:r>
              <a:rPr lang="fr-FR" sz="1600" dirty="0" err="1" smtClean="0">
                <a:solidFill>
                  <a:srgbClr val="FF0000"/>
                </a:solidFill>
                <a:latin typeface="Courier New" pitchFamily="49" charset="0"/>
                <a:cs typeface="Courier New" pitchFamily="49" charset="0"/>
              </a:rPr>
              <a:t>AnimationEnd</a:t>
            </a:r>
            <a:r>
              <a:rPr lang="fr-FR" sz="1600" dirty="0">
                <a:solidFill>
                  <a:srgbClr val="FF0000"/>
                </a:solidFill>
                <a:latin typeface="Courier New" pitchFamily="49" charset="0"/>
                <a:cs typeface="Courier New" pitchFamily="49" charset="0"/>
              </a:rPr>
              <a: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alert</a:t>
            </a:r>
            <a:r>
              <a:rPr lang="fr-FR" sz="1600" dirty="0">
                <a:latin typeface="Courier New" pitchFamily="49" charset="0"/>
                <a:cs typeface="Courier New" pitchFamily="49" charset="0"/>
              </a:rPr>
              <a:t>("the end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false</a:t>
            </a:r>
            <a:r>
              <a:rPr lang="fr-FR" sz="1600" dirty="0">
                <a:latin typeface="Courier New" pitchFamily="49" charset="0"/>
                <a:cs typeface="Courier New" pitchFamily="49" charset="0"/>
              </a:rPr>
              <a:t>);</a:t>
            </a:r>
          </a:p>
        </p:txBody>
      </p:sp>
    </p:spTree>
    <p:extLst>
      <p:ext uri="{BB962C8B-B14F-4D97-AF65-F5344CB8AC3E}">
        <p14:creationId xmlns:p14="http://schemas.microsoft.com/office/powerpoint/2010/main" val="9226130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et événements</a:t>
            </a:r>
            <a:endParaRPr lang="fr-FR" dirty="0"/>
          </a:p>
        </p:txBody>
      </p:sp>
      <p:sp>
        <p:nvSpPr>
          <p:cNvPr id="3" name="Espace réservé du contenu 2"/>
          <p:cNvSpPr>
            <a:spLocks noGrp="1"/>
          </p:cNvSpPr>
          <p:nvPr>
            <p:ph idx="1"/>
          </p:nvPr>
        </p:nvSpPr>
        <p:spPr/>
        <p:txBody>
          <a:bodyPr/>
          <a:lstStyle/>
          <a:p>
            <a:r>
              <a:rPr lang="fr-FR" dirty="0" smtClean="0"/>
              <a:t>Un exemple </a:t>
            </a:r>
            <a:r>
              <a:rPr lang="fr-FR" dirty="0"/>
              <a:t>intéressant ici : </a:t>
            </a:r>
            <a:r>
              <a:rPr lang="fr-FR" dirty="0">
                <a:hlinkClick r:id="rId2"/>
              </a:rPr>
              <a:t>https://developer.mozilla.org/samples/cssref/animations/animevents.html</a:t>
            </a:r>
            <a:endParaRPr lang="fr-FR" dirty="0"/>
          </a:p>
        </p:txBody>
      </p:sp>
    </p:spTree>
    <p:extLst>
      <p:ext uri="{BB962C8B-B14F-4D97-AF65-F5344CB8AC3E}">
        <p14:creationId xmlns:p14="http://schemas.microsoft.com/office/powerpoint/2010/main" val="26819913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L’API de </a:t>
            </a:r>
            <a:r>
              <a:rPr lang="en-US" dirty="0" err="1" smtClean="0"/>
              <a:t>géolocalisation</a:t>
            </a:r>
            <a:endParaRPr lang="en-US" dirty="0"/>
          </a:p>
        </p:txBody>
      </p:sp>
    </p:spTree>
    <p:extLst>
      <p:ext uri="{BB962C8B-B14F-4D97-AF65-F5344CB8AC3E}">
        <p14:creationId xmlns:p14="http://schemas.microsoft.com/office/powerpoint/2010/main" val="123614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géolocalisation</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fr-FR" dirty="0" smtClean="0"/>
              <a:t>Utilise plusieurs moyens : GPS, triangulation GSM/3G, Wifi, adresse IP</a:t>
            </a:r>
          </a:p>
          <a:p>
            <a:r>
              <a:rPr lang="fr-FR" dirty="0" smtClean="0"/>
              <a:t>C’est le navigateur qui implémente le code de géolocalisation, on peut parfois configurer des préférences sur l’ordre de priorité des moyens à utiliser</a:t>
            </a:r>
          </a:p>
          <a:p>
            <a:pPr lvl="1"/>
            <a:r>
              <a:rPr lang="fr-FR" dirty="0" smtClean="0"/>
              <a:t>Le plus souvent si GPS activé alors GPS, sinon Wifi, sinon IP, sinon GSM/3G… ordre décroissant de précision</a:t>
            </a:r>
          </a:p>
          <a:p>
            <a:r>
              <a:rPr lang="fr-FR" dirty="0" smtClean="0"/>
              <a:t>Supporté par tous les navigateurs récents</a:t>
            </a:r>
          </a:p>
          <a:p>
            <a:r>
              <a:rPr lang="fr-FR" dirty="0" smtClean="0"/>
              <a:t>S’utilise via JavaScript</a:t>
            </a:r>
            <a:endParaRPr lang="fr-FR" dirty="0"/>
          </a:p>
        </p:txBody>
      </p:sp>
    </p:spTree>
    <p:extLst>
      <p:ext uri="{BB962C8B-B14F-4D97-AF65-F5344CB8AC3E}">
        <p14:creationId xmlns:p14="http://schemas.microsoft.com/office/powerpoint/2010/main" val="7243194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(2)</a:t>
            </a:r>
            <a:endParaRPr lang="fr-FR" dirty="0"/>
          </a:p>
        </p:txBody>
      </p:sp>
      <p:sp>
        <p:nvSpPr>
          <p:cNvPr id="3" name="Espace réservé du contenu 2"/>
          <p:cNvSpPr>
            <a:spLocks noGrp="1"/>
          </p:cNvSpPr>
          <p:nvPr>
            <p:ph idx="1"/>
          </p:nvPr>
        </p:nvSpPr>
        <p:spPr>
          <a:xfrm>
            <a:off x="467544" y="1124744"/>
            <a:ext cx="8568952" cy="4724400"/>
          </a:xfrm>
        </p:spPr>
        <p:txBody>
          <a:bodyPr/>
          <a:lstStyle/>
          <a:p>
            <a:r>
              <a:rPr lang="fr-FR" b="1" dirty="0" smtClean="0"/>
              <a:t>Appel asynchrone de </a:t>
            </a:r>
            <a:r>
              <a:rPr lang="fr-FR" b="1" dirty="0" err="1" smtClean="0"/>
              <a:t>getCurrentPosition</a:t>
            </a:r>
            <a:r>
              <a:rPr lang="fr-FR" b="1" dirty="0" smtClean="0"/>
              <a:t>(callback)</a:t>
            </a:r>
            <a:endParaRPr lang="fr-FR" b="1" dirty="0"/>
          </a:p>
          <a:p>
            <a:pPr marL="0" indent="0">
              <a:buNone/>
            </a:pPr>
            <a:r>
              <a:rPr lang="fr-FR" sz="1400" b="1" dirty="0">
                <a:latin typeface="Courier New" pitchFamily="49" charset="0"/>
                <a:cs typeface="Courier New" pitchFamily="49" charset="0"/>
              </a:rPr>
              <a:t>&lt;!DOCTYPE html</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p id="</a:t>
            </a:r>
            <a:r>
              <a:rPr lang="fr-FR" sz="1400" b="1" dirty="0" err="1">
                <a:latin typeface="Courier New" pitchFamily="49" charset="0"/>
                <a:cs typeface="Courier New" pitchFamily="49" charset="0"/>
              </a:rPr>
              <a:t>demo</a:t>
            </a:r>
            <a:r>
              <a:rPr lang="fr-FR" sz="1400" b="1" dirty="0">
                <a:latin typeface="Courier New" pitchFamily="49" charset="0"/>
                <a:cs typeface="Courier New" pitchFamily="49" charset="0"/>
              </a:rPr>
              <a:t>"&gt;Cliquez sur le bouton pour obtenir votre position&lt;/p</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button</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onclick</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getLocation</a:t>
            </a:r>
            <a:r>
              <a:rPr lang="fr-FR" sz="1400" b="1" dirty="0">
                <a:latin typeface="Courier New" pitchFamily="49" charset="0"/>
                <a:cs typeface="Courier New" pitchFamily="49" charset="0"/>
              </a:rPr>
              <a:t>()"&gt;</a:t>
            </a:r>
            <a:r>
              <a:rPr lang="fr-FR" sz="1400" b="1" dirty="0" err="1">
                <a:latin typeface="Courier New" pitchFamily="49" charset="0"/>
                <a:cs typeface="Courier New" pitchFamily="49" charset="0"/>
              </a:rPr>
              <a:t>Géolocalisez</a:t>
            </a:r>
            <a:r>
              <a:rPr lang="fr-FR" sz="1400" b="1" dirty="0">
                <a:latin typeface="Courier New" pitchFamily="49" charset="0"/>
                <a:cs typeface="Courier New" pitchFamily="49" charset="0"/>
              </a:rPr>
              <a:t> moi&lt;/</a:t>
            </a:r>
            <a:r>
              <a:rPr lang="fr-FR" sz="1400" b="1" dirty="0" err="1">
                <a:latin typeface="Courier New" pitchFamily="49" charset="0"/>
                <a:cs typeface="Courier New" pitchFamily="49" charset="0"/>
              </a:rPr>
              <a:t>button</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&lt;script&gt;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var </a:t>
            </a:r>
            <a:r>
              <a:rPr lang="fr-FR" sz="1400" b="1" dirty="0">
                <a:latin typeface="Courier New" pitchFamily="49" charset="0"/>
                <a:cs typeface="Courier New" pitchFamily="49" charset="0"/>
              </a:rPr>
              <a:t>x=</a:t>
            </a:r>
            <a:r>
              <a:rPr lang="fr-FR" sz="1400" b="1" dirty="0" err="1">
                <a:latin typeface="Courier New" pitchFamily="49" charset="0"/>
                <a:cs typeface="Courier New" pitchFamily="49" charset="0"/>
              </a:rPr>
              <a:t>document.getElementById</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demo</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getLocation</a:t>
            </a:r>
            <a:r>
              <a:rPr lang="fr-FR" sz="1400" b="1" dirty="0" smtClean="0">
                <a:latin typeface="Courier New" pitchFamily="49" charset="0"/>
                <a:cs typeface="Courier New" pitchFamily="49" charset="0"/>
              </a:rPr>
              <a:t>(){</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if </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navigator.geolocation</a:t>
            </a:r>
            <a:r>
              <a:rPr lang="fr-FR" sz="1400" b="1" dirty="0" smtClean="0">
                <a:solidFill>
                  <a:srgbClr val="FF0000"/>
                </a:solidFill>
                <a:latin typeface="Courier New" pitchFamily="49" charset="0"/>
                <a:cs typeface="Courier New" pitchFamily="49" charset="0"/>
              </a:rPr>
              <a:t>){</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navigator.geolocation.getCurrentPosition</a:t>
            </a:r>
            <a:r>
              <a:rPr lang="fr-FR" sz="1400" b="1" dirty="0" smtClean="0">
                <a:solidFill>
                  <a:srgbClr val="FF0000"/>
                </a:solidFill>
                <a:latin typeface="Courier New" pitchFamily="49" charset="0"/>
                <a:cs typeface="Courier New" pitchFamily="49" charset="0"/>
              </a:rPr>
              <a:t>(</a:t>
            </a:r>
            <a:r>
              <a:rPr lang="fr-FR" sz="1400" b="1" dirty="0" err="1" smtClean="0">
                <a:solidFill>
                  <a:srgbClr val="009900"/>
                </a:solidFill>
                <a:latin typeface="Courier New" pitchFamily="49" charset="0"/>
                <a:cs typeface="Courier New" pitchFamily="49" charset="0"/>
              </a:rPr>
              <a:t>showPosition</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a:t>
            </a:r>
            <a:r>
              <a:rPr lang="fr-FR" sz="1400" b="1" dirty="0" err="1" smtClean="0">
                <a:solidFill>
                  <a:srgbClr val="FF0000"/>
                </a:solidFill>
                <a:latin typeface="Courier New" pitchFamily="49" charset="0"/>
                <a:cs typeface="Courier New" pitchFamily="49" charset="0"/>
              </a:rPr>
              <a:t>else</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x.innerHTML</a:t>
            </a:r>
            <a:r>
              <a:rPr lang="fr-FR" sz="1400" b="1" dirty="0">
                <a:solidFill>
                  <a:srgbClr val="FF0000"/>
                </a:solidFill>
                <a:latin typeface="Courier New" pitchFamily="49" charset="0"/>
                <a:cs typeface="Courier New" pitchFamily="49" charset="0"/>
              </a:rPr>
              <a:t>="Géolocalisation non supportée par votre </a:t>
            </a:r>
            <a:r>
              <a:rPr lang="fr-FR" sz="1400" b="1" dirty="0" smtClean="0">
                <a:solidFill>
                  <a:srgbClr val="FF0000"/>
                </a:solidFill>
                <a:latin typeface="Courier New" pitchFamily="49" charset="0"/>
                <a:cs typeface="Courier New" pitchFamily="49" charset="0"/>
              </a:rPr>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navigateur.";</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solidFill>
                  <a:srgbClr val="009900"/>
                </a:solidFill>
                <a:latin typeface="Courier New" pitchFamily="49" charset="0"/>
                <a:cs typeface="Courier New" pitchFamily="49" charset="0"/>
              </a:rPr>
              <a:t>showPosition</a:t>
            </a:r>
            <a:r>
              <a:rPr lang="fr-FR" sz="1400" b="1" dirty="0">
                <a:latin typeface="Courier New" pitchFamily="49" charset="0"/>
                <a:cs typeface="Courier New" pitchFamily="49" charset="0"/>
              </a:rPr>
              <a:t>(position</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x.innerHTML</a:t>
            </a:r>
            <a:r>
              <a:rPr lang="fr-FR" sz="1400" b="1" dirty="0">
                <a:latin typeface="Courier New" pitchFamily="49" charset="0"/>
                <a:cs typeface="Courier New" pitchFamily="49" charset="0"/>
              </a:rPr>
              <a:t>="Latitude: " + </a:t>
            </a:r>
            <a:r>
              <a:rPr lang="fr-FR" sz="1400" b="1" dirty="0" err="1">
                <a:solidFill>
                  <a:srgbClr val="FF0000"/>
                </a:solidFill>
                <a:latin typeface="Courier New" pitchFamily="49" charset="0"/>
                <a:cs typeface="Courier New" pitchFamily="49" charset="0"/>
              </a:rPr>
              <a:t>position.coords.latitude</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err="1">
                <a:latin typeface="Courier New" pitchFamily="49" charset="0"/>
                <a:cs typeface="Courier New" pitchFamily="49" charset="0"/>
              </a:rPr>
              <a:t>br</a:t>
            </a:r>
            <a:r>
              <a:rPr lang="fr-FR" sz="1400" b="1" dirty="0">
                <a:latin typeface="Courier New" pitchFamily="49" charset="0"/>
                <a:cs typeface="Courier New" pitchFamily="49" charset="0"/>
              </a:rPr>
              <a:t> /&gt;Longitude: " + </a:t>
            </a:r>
            <a:r>
              <a:rPr lang="fr-FR" sz="1400" b="1" dirty="0" err="1">
                <a:solidFill>
                  <a:srgbClr val="FF0000"/>
                </a:solidFill>
                <a:latin typeface="Courier New" pitchFamily="49" charset="0"/>
                <a:cs typeface="Courier New" pitchFamily="49" charset="0"/>
              </a:rPr>
              <a:t>position.coords.longitude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a:latin typeface="Courier New" pitchFamily="49" charset="0"/>
                <a:cs typeface="Courier New" pitchFamily="49" charset="0"/>
              </a:rPr>
              <a:t/>
            </a:r>
            <a:br>
              <a:rPr lang="fr-FR" sz="1400" b="1" dirty="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script</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html&gt;</a:t>
            </a:r>
          </a:p>
          <a:p>
            <a:pPr marL="0" indent="0">
              <a:buNone/>
            </a:pPr>
            <a:endParaRPr lang="fr-FR" sz="1400" b="1" dirty="0">
              <a:latin typeface="Courier New" pitchFamily="49" charset="0"/>
              <a:cs typeface="Courier New" pitchFamily="49" charset="0"/>
            </a:endParaRPr>
          </a:p>
          <a:p>
            <a:pPr marL="0" indent="0">
              <a:buNone/>
            </a:pPr>
            <a:endParaRPr lang="fr-FR" sz="1400" b="1" dirty="0">
              <a:latin typeface="Courier New" pitchFamily="49" charset="0"/>
              <a:cs typeface="Courier New" pitchFamily="49" charset="0"/>
            </a:endParaRPr>
          </a:p>
        </p:txBody>
      </p:sp>
      <p:sp>
        <p:nvSpPr>
          <p:cNvPr id="8" name="Flèche courbée vers la droite 7"/>
          <p:cNvSpPr/>
          <p:nvPr/>
        </p:nvSpPr>
        <p:spPr bwMode="auto">
          <a:xfrm>
            <a:off x="467544" y="3717032"/>
            <a:ext cx="504056" cy="151216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9" name="ZoneTexte 8"/>
          <p:cNvSpPr txBox="1"/>
          <p:nvPr/>
        </p:nvSpPr>
        <p:spPr>
          <a:xfrm>
            <a:off x="2915816" y="6021288"/>
            <a:ext cx="3024336"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3633387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document minimal</a:t>
            </a:r>
            <a:endParaRPr lang="fr-FR" dirty="0"/>
          </a:p>
        </p:txBody>
      </p:sp>
      <p:sp>
        <p:nvSpPr>
          <p:cNvPr id="3" name="Espace réservé du contenu 2"/>
          <p:cNvSpPr>
            <a:spLocks noGrp="1"/>
          </p:cNvSpPr>
          <p:nvPr>
            <p:ph idx="1"/>
          </p:nvPr>
        </p:nvSpPr>
        <p:spPr>
          <a:xfrm>
            <a:off x="685800" y="1124744"/>
            <a:ext cx="8001000" cy="5047456"/>
          </a:xfrm>
        </p:spPr>
        <p:txBody>
          <a:bodyPr/>
          <a:lstStyle/>
          <a:p>
            <a:pPr marL="0" indent="0">
              <a:buNone/>
            </a:pPr>
            <a:r>
              <a:rPr lang="fr-FR" b="1" dirty="0">
                <a:solidFill>
                  <a:srgbClr val="FF0000"/>
                </a:solidFill>
                <a:latin typeface="Courier New" pitchFamily="49" charset="0"/>
                <a:cs typeface="Courier New" pitchFamily="49" charset="0"/>
              </a:rPr>
              <a:t>&lt;!</a:t>
            </a:r>
            <a:r>
              <a:rPr lang="fr-FR" b="1" dirty="0" err="1">
                <a:solidFill>
                  <a:srgbClr val="FF0000"/>
                </a:solidFill>
                <a:latin typeface="Courier New" pitchFamily="49" charset="0"/>
                <a:cs typeface="Courier New" pitchFamily="49" charset="0"/>
              </a:rPr>
              <a:t>doctype</a:t>
            </a:r>
            <a:r>
              <a:rPr lang="fr-FR" b="1" dirty="0">
                <a:solidFill>
                  <a:srgbClr val="FF0000"/>
                </a:solidFill>
                <a:latin typeface="Courier New" pitchFamily="49" charset="0"/>
                <a:cs typeface="Courier New" pitchFamily="49" charset="0"/>
              </a:rPr>
              <a:t> html</a:t>
            </a:r>
            <a:r>
              <a:rPr lang="fr-FR" b="1" dirty="0" smtClean="0">
                <a:solidFill>
                  <a:srgbClr val="FF0000"/>
                </a:solidFill>
                <a:latin typeface="Courier New" pitchFamily="49" charset="0"/>
                <a:cs typeface="Courier New" pitchFamily="49" charset="0"/>
              </a:rPr>
              <a:t>&gt;</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a:latin typeface="Courier New" pitchFamily="49" charset="0"/>
                <a:cs typeface="Courier New" pitchFamily="49" charset="0"/>
              </a:rPr>
              <a:t>html </a:t>
            </a:r>
            <a:r>
              <a:rPr lang="fr-FR" dirty="0" err="1">
                <a:latin typeface="Courier New" pitchFamily="49" charset="0"/>
                <a:cs typeface="Courier New" pitchFamily="49" charset="0"/>
              </a:rPr>
              <a:t>lang</a:t>
            </a:r>
            <a:r>
              <a:rPr lang="fr-FR" dirty="0">
                <a:latin typeface="Courier New" pitchFamily="49" charset="0"/>
                <a:cs typeface="Courier New" pitchFamily="49" charset="0"/>
              </a:rPr>
              <a:t>="</a:t>
            </a:r>
            <a:r>
              <a:rPr lang="fr-FR" dirty="0" err="1">
                <a:latin typeface="Courier New" pitchFamily="49" charset="0"/>
                <a:cs typeface="Courier New" pitchFamily="49" charset="0"/>
              </a:rPr>
              <a:t>fr</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head</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meta</a:t>
            </a:r>
            <a:r>
              <a:rPr lang="fr-FR" dirty="0">
                <a:latin typeface="Courier New" pitchFamily="49" charset="0"/>
                <a:cs typeface="Courier New" pitchFamily="49" charset="0"/>
              </a:rPr>
              <a:t> </a:t>
            </a:r>
            <a:r>
              <a:rPr lang="fr-FR" dirty="0" err="1">
                <a:latin typeface="Courier New" pitchFamily="49" charset="0"/>
                <a:cs typeface="Courier New" pitchFamily="49" charset="0"/>
              </a:rPr>
              <a:t>charset</a:t>
            </a:r>
            <a:r>
              <a:rPr lang="fr-FR" dirty="0">
                <a:latin typeface="Courier New" pitchFamily="49" charset="0"/>
                <a:cs typeface="Courier New" pitchFamily="49" charset="0"/>
              </a:rPr>
              <a:t>="utf-8"&gt;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title</a:t>
            </a:r>
            <a:r>
              <a:rPr lang="fr-FR" dirty="0">
                <a:latin typeface="Courier New" pitchFamily="49" charset="0"/>
                <a:cs typeface="Courier New" pitchFamily="49" charset="0"/>
              </a:rPr>
              <a:t>&gt;Titre de la page&lt;/</a:t>
            </a:r>
            <a:r>
              <a:rPr lang="fr-FR" dirty="0" err="1">
                <a:latin typeface="Courier New" pitchFamily="49" charset="0"/>
                <a:cs typeface="Courier New" pitchFamily="49" charset="0"/>
              </a:rPr>
              <a:t>title</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err="1">
                <a:latin typeface="Courier New" pitchFamily="49" charset="0"/>
                <a:cs typeface="Courier New" pitchFamily="49" charset="0"/>
              </a:rPr>
              <a:t>link</a:t>
            </a:r>
            <a:r>
              <a:rPr lang="fr-FR" dirty="0">
                <a:latin typeface="Courier New" pitchFamily="49" charset="0"/>
                <a:cs typeface="Courier New" pitchFamily="49" charset="0"/>
              </a:rPr>
              <a:t> </a:t>
            </a:r>
            <a:r>
              <a:rPr lang="fr-FR" b="1" dirty="0" err="1">
                <a:solidFill>
                  <a:srgbClr val="FF0000"/>
                </a:solidFill>
                <a:latin typeface="Courier New" pitchFamily="49" charset="0"/>
                <a:cs typeface="Courier New" pitchFamily="49" charset="0"/>
              </a:rPr>
              <a:t>rel</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stylesheet</a:t>
            </a:r>
            <a:r>
              <a:rPr lang="fr-FR" b="1" dirty="0">
                <a:solidFill>
                  <a:srgbClr val="FF0000"/>
                </a:solidFill>
                <a:latin typeface="Courier New" pitchFamily="49" charset="0"/>
                <a:cs typeface="Courier New" pitchFamily="49" charset="0"/>
              </a:rPr>
              <a: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a:t>
            </a:r>
            <a:r>
              <a:rPr lang="fr-FR" dirty="0" err="1" smtClean="0">
                <a:latin typeface="Courier New" pitchFamily="49" charset="0"/>
                <a:cs typeface="Courier New" pitchFamily="49" charset="0"/>
              </a:rPr>
              <a:t>href</a:t>
            </a:r>
            <a:r>
              <a:rPr lang="fr-FR" dirty="0">
                <a:latin typeface="Courier New" pitchFamily="49" charset="0"/>
                <a:cs typeface="Courier New" pitchFamily="49" charset="0"/>
              </a:rPr>
              <a:t>="style.css"&gt;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&lt;</a:t>
            </a:r>
            <a:r>
              <a:rPr lang="fr-FR" dirty="0">
                <a:latin typeface="Courier New" pitchFamily="49" charset="0"/>
                <a:cs typeface="Courier New" pitchFamily="49" charset="0"/>
              </a:rPr>
              <a:t>script </a:t>
            </a:r>
            <a:r>
              <a:rPr lang="fr-FR" dirty="0" err="1">
                <a:latin typeface="Courier New" pitchFamily="49" charset="0"/>
                <a:cs typeface="Courier New" pitchFamily="49" charset="0"/>
              </a:rPr>
              <a:t>src</a:t>
            </a:r>
            <a:r>
              <a:rPr lang="fr-FR" dirty="0">
                <a:latin typeface="Courier New" pitchFamily="49" charset="0"/>
                <a:cs typeface="Courier New" pitchFamily="49" charset="0"/>
              </a:rPr>
              <a:t>="script.js"&gt;&lt;/script&gt; &lt;/</a:t>
            </a:r>
            <a:r>
              <a:rPr lang="fr-FR" dirty="0" err="1">
                <a:latin typeface="Courier New" pitchFamily="49" charset="0"/>
                <a:cs typeface="Courier New" pitchFamily="49" charset="0"/>
              </a:rPr>
              <a:t>head</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body&gt;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a:t>
            </a:r>
            <a:r>
              <a:rPr lang="fr-FR" dirty="0">
                <a:latin typeface="Courier New" pitchFamily="49" charset="0"/>
                <a:cs typeface="Courier New" pitchFamily="49" charset="0"/>
              </a:rPr>
              <a:t>&lt;!-- Le reste du contenu --&gt; ... &lt;/body&gt;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html&gt;</a:t>
            </a:r>
          </a:p>
        </p:txBody>
      </p:sp>
    </p:spTree>
    <p:extLst>
      <p:ext uri="{BB962C8B-B14F-4D97-AF65-F5344CB8AC3E}">
        <p14:creationId xmlns:p14="http://schemas.microsoft.com/office/powerpoint/2010/main" val="713863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géolocalisation : l’objet position</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fr-FR" sz="2400" dirty="0" err="1"/>
              <a:t>Position.coords</a:t>
            </a:r>
            <a:r>
              <a:rPr lang="fr-FR" sz="2400" dirty="0"/>
              <a:t> permet </a:t>
            </a:r>
            <a:r>
              <a:rPr lang="fr-FR" sz="2400" dirty="0" smtClean="0"/>
              <a:t>d’accéder à</a:t>
            </a:r>
            <a:endParaRPr lang="fr-FR" sz="2400" dirty="0"/>
          </a:p>
          <a:p>
            <a:pPr lvl="1"/>
            <a:r>
              <a:rPr lang="fr-FR" sz="2000" b="1" dirty="0"/>
              <a:t>latitude</a:t>
            </a:r>
            <a:r>
              <a:rPr lang="fr-FR" sz="2000" dirty="0"/>
              <a:t>, la latitude de la position ;</a:t>
            </a:r>
          </a:p>
          <a:p>
            <a:pPr lvl="1"/>
            <a:r>
              <a:rPr lang="fr-FR" sz="2000" b="1" dirty="0"/>
              <a:t>longitude</a:t>
            </a:r>
            <a:r>
              <a:rPr lang="fr-FR" sz="2000" dirty="0"/>
              <a:t>, la longitude de la position ;</a:t>
            </a:r>
          </a:p>
          <a:p>
            <a:pPr lvl="1"/>
            <a:r>
              <a:rPr lang="fr-FR" sz="2000" b="1" dirty="0"/>
              <a:t>altitude</a:t>
            </a:r>
            <a:r>
              <a:rPr lang="fr-FR" sz="2000" dirty="0"/>
              <a:t>, l'altitude de la position ;</a:t>
            </a:r>
          </a:p>
          <a:p>
            <a:pPr lvl="1"/>
            <a:r>
              <a:rPr lang="fr-FR" sz="2000" b="1" dirty="0" err="1"/>
              <a:t>accuracy</a:t>
            </a:r>
            <a:r>
              <a:rPr lang="fr-FR" sz="2000" dirty="0"/>
              <a:t>, niveau de précision de la longitude et de la latitude (en </a:t>
            </a:r>
            <a:r>
              <a:rPr lang="fr-FR" sz="2000" dirty="0" smtClean="0"/>
              <a:t>mètres) </a:t>
            </a:r>
            <a:r>
              <a:rPr lang="fr-FR" sz="2000" dirty="0"/>
              <a:t>;</a:t>
            </a:r>
          </a:p>
          <a:p>
            <a:pPr lvl="1"/>
            <a:r>
              <a:rPr lang="fr-FR" sz="2000" b="1" dirty="0" err="1"/>
              <a:t>altitudeAccuracy</a:t>
            </a:r>
            <a:r>
              <a:rPr lang="fr-FR" sz="2000" dirty="0"/>
              <a:t>: niveau de précision de l'altitude (en </a:t>
            </a:r>
            <a:r>
              <a:rPr lang="fr-FR" sz="2000" dirty="0" smtClean="0"/>
              <a:t>mètres) </a:t>
            </a:r>
            <a:r>
              <a:rPr lang="fr-FR" sz="2000" dirty="0"/>
              <a:t>;</a:t>
            </a:r>
          </a:p>
          <a:p>
            <a:pPr lvl="1"/>
            <a:r>
              <a:rPr lang="fr-FR" sz="2000" b="1" dirty="0" err="1"/>
              <a:t>heading</a:t>
            </a:r>
            <a:r>
              <a:rPr lang="fr-FR" sz="2000" dirty="0"/>
              <a:t>, donne la position en </a:t>
            </a:r>
            <a:r>
              <a:rPr lang="fr-FR" sz="2000" dirty="0" smtClean="0"/>
              <a:t>degrés </a:t>
            </a:r>
            <a:r>
              <a:rPr lang="fr-FR" sz="2000" dirty="0"/>
              <a:t>par rapport au nord ;</a:t>
            </a:r>
          </a:p>
          <a:p>
            <a:pPr lvl="1"/>
            <a:r>
              <a:rPr lang="fr-FR" sz="2000" b="1" dirty="0" smtClean="0"/>
              <a:t>speed</a:t>
            </a:r>
            <a:r>
              <a:rPr lang="fr-FR" sz="2000" dirty="0" smtClean="0"/>
              <a:t>, </a:t>
            </a:r>
            <a:r>
              <a:rPr lang="fr-FR" sz="2000" dirty="0"/>
              <a:t>affiche la vitesse actuelle de déplacement de la position (en </a:t>
            </a:r>
            <a:r>
              <a:rPr lang="fr-FR" sz="2000" dirty="0" smtClean="0"/>
              <a:t>mètres).</a:t>
            </a:r>
            <a:endParaRPr lang="fr-FR" sz="2000" dirty="0"/>
          </a:p>
          <a:p>
            <a:pPr lvl="1"/>
            <a:r>
              <a:rPr lang="fr-FR" sz="2000" dirty="0" smtClean="0"/>
              <a:t>Toutes ces </a:t>
            </a:r>
            <a:r>
              <a:rPr lang="fr-FR" sz="2000" dirty="0"/>
              <a:t>valeurs ne sont pas encore toutes présentes dans les navigateurs </a:t>
            </a:r>
          </a:p>
          <a:p>
            <a:pPr lvl="1"/>
            <a:r>
              <a:rPr lang="fr-FR" sz="2000" dirty="0"/>
              <a:t>Les plus répandues sont : latitude, longitude et altitude (unique à Firefox pour l'instant). Si une valeur n'est pas existante, elle retournera </a:t>
            </a:r>
            <a:r>
              <a:rPr lang="fr-FR" sz="2000" dirty="0" err="1"/>
              <a:t>null</a:t>
            </a:r>
            <a:r>
              <a:rPr lang="fr-FR" sz="2000" dirty="0"/>
              <a:t>. </a:t>
            </a:r>
          </a:p>
          <a:p>
            <a:endParaRPr lang="fr-FR" sz="1200" dirty="0"/>
          </a:p>
        </p:txBody>
      </p:sp>
    </p:spTree>
    <p:extLst>
      <p:ext uri="{BB962C8B-B14F-4D97-AF65-F5344CB8AC3E}">
        <p14:creationId xmlns:p14="http://schemas.microsoft.com/office/powerpoint/2010/main" val="13593094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a:t>
            </a:r>
            <a:r>
              <a:rPr lang="fr-FR" dirty="0" smtClean="0"/>
              <a:t>(3)</a:t>
            </a:r>
            <a:endParaRPr lang="fr-FR" dirty="0"/>
          </a:p>
        </p:txBody>
      </p:sp>
      <p:sp>
        <p:nvSpPr>
          <p:cNvPr id="3" name="Espace réservé du contenu 2"/>
          <p:cNvSpPr>
            <a:spLocks noGrp="1"/>
          </p:cNvSpPr>
          <p:nvPr>
            <p:ph idx="1"/>
          </p:nvPr>
        </p:nvSpPr>
        <p:spPr/>
        <p:txBody>
          <a:bodyPr/>
          <a:lstStyle/>
          <a:p>
            <a:r>
              <a:rPr lang="fr-FR" dirty="0" smtClean="0"/>
              <a:t>Le navigateur demande la première fois si on est d’accord pour partager sa position</a:t>
            </a:r>
          </a:p>
          <a:p>
            <a:endParaRPr lang="fr-FR" dirty="0"/>
          </a:p>
          <a:p>
            <a:endParaRPr lang="fr-FR" dirty="0" smtClean="0"/>
          </a:p>
          <a:p>
            <a:endParaRPr lang="fr-FR" dirty="0"/>
          </a:p>
          <a:p>
            <a:endParaRPr lang="fr-FR" dirty="0" smtClean="0"/>
          </a:p>
          <a:p>
            <a:endParaRPr lang="fr-FR"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414588"/>
            <a:ext cx="4168775"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14588"/>
            <a:ext cx="4176464" cy="378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3653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a:t>
            </a:r>
            <a:r>
              <a:rPr lang="fr-FR" dirty="0" smtClean="0"/>
              <a:t>: cas d’erreurs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&lt;div id="</a:t>
            </a:r>
            <a:r>
              <a:rPr lang="fr-FR" sz="1400" b="1" dirty="0" err="1">
                <a:latin typeface="Courier New" pitchFamily="49" charset="0"/>
                <a:cs typeface="Courier New" pitchFamily="49" charset="0"/>
              </a:rPr>
              <a:t>maposition</a:t>
            </a:r>
            <a:r>
              <a:rPr lang="fr-FR" sz="1400" b="1" dirty="0">
                <a:latin typeface="Courier New" pitchFamily="49" charset="0"/>
                <a:cs typeface="Courier New" pitchFamily="49" charset="0"/>
              </a:rPr>
              <a:t>"&gt;&lt;/div&gt;</a:t>
            </a:r>
          </a:p>
          <a:p>
            <a:pPr marL="0" indent="0">
              <a:buNone/>
            </a:pPr>
            <a:r>
              <a:rPr lang="fr-FR" sz="1400" b="1" dirty="0">
                <a:latin typeface="Courier New" pitchFamily="49" charset="0"/>
                <a:cs typeface="Courier New" pitchFamily="49" charset="0"/>
              </a:rPr>
              <a:t>…</a:t>
            </a:r>
          </a:p>
          <a:p>
            <a:pPr marL="0" indent="0">
              <a:buNone/>
            </a:pP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Fonction de callback en cas d’erreur </a:t>
            </a:r>
            <a:br>
              <a:rPr lang="fr-FR" sz="1400" b="1" dirty="0">
                <a:latin typeface="Courier New" pitchFamily="49" charset="0"/>
                <a:cs typeface="Courier New" pitchFamily="49" charset="0"/>
              </a:rPr>
            </a:br>
            <a:r>
              <a:rPr lang="fr-FR" sz="1400" b="1" dirty="0" err="1" smtClean="0">
                <a:latin typeface="Courier New" pitchFamily="49" charset="0"/>
                <a:cs typeface="Courier New" pitchFamily="49" charset="0"/>
              </a:rPr>
              <a:t>function</a:t>
            </a:r>
            <a:r>
              <a:rPr lang="fr-FR" sz="1400" b="1" dirty="0" smtClean="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erreurPosition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error</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var </a:t>
            </a:r>
            <a:r>
              <a:rPr lang="fr-FR" sz="1400" b="1" dirty="0">
                <a:latin typeface="Courier New" pitchFamily="49" charset="0"/>
                <a:cs typeface="Courier New" pitchFamily="49" charset="0"/>
              </a:rPr>
              <a:t>info = "Erreur lors de la géolocalisation :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switch</a:t>
            </a:r>
            <a:r>
              <a:rPr lang="fr-FR" sz="1400" b="1" dirty="0" smtClean="0">
                <a:latin typeface="Courier New" pitchFamily="49" charset="0"/>
                <a:cs typeface="Courier New" pitchFamily="49" charset="0"/>
              </a:rPr>
              <a:t>(</a:t>
            </a:r>
            <a:r>
              <a:rPr lang="fr-FR" sz="1400" b="1" dirty="0" err="1" smtClean="0">
                <a:latin typeface="Courier New" pitchFamily="49" charset="0"/>
                <a:cs typeface="Courier New" pitchFamily="49" charset="0"/>
              </a:rPr>
              <a:t>error.code</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error.TIMEOUT</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"Timeout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error.PERMISSION_DENIED</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"Vous n’avez pas donné la permission";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error.POSITION_UNAVAILABLE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"La position n’a pu être déterminée";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case </a:t>
            </a:r>
            <a:r>
              <a:rPr lang="fr-FR" sz="1400" b="1" dirty="0" err="1">
                <a:latin typeface="Courier New" pitchFamily="49" charset="0"/>
                <a:cs typeface="Courier New" pitchFamily="49" charset="0"/>
              </a:rPr>
              <a:t>error.UNKNOWN_ERROR</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info </a:t>
            </a:r>
            <a:r>
              <a:rPr lang="fr-FR" sz="1400" b="1" dirty="0">
                <a:latin typeface="Courier New" pitchFamily="49" charset="0"/>
                <a:cs typeface="Courier New" pitchFamily="49" charset="0"/>
              </a:rPr>
              <a:t>+= "Erreur inconnue";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break</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document.getElementById</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maposition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innerHTML</a:t>
            </a:r>
            <a:r>
              <a:rPr lang="fr-FR" sz="1400" b="1" dirty="0">
                <a:latin typeface="Courier New" pitchFamily="49" charset="0"/>
                <a:cs typeface="Courier New" pitchFamily="49" charset="0"/>
              </a:rPr>
              <a:t> = info;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navigator.geolocation.getCurrentPosition</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affichePosition,</a:t>
            </a:r>
            <a:r>
              <a:rPr lang="fr-FR" sz="1400" b="1" dirty="0" err="1">
                <a:solidFill>
                  <a:srgbClr val="FF0000"/>
                </a:solidFill>
                <a:latin typeface="Courier New" pitchFamily="49" charset="0"/>
                <a:cs typeface="Courier New" pitchFamily="49" charset="0"/>
              </a:rPr>
              <a:t>erreurPosition</a:t>
            </a:r>
            <a:r>
              <a:rPr lang="fr-FR" sz="1400" b="1" dirty="0">
                <a:latin typeface="Courier New" pitchFamily="49" charset="0"/>
                <a:cs typeface="Courier New" pitchFamily="49" charset="0"/>
              </a:rPr>
              <a:t>); </a:t>
            </a:r>
          </a:p>
        </p:txBody>
      </p:sp>
    </p:spTree>
    <p:extLst>
      <p:ext uri="{BB962C8B-B14F-4D97-AF65-F5344CB8AC3E}">
        <p14:creationId xmlns:p14="http://schemas.microsoft.com/office/powerpoint/2010/main" val="28806279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géolocalisation : </a:t>
            </a:r>
            <a:r>
              <a:rPr lang="fr-FR" dirty="0" err="1" smtClean="0"/>
              <a:t>google</a:t>
            </a:r>
            <a:r>
              <a:rPr lang="fr-FR" dirty="0" smtClean="0"/>
              <a:t> </a:t>
            </a:r>
            <a:r>
              <a:rPr lang="fr-FR" dirty="0" err="1" smtClean="0"/>
              <a:t>map</a:t>
            </a:r>
            <a:endParaRPr lang="fr-FR" dirty="0"/>
          </a:p>
        </p:txBody>
      </p:sp>
      <p:sp>
        <p:nvSpPr>
          <p:cNvPr id="3" name="Espace réservé du contenu 2"/>
          <p:cNvSpPr>
            <a:spLocks noGrp="1"/>
          </p:cNvSpPr>
          <p:nvPr>
            <p:ph idx="1"/>
          </p:nvPr>
        </p:nvSpPr>
        <p:spPr/>
        <p:txBody>
          <a:bodyPr/>
          <a:lstStyle/>
          <a:p>
            <a:r>
              <a:rPr lang="fr-FR" dirty="0" smtClean="0"/>
              <a:t>On peut très facilement afficher une carte Google </a:t>
            </a:r>
            <a:r>
              <a:rPr lang="fr-FR" dirty="0" err="1" smtClean="0"/>
              <a:t>Map</a:t>
            </a:r>
            <a:r>
              <a:rPr lang="fr-FR" dirty="0" smtClean="0"/>
              <a:t> à partir de la position obtenue</a:t>
            </a:r>
          </a:p>
          <a:p>
            <a:r>
              <a:rPr lang="fr-FR" dirty="0" smtClean="0">
                <a:hlinkClick r:id="rId2"/>
              </a:rPr>
              <a:t>Démonstration </a:t>
            </a:r>
            <a:r>
              <a:rPr lang="fr-FR" dirty="0" smtClean="0"/>
              <a:t>et </a:t>
            </a:r>
            <a:r>
              <a:rPr lang="fr-FR" dirty="0" smtClean="0">
                <a:hlinkClick r:id="rId3"/>
              </a:rPr>
              <a:t>Démonstration2</a:t>
            </a:r>
            <a:endParaRPr lang="fr-FR" dirty="0" smtClean="0"/>
          </a:p>
          <a:p>
            <a:r>
              <a:rPr lang="fr-FR" dirty="0" smtClean="0">
                <a:hlinkClick r:id="rId4"/>
              </a:rPr>
              <a:t>Nombreux exemples d’utilisation de la Google </a:t>
            </a:r>
            <a:r>
              <a:rPr lang="fr-FR" dirty="0" err="1" smtClean="0">
                <a:hlinkClick r:id="rId4"/>
              </a:rPr>
              <a:t>Map</a:t>
            </a:r>
            <a:r>
              <a:rPr lang="fr-FR" dirty="0" smtClean="0">
                <a:hlinkClick r:id="rId4"/>
              </a:rPr>
              <a:t> API + l’API de Géolocalisation</a:t>
            </a:r>
            <a:endParaRPr lang="fr-FR" dirty="0" smtClean="0"/>
          </a:p>
          <a:p>
            <a:pPr lvl="1"/>
            <a:r>
              <a:rPr lang="fr-FR" dirty="0" smtClean="0"/>
              <a:t>Ici aussi, </a:t>
            </a:r>
            <a:r>
              <a:rPr lang="fr-FR" dirty="0" smtClean="0">
                <a:hlinkClick r:id="rId5"/>
              </a:rPr>
              <a:t>exemple interactif</a:t>
            </a:r>
            <a:endParaRPr lang="fr-FR" dirty="0"/>
          </a:p>
        </p:txBody>
      </p:sp>
    </p:spTree>
    <p:extLst>
      <p:ext uri="{BB962C8B-B14F-4D97-AF65-F5344CB8AC3E}">
        <p14:creationId xmlns:p14="http://schemas.microsoft.com/office/powerpoint/2010/main" val="9624825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 </a:t>
            </a:r>
            <a:r>
              <a:rPr lang="fr-FR" dirty="0" err="1" smtClean="0"/>
              <a:t>watchPosition</a:t>
            </a:r>
            <a:endParaRPr lang="fr-FR" dirty="0"/>
          </a:p>
        </p:txBody>
      </p:sp>
      <p:sp>
        <p:nvSpPr>
          <p:cNvPr id="3" name="Espace réservé du contenu 2"/>
          <p:cNvSpPr>
            <a:spLocks noGrp="1"/>
          </p:cNvSpPr>
          <p:nvPr>
            <p:ph idx="1"/>
          </p:nvPr>
        </p:nvSpPr>
        <p:spPr>
          <a:xfrm>
            <a:off x="539552" y="1447800"/>
            <a:ext cx="8496944" cy="4724400"/>
          </a:xfrm>
        </p:spPr>
        <p:txBody>
          <a:bodyPr/>
          <a:lstStyle/>
          <a:p>
            <a:r>
              <a:rPr lang="fr-FR" dirty="0" smtClean="0"/>
              <a:t>Pour un suivi en temps réel type application de navigation, il suffit de remplacer </a:t>
            </a:r>
            <a:r>
              <a:rPr lang="fr-FR" dirty="0" err="1" smtClean="0"/>
              <a:t>getCurrentPosition</a:t>
            </a:r>
            <a:r>
              <a:rPr lang="fr-FR" dirty="0" smtClean="0"/>
              <a:t> par </a:t>
            </a:r>
            <a:r>
              <a:rPr lang="fr-FR" dirty="0" err="1" smtClean="0"/>
              <a:t>watchPosition</a:t>
            </a:r>
            <a:endParaRPr lang="fr-FR" dirty="0"/>
          </a:p>
          <a:p>
            <a:r>
              <a:rPr lang="fr-FR" dirty="0" smtClean="0"/>
              <a:t>La fonction de callback sera appelée à intervalles réguliers</a:t>
            </a:r>
          </a:p>
          <a:p>
            <a:pPr marL="0" indent="0">
              <a:buNone/>
            </a:pPr>
            <a:r>
              <a:rPr lang="fr-FR" sz="1800" dirty="0">
                <a:latin typeface="Courier New" pitchFamily="49" charset="0"/>
                <a:cs typeface="Courier New" pitchFamily="49" charset="0"/>
              </a:rPr>
              <a:t>var </a:t>
            </a:r>
            <a:r>
              <a:rPr lang="fr-FR" sz="1800" dirty="0" err="1" smtClean="0">
                <a:latin typeface="Courier New" pitchFamily="49" charset="0"/>
                <a:cs typeface="Courier New" pitchFamily="49" charset="0"/>
              </a:rPr>
              <a:t>idPos</a:t>
            </a:r>
            <a:r>
              <a:rPr lang="fr-FR" sz="1800" dirty="0" smtClean="0">
                <a:latin typeface="Courier New" pitchFamily="49" charset="0"/>
                <a:cs typeface="Courier New" pitchFamily="49" charset="0"/>
              </a:rPr>
              <a:t> =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navigator.geolocation.watchPosition</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surveillePosition</a:t>
            </a:r>
            <a:r>
              <a:rPr lang="fr-FR" sz="1800" dirty="0" smtClean="0">
                <a:latin typeface="Courier New" pitchFamily="49" charset="0"/>
                <a:cs typeface="Courier New" pitchFamily="49" charset="0"/>
              </a:rPr>
              <a:t>);</a:t>
            </a:r>
          </a:p>
          <a:p>
            <a:r>
              <a:rPr lang="fr-FR" dirty="0" smtClean="0"/>
              <a:t>On arrêtera le suivi en appelant </a:t>
            </a:r>
            <a:r>
              <a:rPr lang="fr-FR" dirty="0" err="1" smtClean="0"/>
              <a:t>clearWatch</a:t>
            </a:r>
            <a:r>
              <a:rPr lang="fr-FR" dirty="0" smtClean="0"/>
              <a:t>() sur l’id obtenu :</a:t>
            </a:r>
          </a:p>
          <a:p>
            <a:pPr marL="0" indent="0">
              <a:buNone/>
            </a:pPr>
            <a:r>
              <a:rPr lang="fr-FR" sz="1800" dirty="0" err="1">
                <a:latin typeface="Courier New" pitchFamily="49" charset="0"/>
                <a:cs typeface="Courier New" pitchFamily="49" charset="0"/>
              </a:rPr>
              <a:t>idPos.clearWatch</a:t>
            </a:r>
            <a:r>
              <a:rPr lang="fr-FR" sz="1800" dirty="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161432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géolocalisation : options</a:t>
            </a:r>
            <a:endParaRPr lang="fr-FR" dirty="0"/>
          </a:p>
        </p:txBody>
      </p:sp>
      <p:sp>
        <p:nvSpPr>
          <p:cNvPr id="3" name="Espace réservé du contenu 2"/>
          <p:cNvSpPr>
            <a:spLocks noGrp="1"/>
          </p:cNvSpPr>
          <p:nvPr>
            <p:ph idx="1"/>
          </p:nvPr>
        </p:nvSpPr>
        <p:spPr>
          <a:xfrm>
            <a:off x="683568" y="1196752"/>
            <a:ext cx="8001000" cy="4724400"/>
          </a:xfrm>
        </p:spPr>
        <p:txBody>
          <a:bodyPr/>
          <a:lstStyle/>
          <a:p>
            <a:r>
              <a:rPr lang="fr-FR" sz="2400" dirty="0" smtClean="0"/>
              <a:t>On peut passer aux fonctions </a:t>
            </a:r>
            <a:r>
              <a:rPr lang="fr-FR" sz="2400" dirty="0" err="1" smtClean="0"/>
              <a:t>getCurrentPosition</a:t>
            </a:r>
            <a:r>
              <a:rPr lang="fr-FR" sz="2400" dirty="0" smtClean="0"/>
              <a:t> et </a:t>
            </a:r>
            <a:r>
              <a:rPr lang="fr-FR" sz="2400" dirty="0" err="1" smtClean="0"/>
              <a:t>watchPosition</a:t>
            </a:r>
            <a:r>
              <a:rPr lang="fr-FR" sz="2400" dirty="0" smtClean="0"/>
              <a:t> un objet </a:t>
            </a:r>
            <a:r>
              <a:rPr lang="fr-FR" sz="2400" dirty="0" err="1" smtClean="0"/>
              <a:t>javascript</a:t>
            </a:r>
            <a:r>
              <a:rPr lang="fr-FR" sz="2400" dirty="0" smtClean="0"/>
              <a:t> qui contiendra une ou plusieurs options parmi :</a:t>
            </a:r>
          </a:p>
          <a:p>
            <a:r>
              <a:rPr lang="fr-FR" sz="2400" dirty="0" err="1" smtClean="0"/>
              <a:t>enableHighAccuracy</a:t>
            </a:r>
            <a:r>
              <a:rPr lang="fr-FR" sz="2400" dirty="0" smtClean="0"/>
              <a:t> : force l’utilisation du GPS (propose de l’activer, sur </a:t>
            </a:r>
            <a:r>
              <a:rPr lang="fr-FR" sz="2400" dirty="0"/>
              <a:t>mobile)</a:t>
            </a:r>
            <a:br>
              <a:rPr lang="fr-FR" sz="2400" dirty="0"/>
            </a:br>
            <a:r>
              <a:rPr lang="fr-FR" sz="1800" dirty="0" err="1">
                <a:latin typeface="Courier New" pitchFamily="49" charset="0"/>
                <a:cs typeface="Courier New" pitchFamily="49" charset="0"/>
              </a:rPr>
              <a:t>navigator.geolocation.getCurrentPosition</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maPosition</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erreurPosition</a:t>
            </a:r>
            <a:r>
              <a:rPr lang="fr-FR" sz="1800" dirty="0">
                <a:latin typeface="Courier New" pitchFamily="49" charset="0"/>
                <a:cs typeface="Courier New" pitchFamily="49" charset="0"/>
              </a:rPr>
              <a: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enableHighAccuracy:true</a:t>
            </a:r>
            <a:r>
              <a:rPr lang="fr-FR" sz="1800" b="1" dirty="0">
                <a:solidFill>
                  <a:srgbClr val="FF0000"/>
                </a:solidFill>
                <a:latin typeface="Courier New" pitchFamily="49" charset="0"/>
                <a:cs typeface="Courier New" pitchFamily="49" charset="0"/>
              </a:rPr>
              <a:t>}</a:t>
            </a:r>
            <a:r>
              <a:rPr lang="fr-FR" sz="1800" dirty="0">
                <a:latin typeface="Courier New" pitchFamily="49" charset="0"/>
                <a:cs typeface="Courier New" pitchFamily="49" charset="0"/>
              </a:rPr>
              <a:t>);</a:t>
            </a:r>
          </a:p>
          <a:p>
            <a:r>
              <a:rPr lang="fr-FR" sz="2400" dirty="0" smtClean="0"/>
              <a:t>Timeout : au bout de combien de temps on appelle la fonction d’erreur</a:t>
            </a:r>
          </a:p>
          <a:p>
            <a:r>
              <a:rPr lang="fr-FR" sz="2400" dirty="0" err="1" smtClean="0"/>
              <a:t>maximumAge</a:t>
            </a:r>
            <a:r>
              <a:rPr lang="fr-FR" sz="2400" dirty="0" smtClean="0"/>
              <a:t> : pendant combien de temps la position demeure dans le cache (</a:t>
            </a:r>
            <a:r>
              <a:rPr lang="fr-FR" sz="2400" dirty="0"/>
              <a:t>ms)</a:t>
            </a:r>
            <a:br>
              <a:rPr lang="fr-FR" sz="2400" dirty="0"/>
            </a:br>
            <a:r>
              <a:rPr lang="fr-FR" sz="1800" dirty="0" err="1">
                <a:latin typeface="Courier New" pitchFamily="49" charset="0"/>
                <a:cs typeface="Courier New" pitchFamily="49" charset="0"/>
              </a:rPr>
              <a:t>navigator.geolocation.getCurrentPosition</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maPosition</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erreurPosition</a:t>
            </a:r>
            <a:r>
              <a:rPr lang="fr-FR" sz="1800" dirty="0">
                <a:latin typeface="Courier New" pitchFamily="49" charset="0"/>
                <a:cs typeface="Courier New" pitchFamily="49" charset="0"/>
              </a:rPr>
              <a:t>,</a:t>
            </a:r>
            <a:r>
              <a:rPr lang="fr-FR" sz="1800" b="1" dirty="0">
                <a:solidFill>
                  <a:srgbClr val="FF0000"/>
                </a:solidFill>
                <a:latin typeface="Courier New" pitchFamily="49" charset="0"/>
                <a:cs typeface="Courier New" pitchFamily="49" charset="0"/>
              </a:rPr>
              <a:t>{maximumAge:600000, timeout:0});</a:t>
            </a:r>
          </a:p>
        </p:txBody>
      </p:sp>
    </p:spTree>
    <p:extLst>
      <p:ext uri="{BB962C8B-B14F-4D97-AF65-F5344CB8AC3E}">
        <p14:creationId xmlns:p14="http://schemas.microsoft.com/office/powerpoint/2010/main" val="22675514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 accéléromètre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L’API de géolocalisation permet d’avoir la position et l’orientation 2D (boussole), mais pas l’orientation 3D du </a:t>
            </a:r>
            <a:r>
              <a:rPr lang="fr-FR" dirty="0" err="1" smtClean="0"/>
              <a:t>device</a:t>
            </a:r>
            <a:endParaRPr lang="fr-FR" dirty="0" smtClean="0"/>
          </a:p>
          <a:p>
            <a:r>
              <a:rPr lang="fr-FR" dirty="0" smtClean="0"/>
              <a:t>On l’obtient à l’aide d’un nouvel événement HTML5 sur l’objet </a:t>
            </a:r>
            <a:r>
              <a:rPr lang="fr-FR" dirty="0" err="1" smtClean="0"/>
              <a:t>window</a:t>
            </a:r>
            <a:r>
              <a:rPr lang="fr-FR" dirty="0" smtClean="0"/>
              <a:t>, depuis du JavaScript</a:t>
            </a:r>
          </a:p>
          <a:p>
            <a:pPr marL="0" indent="0">
              <a:buNone/>
            </a:pPr>
            <a:r>
              <a:rPr lang="fr-FR" sz="1600" dirty="0" err="1">
                <a:latin typeface="Courier New" pitchFamily="49" charset="0"/>
                <a:cs typeface="Courier New" pitchFamily="49" charset="0"/>
              </a:rPr>
              <a:t>window.addEventListener</a:t>
            </a:r>
            <a:r>
              <a:rPr lang="fr-FR" sz="1600" dirty="0">
                <a:latin typeface="Courier New" pitchFamily="49" charset="0"/>
                <a:cs typeface="Courier New" pitchFamily="49" charset="0"/>
              </a:rPr>
              <a:t>(</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deviceorientation</a:t>
            </a:r>
            <a:r>
              <a:rPr lang="fr-FR" sz="1600" b="1" dirty="0">
                <a:solidFill>
                  <a:srgbClr val="FF0000"/>
                </a:solidFill>
                <a:latin typeface="Courier New" pitchFamily="49" charset="0"/>
                <a:cs typeface="Courier New" pitchFamily="49" charset="0"/>
              </a:rPr>
              <a: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event</a:t>
            </a:r>
            <a:r>
              <a:rPr lang="fr-FR" sz="1600" dirty="0">
                <a:latin typeface="Courier New" pitchFamily="49" charset="0"/>
                <a:cs typeface="Courier New" pitchFamily="49" charset="0"/>
              </a:rPr>
              <a: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a = </a:t>
            </a:r>
            <a:r>
              <a:rPr lang="fr-FR" sz="1600" dirty="0" err="1">
                <a:latin typeface="Courier New" pitchFamily="49" charset="0"/>
                <a:cs typeface="Courier New" pitchFamily="49" charset="0"/>
              </a:rPr>
              <a:t>event.alpha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b = </a:t>
            </a:r>
            <a:r>
              <a:rPr lang="fr-FR" sz="1600" dirty="0" err="1">
                <a:latin typeface="Courier New" pitchFamily="49" charset="0"/>
                <a:cs typeface="Courier New" pitchFamily="49" charset="0"/>
              </a:rPr>
              <a:t>event.beta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var g = </a:t>
            </a:r>
            <a:r>
              <a:rPr lang="fr-FR" sz="1600" dirty="0" err="1">
                <a:latin typeface="Courier New" pitchFamily="49" charset="0"/>
                <a:cs typeface="Courier New" pitchFamily="49" charset="0"/>
              </a:rPr>
              <a:t>event.gamma</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false</a:t>
            </a:r>
            <a:r>
              <a:rPr lang="fr-FR" sz="1400" dirty="0" smtClean="0">
                <a:latin typeface="Courier New" pitchFamily="49" charset="0"/>
                <a:cs typeface="Courier New" pitchFamily="49" charset="0"/>
              </a:rPr>
              <a:t>);</a:t>
            </a:r>
          </a:p>
          <a:p>
            <a:r>
              <a:rPr lang="fr-FR" dirty="0">
                <a:hlinkClick r:id="rId2"/>
              </a:rPr>
              <a:t>Démonstration</a:t>
            </a:r>
            <a:endParaRPr lang="fr-FR" dirty="0"/>
          </a:p>
        </p:txBody>
      </p:sp>
    </p:spTree>
    <p:extLst>
      <p:ext uri="{BB962C8B-B14F-4D97-AF65-F5344CB8AC3E}">
        <p14:creationId xmlns:p14="http://schemas.microsoft.com/office/powerpoint/2010/main" val="27691868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 </a:t>
            </a:r>
            <a:r>
              <a:rPr lang="en-US" dirty="0" err="1" smtClean="0"/>
              <a:t>multimédia</a:t>
            </a:r>
            <a:r>
              <a:rPr lang="en-US" dirty="0" smtClean="0"/>
              <a:t> (</a:t>
            </a:r>
            <a:r>
              <a:rPr lang="en-US" dirty="0" err="1" smtClean="0"/>
              <a:t>vidéo</a:t>
            </a:r>
            <a:r>
              <a:rPr lang="en-US" dirty="0" smtClean="0"/>
              <a:t>, audio)</a:t>
            </a:r>
            <a:endParaRPr lang="en-US" dirty="0"/>
          </a:p>
        </p:txBody>
      </p:sp>
    </p:spTree>
    <p:extLst>
      <p:ext uri="{BB962C8B-B14F-4D97-AF65-F5344CB8AC3E}">
        <p14:creationId xmlns:p14="http://schemas.microsoft.com/office/powerpoint/2010/main" val="27809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Jusqu’à aujourd’hui</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Une vidéo c’est ça :</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object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width</a:t>
            </a:r>
            <a:r>
              <a:rPr lang="fr-FR" sz="1600" dirty="0">
                <a:latin typeface="Courier New" pitchFamily="49" charset="0"/>
                <a:cs typeface="Courier New" pitchFamily="49" charset="0"/>
              </a:rPr>
              <a:t>="425"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="344"&gt;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smtClean="0">
                <a:latin typeface="Courier New" pitchFamily="49" charset="0"/>
                <a:cs typeface="Courier New" pitchFamily="49" charset="0"/>
              </a:rPr>
              <a:t>movie</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value</a:t>
            </a:r>
            <a:r>
              <a:rPr lang="fr-FR" sz="1600" dirty="0">
                <a:latin typeface="Courier New" pitchFamily="49" charset="0"/>
                <a:cs typeface="Courier New" pitchFamily="49" charset="0"/>
              </a:rPr>
              <a:t>="http://www.youtube.com/v/9sEI1AUFJKw&amp;hl=en_GB&amp;fs=1</a:t>
            </a:r>
            <a:r>
              <a:rPr lang="fr-FR" sz="1600" dirty="0" smtClean="0">
                <a:latin typeface="Courier New" pitchFamily="49" charset="0"/>
                <a:cs typeface="Courier New" pitchFamily="49" charset="0"/>
              </a:rPr>
              <a:t>&amp;"&gt;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allowFullScreen</a:t>
            </a:r>
            <a:r>
              <a:rPr lang="fr-FR" sz="1600" dirty="0">
                <a:latin typeface="Courier New" pitchFamily="49" charset="0"/>
                <a:cs typeface="Courier New" pitchFamily="49" charset="0"/>
              </a:rPr>
              <a:t>" value="</a:t>
            </a:r>
            <a:r>
              <a:rPr lang="fr-FR" sz="1600" dirty="0" err="1">
                <a:latin typeface="Courier New" pitchFamily="49" charset="0"/>
                <a:cs typeface="Courier New" pitchFamily="49" charset="0"/>
              </a:rPr>
              <a:t>true</a:t>
            </a:r>
            <a:r>
              <a:rPr lang="fr-FR" sz="1600" dirty="0">
                <a:latin typeface="Courier New" pitchFamily="49" charset="0"/>
                <a:cs typeface="Courier New" pitchFamily="49" charset="0"/>
              </a:rPr>
              <a:t>"&gt;&lt;/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allowscriptaccess</a:t>
            </a:r>
            <a:r>
              <a:rPr lang="fr-FR" sz="1600" dirty="0">
                <a:latin typeface="Courier New" pitchFamily="49" charset="0"/>
                <a:cs typeface="Courier New" pitchFamily="49" charset="0"/>
              </a:rPr>
              <a:t>" value="</a:t>
            </a:r>
            <a:r>
              <a:rPr lang="fr-FR" sz="1600" dirty="0" err="1">
                <a:latin typeface="Courier New" pitchFamily="49" charset="0"/>
                <a:cs typeface="Courier New" pitchFamily="49" charset="0"/>
              </a:rPr>
              <a:t>always</a:t>
            </a:r>
            <a:r>
              <a:rPr lang="fr-FR" sz="1600" dirty="0">
                <a:latin typeface="Courier New" pitchFamily="49" charset="0"/>
                <a:cs typeface="Courier New" pitchFamily="49" charset="0"/>
              </a:rPr>
              <a:t>"&gt;&lt;/</a:t>
            </a:r>
            <a:r>
              <a:rPr lang="fr-FR" sz="1600" dirty="0" err="1">
                <a:latin typeface="Courier New" pitchFamily="49" charset="0"/>
                <a:cs typeface="Courier New" pitchFamily="49" charset="0"/>
              </a:rPr>
              <a:t>param</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embed</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src</a:t>
            </a:r>
            <a:r>
              <a:rPr lang="fr-FR" sz="1600" dirty="0">
                <a:latin typeface="Courier New" pitchFamily="49" charset="0"/>
                <a:cs typeface="Courier New" pitchFamily="49" charset="0"/>
              </a:rPr>
              <a:t>="http://www.youtube.com/v/9sEI1AUFJKw&amp;hl=en_GB&amp;fs=1&amp;"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type</a:t>
            </a:r>
            <a:r>
              <a:rPr lang="fr-FR" sz="1600" dirty="0">
                <a:latin typeface="Courier New" pitchFamily="49" charset="0"/>
                <a:cs typeface="Courier New" pitchFamily="49" charset="0"/>
              </a:rPr>
              <a:t>="application/x-</a:t>
            </a:r>
            <a:r>
              <a:rPr lang="fr-FR" sz="1600" dirty="0" err="1">
                <a:latin typeface="Courier New" pitchFamily="49" charset="0"/>
                <a:cs typeface="Courier New" pitchFamily="49" charset="0"/>
              </a:rPr>
              <a:t>shockwave</a:t>
            </a:r>
            <a:r>
              <a:rPr lang="fr-FR" sz="1600" dirty="0">
                <a:latin typeface="Courier New" pitchFamily="49" charset="0"/>
                <a:cs typeface="Courier New" pitchFamily="49" charset="0"/>
              </a:rPr>
              <a:t>-flash"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allowscriptaccess</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always</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allowfullscreen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true</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="425"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="344</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embed</a:t>
            </a:r>
            <a:r>
              <a:rPr lang="fr-FR" sz="1600" dirty="0">
                <a:latin typeface="Courier New" pitchFamily="49" charset="0"/>
                <a:cs typeface="Courier New" pitchFamily="49" charset="0"/>
              </a:rPr>
              <a:t>&gt;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object</a:t>
            </a:r>
            <a:r>
              <a:rPr lang="fr-FR" sz="1600" dirty="0">
                <a:latin typeface="Courier New" pitchFamily="49" charset="0"/>
                <a:cs typeface="Courier New" pitchFamily="49" charset="0"/>
              </a:rPr>
              <a:t>&gt;</a:t>
            </a:r>
          </a:p>
        </p:txBody>
      </p:sp>
    </p:spTree>
    <p:extLst>
      <p:ext uri="{BB962C8B-B14F-4D97-AF65-F5344CB8AC3E}">
        <p14:creationId xmlns:p14="http://schemas.microsoft.com/office/powerpoint/2010/main" val="40146739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Maintenant : &lt;</a:t>
            </a:r>
            <a:r>
              <a:rPr lang="fr-FR" dirty="0" err="1" smtClean="0"/>
              <a:t>video</a:t>
            </a:r>
            <a:r>
              <a:rPr lang="fr-FR" dirty="0" smtClean="0"/>
              <a:t>&gt;</a:t>
            </a:r>
            <a:endParaRPr lang="fr-FR" dirty="0"/>
          </a:p>
        </p:txBody>
      </p:sp>
      <p:sp>
        <p:nvSpPr>
          <p:cNvPr id="3" name="Espace réservé du contenu 2"/>
          <p:cNvSpPr>
            <a:spLocks noGrp="1"/>
          </p:cNvSpPr>
          <p:nvPr>
            <p:ph idx="1"/>
          </p:nvPr>
        </p:nvSpPr>
        <p:spPr/>
        <p:txBody>
          <a:bodyPr/>
          <a:lstStyle/>
          <a:p>
            <a:r>
              <a:rPr lang="fr-FR" sz="2000" dirty="0"/>
              <a:t>Principe de base :</a:t>
            </a:r>
          </a:p>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width</a:t>
            </a:r>
            <a:r>
              <a:rPr lang="fr-FR" sz="2000" dirty="0">
                <a:latin typeface="Courier New" pitchFamily="49" charset="0"/>
                <a:cs typeface="Courier New" pitchFamily="49" charset="0"/>
              </a:rPr>
              <a:t>="320" </a:t>
            </a:r>
            <a:r>
              <a:rPr lang="fr-FR" sz="2000" dirty="0" err="1">
                <a:latin typeface="Courier New" pitchFamily="49" charset="0"/>
                <a:cs typeface="Courier New" pitchFamily="49" charset="0"/>
              </a:rPr>
              <a:t>height</a:t>
            </a:r>
            <a:r>
              <a:rPr lang="fr-FR" sz="2000" dirty="0">
                <a:latin typeface="Courier New" pitchFamily="49" charset="0"/>
                <a:cs typeface="Courier New" pitchFamily="49" charset="0"/>
              </a:rPr>
              <a:t>="240" </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&lt;source </a:t>
            </a:r>
            <a:r>
              <a:rPr lang="fr-FR" sz="2000" dirty="0" err="1">
                <a:latin typeface="Courier New" pitchFamily="49" charset="0"/>
                <a:cs typeface="Courier New" pitchFamily="49" charset="0"/>
              </a:rPr>
              <a:t>src</a:t>
            </a:r>
            <a:r>
              <a:rPr lang="fr-FR" sz="2000" dirty="0">
                <a:latin typeface="Courier New" pitchFamily="49" charset="0"/>
                <a:cs typeface="Courier New" pitchFamily="49" charset="0"/>
              </a:rPr>
              <a:t>="movie.mp4" type="</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/mp4" /&gt;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&lt;source </a:t>
            </a:r>
            <a:r>
              <a:rPr lang="fr-FR" sz="2000" dirty="0" err="1">
                <a:latin typeface="Courier New" pitchFamily="49" charset="0"/>
                <a:cs typeface="Courier New" pitchFamily="49" charset="0"/>
              </a:rPr>
              <a:t>src</a:t>
            </a:r>
            <a:r>
              <a:rPr lang="fr-FR" sz="2000" dirty="0">
                <a:latin typeface="Courier New" pitchFamily="49" charset="0"/>
                <a:cs typeface="Courier New" pitchFamily="49" charset="0"/>
              </a:rPr>
              <a:t>="movie.ogg" type="</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ogg</a:t>
            </a:r>
            <a:r>
              <a:rPr lang="fr-FR" sz="2000" dirty="0">
                <a:latin typeface="Courier New" pitchFamily="49" charset="0"/>
                <a:cs typeface="Courier New" pitchFamily="49" charset="0"/>
              </a:rPr>
              <a:t>" /&gt;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  Votre navigateur ne supporte pas le tag </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a:t>
            </a:r>
            <a:br>
              <a:rPr lang="fr-FR" sz="2000" dirty="0">
                <a:latin typeface="Courier New" pitchFamily="49" charset="0"/>
                <a:cs typeface="Courier New" pitchFamily="49" charset="0"/>
              </a:rPr>
            </a:b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&gt;</a:t>
            </a:r>
          </a:p>
          <a:p>
            <a:r>
              <a:rPr lang="fr-FR" sz="2000" dirty="0" smtClean="0"/>
              <a:t>L’attribut « </a:t>
            </a:r>
            <a:r>
              <a:rPr lang="fr-FR" sz="2000" dirty="0" err="1" smtClean="0"/>
              <a:t>controls</a:t>
            </a:r>
            <a:r>
              <a:rPr lang="fr-FR" sz="2000" dirty="0" smtClean="0"/>
              <a:t> » ajoute les</a:t>
            </a:r>
            <a:br>
              <a:rPr lang="fr-FR" sz="2000" dirty="0" smtClean="0"/>
            </a:br>
            <a:r>
              <a:rPr lang="fr-FR" sz="2000" dirty="0" smtClean="0"/>
              <a:t>boutons de contrôle (</a:t>
            </a:r>
            <a:r>
              <a:rPr lang="fr-FR" sz="2000" dirty="0" err="1" smtClean="0"/>
              <a:t>play</a:t>
            </a:r>
            <a:r>
              <a:rPr lang="fr-FR" sz="2000" dirty="0" smtClean="0"/>
              <a:t>, stop, etc.)</a:t>
            </a:r>
          </a:p>
          <a:p>
            <a:r>
              <a:rPr lang="fr-FR" sz="2000" dirty="0" smtClean="0"/>
              <a:t>Le </a:t>
            </a:r>
            <a:r>
              <a:rPr lang="fr-FR" sz="2000" dirty="0"/>
              <a:t>premier format supporté sera lu !</a:t>
            </a:r>
          </a:p>
          <a:p>
            <a:r>
              <a:rPr lang="fr-FR" sz="2000" dirty="0">
                <a:hlinkClick r:id="rId2"/>
              </a:rPr>
              <a:t>Démonstration</a:t>
            </a:r>
            <a:endParaRPr lang="fr-FR" sz="2000" dirty="0"/>
          </a:p>
          <a:p>
            <a:endParaRPr lang="fr-FR" sz="20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077072"/>
            <a:ext cx="297180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8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Remarques</a:t>
            </a:r>
            <a:endParaRPr lang="fr-FR" dirty="0"/>
          </a:p>
        </p:txBody>
      </p:sp>
      <p:sp>
        <p:nvSpPr>
          <p:cNvPr id="3" name="Espace réservé du contenu 2"/>
          <p:cNvSpPr>
            <a:spLocks noGrp="1"/>
          </p:cNvSpPr>
          <p:nvPr>
            <p:ph idx="1"/>
          </p:nvPr>
        </p:nvSpPr>
        <p:spPr/>
        <p:txBody>
          <a:bodyPr/>
          <a:lstStyle/>
          <a:p>
            <a:r>
              <a:rPr lang="fr-FR" dirty="0" err="1" smtClean="0"/>
              <a:t>Doctype</a:t>
            </a:r>
            <a:r>
              <a:rPr lang="fr-FR" dirty="0" smtClean="0"/>
              <a:t> simple à mémoriser,</a:t>
            </a:r>
          </a:p>
          <a:p>
            <a:r>
              <a:rPr lang="fr-FR" dirty="0" smtClean="0"/>
              <a:t>Plus de « type= » dans la balise &lt;</a:t>
            </a:r>
            <a:r>
              <a:rPr lang="fr-FR" dirty="0" err="1" smtClean="0"/>
              <a:t>link</a:t>
            </a:r>
            <a:r>
              <a:rPr lang="fr-FR" dirty="0" smtClean="0"/>
              <a:t>&gt;, utilisation de « </a:t>
            </a:r>
            <a:r>
              <a:rPr lang="fr-FR" dirty="0" err="1" smtClean="0"/>
              <a:t>rel</a:t>
            </a:r>
            <a:r>
              <a:rPr lang="fr-FR" dirty="0" smtClean="0"/>
              <a:t>=» à la place</a:t>
            </a:r>
          </a:p>
          <a:p>
            <a:pPr lvl="1"/>
            <a:r>
              <a:rPr lang="fr-FR" dirty="0" smtClean="0"/>
              <a:t>Nombreuses valeurs possibles pour </a:t>
            </a:r>
            <a:r>
              <a:rPr lang="fr-FR" dirty="0" err="1" smtClean="0"/>
              <a:t>rel</a:t>
            </a:r>
            <a:r>
              <a:rPr lang="fr-FR" dirty="0"/>
              <a:t> : </a:t>
            </a:r>
            <a:r>
              <a:rPr lang="fr-FR" dirty="0" err="1" smtClean="0"/>
              <a:t>stylesheet</a:t>
            </a:r>
            <a:r>
              <a:rPr lang="fr-FR" dirty="0" smtClean="0"/>
              <a:t>, </a:t>
            </a:r>
            <a:r>
              <a:rPr lang="fr-FR" dirty="0" err="1"/>
              <a:t>author</a:t>
            </a:r>
            <a:r>
              <a:rPr lang="fr-FR" dirty="0"/>
              <a:t>, </a:t>
            </a:r>
            <a:r>
              <a:rPr lang="fr-FR" dirty="0" err="1"/>
              <a:t>icon</a:t>
            </a:r>
            <a:r>
              <a:rPr lang="fr-FR" dirty="0"/>
              <a:t>, </a:t>
            </a:r>
            <a:r>
              <a:rPr lang="fr-FR" dirty="0" err="1"/>
              <a:t>prefetch</a:t>
            </a:r>
            <a:r>
              <a:rPr lang="fr-FR" dirty="0"/>
              <a:t>, </a:t>
            </a:r>
            <a:r>
              <a:rPr lang="fr-FR" dirty="0" err="1"/>
              <a:t>next</a:t>
            </a:r>
            <a:r>
              <a:rPr lang="fr-FR" dirty="0"/>
              <a:t>, </a:t>
            </a:r>
            <a:r>
              <a:rPr lang="fr-FR" dirty="0" err="1" smtClean="0"/>
              <a:t>prev</a:t>
            </a:r>
            <a:r>
              <a:rPr lang="fr-FR" dirty="0" smtClean="0"/>
              <a:t>, etc.</a:t>
            </a:r>
          </a:p>
          <a:p>
            <a:r>
              <a:rPr lang="fr-FR" dirty="0"/>
              <a:t>Plus de « type= » dans la balise </a:t>
            </a:r>
            <a:r>
              <a:rPr lang="fr-FR" dirty="0" smtClean="0"/>
              <a:t>&lt;script&gt; non plus</a:t>
            </a:r>
          </a:p>
          <a:p>
            <a:pPr lvl="1"/>
            <a:r>
              <a:rPr lang="fr-FR" dirty="0"/>
              <a:t>&lt;script </a:t>
            </a:r>
            <a:r>
              <a:rPr lang="fr-FR" dirty="0" err="1"/>
              <a:t>src</a:t>
            </a:r>
            <a:r>
              <a:rPr lang="fr-FR" dirty="0"/>
              <a:t>="script.js"&gt;&lt;/script</a:t>
            </a:r>
            <a:r>
              <a:rPr lang="fr-FR" dirty="0" smtClean="0"/>
              <a:t>&gt; suffit…</a:t>
            </a:r>
            <a:endParaRPr lang="fr-FR" dirty="0"/>
          </a:p>
        </p:txBody>
      </p:sp>
    </p:spTree>
    <p:extLst>
      <p:ext uri="{BB962C8B-B14F-4D97-AF65-F5344CB8AC3E}">
        <p14:creationId xmlns:p14="http://schemas.microsoft.com/office/powerpoint/2010/main" val="11414998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 ressources web</a:t>
            </a:r>
            <a:endParaRPr lang="fr-FR" dirty="0"/>
          </a:p>
        </p:txBody>
      </p:sp>
      <p:sp>
        <p:nvSpPr>
          <p:cNvPr id="3" name="Espace réservé du contenu 2"/>
          <p:cNvSpPr>
            <a:spLocks noGrp="1"/>
          </p:cNvSpPr>
          <p:nvPr>
            <p:ph idx="1"/>
          </p:nvPr>
        </p:nvSpPr>
        <p:spPr/>
        <p:txBody>
          <a:bodyPr/>
          <a:lstStyle/>
          <a:p>
            <a:r>
              <a:rPr lang="fr-FR" dirty="0" smtClean="0"/>
              <a:t>Une excellente référence est la documentation d’</a:t>
            </a:r>
            <a:r>
              <a:rPr lang="fr-FR" dirty="0" err="1" smtClean="0"/>
              <a:t>Opera</a:t>
            </a:r>
            <a:r>
              <a:rPr lang="fr-FR" dirty="0" smtClean="0"/>
              <a:t>, en bas de la page on trouve toutes les références importantes et de nombreux pointeurs vers des exemples ciblés (sous-titres, </a:t>
            </a:r>
            <a:r>
              <a:rPr lang="fr-FR" dirty="0" err="1" smtClean="0"/>
              <a:t>etc</a:t>
            </a:r>
            <a:r>
              <a:rPr lang="fr-FR" dirty="0" smtClean="0"/>
              <a:t>)</a:t>
            </a:r>
          </a:p>
          <a:p>
            <a:pPr lvl="1"/>
            <a:r>
              <a:rPr lang="fr-FR" dirty="0">
                <a:hlinkClick r:id="rId2"/>
              </a:rPr>
              <a:t>http://dev.opera.com/articles/view/introduction-html5-video-fr/</a:t>
            </a:r>
            <a:endParaRPr lang="fr-FR" dirty="0"/>
          </a:p>
        </p:txBody>
      </p:sp>
    </p:spTree>
    <p:extLst>
      <p:ext uri="{BB962C8B-B14F-4D97-AF65-F5344CB8AC3E}">
        <p14:creationId xmlns:p14="http://schemas.microsoft.com/office/powerpoint/2010/main" val="15746034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a:t>
            </a:r>
            <a:r>
              <a:rPr lang="fr-FR" dirty="0" err="1" smtClean="0"/>
              <a:t>video</a:t>
            </a:r>
            <a:r>
              <a:rPr lang="fr-FR" dirty="0" smtClean="0"/>
              <a:t>&gt;</a:t>
            </a:r>
            <a:endParaRPr lang="fr-FR" dirty="0"/>
          </a:p>
        </p:txBody>
      </p:sp>
      <p:sp>
        <p:nvSpPr>
          <p:cNvPr id="3" name="Espace réservé du contenu 2"/>
          <p:cNvSpPr>
            <a:spLocks noGrp="1"/>
          </p:cNvSpPr>
          <p:nvPr>
            <p:ph idx="1"/>
          </p:nvPr>
        </p:nvSpPr>
        <p:spPr>
          <a:xfrm>
            <a:off x="685800" y="1124744"/>
            <a:ext cx="8278688" cy="5616624"/>
          </a:xfrm>
        </p:spPr>
        <p:txBody>
          <a:bodyPr/>
          <a:lstStyle/>
          <a:p>
            <a:r>
              <a:rPr lang="fr-FR" dirty="0" smtClean="0"/>
              <a:t>Grande bataille d’influence autour de ce tag !</a:t>
            </a:r>
          </a:p>
          <a:p>
            <a:pPr lvl="1"/>
            <a:r>
              <a:rPr lang="fr-FR" dirty="0" smtClean="0"/>
              <a:t>Flash vs HTML5</a:t>
            </a:r>
          </a:p>
          <a:p>
            <a:pPr lvl="1"/>
            <a:r>
              <a:rPr lang="fr-FR" dirty="0" smtClean="0"/>
              <a:t>Codecs, brevets, contrôle, </a:t>
            </a:r>
            <a:r>
              <a:rPr lang="fr-FR" dirty="0" err="1" smtClean="0"/>
              <a:t>etc</a:t>
            </a:r>
            <a:r>
              <a:rPr lang="fr-FR" dirty="0" smtClean="0"/>
              <a:t> </a:t>
            </a:r>
            <a:r>
              <a:rPr lang="fr-FR" dirty="0" err="1" smtClean="0"/>
              <a:t>WebM</a:t>
            </a:r>
            <a:r>
              <a:rPr lang="fr-FR" dirty="0" smtClean="0"/>
              <a:t> (Google) vs H.264 (Apple, Microsoft) vs </a:t>
            </a:r>
            <a:r>
              <a:rPr lang="fr-FR" dirty="0" err="1" smtClean="0"/>
              <a:t>Ogg</a:t>
            </a:r>
            <a:r>
              <a:rPr lang="fr-FR" dirty="0" smtClean="0"/>
              <a:t> (Firefox) etc.</a:t>
            </a:r>
          </a:p>
          <a:p>
            <a:pPr lvl="1"/>
            <a:endParaRPr lang="fr-FR" dirty="0"/>
          </a:p>
          <a:p>
            <a:pPr lvl="1"/>
            <a:endParaRPr lang="fr-FR" dirty="0" smtClean="0"/>
          </a:p>
          <a:p>
            <a:pPr lvl="1"/>
            <a:endParaRPr lang="fr-FR" dirty="0"/>
          </a:p>
          <a:p>
            <a:pPr lvl="1"/>
            <a:endParaRPr lang="fr-FR" dirty="0" smtClean="0"/>
          </a:p>
          <a:p>
            <a:r>
              <a:rPr lang="fr-FR" dirty="0" smtClean="0"/>
              <a:t>Une des solution consiste sur un serveur Linux à transcoder la vidéo à la volée dans un des format supporté par le navigateur client. </a:t>
            </a:r>
            <a:r>
              <a:rPr lang="fr-FR" dirty="0" smtClean="0">
                <a:hlinkClick r:id="rId2"/>
              </a:rPr>
              <a:t>Le </a:t>
            </a:r>
            <a:r>
              <a:rPr lang="fr-FR" dirty="0" err="1" smtClean="0">
                <a:hlinkClick r:id="rId2"/>
              </a:rPr>
              <a:t>framework</a:t>
            </a:r>
            <a:r>
              <a:rPr lang="fr-FR" dirty="0" smtClean="0">
                <a:hlinkClick r:id="rId2"/>
              </a:rPr>
              <a:t> </a:t>
            </a:r>
            <a:r>
              <a:rPr lang="fr-FR" dirty="0" err="1" smtClean="0">
                <a:hlinkClick r:id="rId2"/>
              </a:rPr>
              <a:t>Gstreamer</a:t>
            </a:r>
            <a:r>
              <a:rPr lang="fr-FR" dirty="0" smtClean="0">
                <a:hlinkClick r:id="rId2"/>
              </a:rPr>
              <a:t> fait cela très bien</a:t>
            </a:r>
            <a:endParaRPr lang="fr-FR" dirty="0" smtClean="0"/>
          </a:p>
          <a:p>
            <a:pPr lvl="1"/>
            <a:endParaRPr lang="fr-FR" dirty="0" smtClean="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16812"/>
            <a:ext cx="796830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764329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 contrôle depuis le DOM</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en-US" dirty="0" smtClean="0"/>
              <a:t>&lt;</a:t>
            </a:r>
            <a:r>
              <a:rPr lang="en-US" dirty="0"/>
              <a:t>video&gt; </a:t>
            </a:r>
            <a:r>
              <a:rPr lang="en-US" dirty="0" err="1" smtClean="0"/>
              <a:t>possède</a:t>
            </a:r>
            <a:r>
              <a:rPr lang="en-US" dirty="0" smtClean="0"/>
              <a:t> des </a:t>
            </a:r>
            <a:r>
              <a:rPr lang="en-US" dirty="0" err="1" smtClean="0"/>
              <a:t>méthodes</a:t>
            </a:r>
            <a:r>
              <a:rPr lang="en-US" dirty="0"/>
              <a:t>, </a:t>
            </a:r>
            <a:r>
              <a:rPr lang="en-US" dirty="0" smtClean="0"/>
              <a:t>des </a:t>
            </a:r>
            <a:r>
              <a:rPr lang="en-US" dirty="0" err="1" smtClean="0"/>
              <a:t>propriétés</a:t>
            </a:r>
            <a:r>
              <a:rPr lang="en-US" dirty="0" smtClean="0"/>
              <a:t> et des </a:t>
            </a:r>
            <a:r>
              <a:rPr lang="en-US" dirty="0" err="1" smtClean="0"/>
              <a:t>événements</a:t>
            </a:r>
            <a:r>
              <a:rPr lang="en-US" dirty="0" smtClean="0"/>
              <a:t> </a:t>
            </a:r>
            <a:r>
              <a:rPr lang="en-US" dirty="0" err="1" smtClean="0"/>
              <a:t>que</a:t>
            </a:r>
            <a:r>
              <a:rPr lang="en-US" dirty="0" smtClean="0"/>
              <a:t> </a:t>
            </a:r>
            <a:r>
              <a:rPr lang="en-US" dirty="0" err="1" smtClean="0"/>
              <a:t>l’on</a:t>
            </a:r>
            <a:r>
              <a:rPr lang="en-US" dirty="0" smtClean="0"/>
              <a:t> </a:t>
            </a:r>
            <a:r>
              <a:rPr lang="en-US" dirty="0" err="1" smtClean="0"/>
              <a:t>peu</a:t>
            </a:r>
            <a:r>
              <a:rPr lang="en-US" dirty="0" smtClean="0"/>
              <a:t> </a:t>
            </a:r>
            <a:r>
              <a:rPr lang="en-US" dirty="0" err="1" smtClean="0"/>
              <a:t>manipuler</a:t>
            </a:r>
            <a:r>
              <a:rPr lang="en-US" dirty="0" smtClean="0"/>
              <a:t> </a:t>
            </a:r>
            <a:r>
              <a:rPr lang="en-US" dirty="0" err="1" smtClean="0"/>
              <a:t>depuis</a:t>
            </a:r>
            <a:r>
              <a:rPr lang="en-US" dirty="0" smtClean="0"/>
              <a:t> JavaScript et </a:t>
            </a:r>
            <a:r>
              <a:rPr lang="en-US" dirty="0" err="1" smtClean="0"/>
              <a:t>l’API</a:t>
            </a:r>
            <a:r>
              <a:rPr lang="en-US" dirty="0" smtClean="0"/>
              <a:t> du DOM.</a:t>
            </a:r>
            <a:endParaRPr lang="en-US" dirty="0"/>
          </a:p>
          <a:p>
            <a:r>
              <a:rPr lang="en-US" dirty="0" err="1" smtClean="0"/>
              <a:t>Méthodes</a:t>
            </a:r>
            <a:r>
              <a:rPr lang="en-US" dirty="0" smtClean="0"/>
              <a:t> pour </a:t>
            </a:r>
            <a:r>
              <a:rPr lang="en-US" dirty="0" err="1" smtClean="0"/>
              <a:t>jouer</a:t>
            </a:r>
            <a:r>
              <a:rPr lang="en-US" dirty="0" smtClean="0"/>
              <a:t>, </a:t>
            </a:r>
            <a:r>
              <a:rPr lang="en-US" dirty="0" err="1" smtClean="0"/>
              <a:t>mettre</a:t>
            </a:r>
            <a:r>
              <a:rPr lang="en-US" dirty="0" smtClean="0"/>
              <a:t> en pause etc.</a:t>
            </a:r>
          </a:p>
          <a:p>
            <a:r>
              <a:rPr lang="en-US" dirty="0" err="1" smtClean="0"/>
              <a:t>Propriétés</a:t>
            </a:r>
            <a:r>
              <a:rPr lang="en-US" dirty="0" smtClean="0"/>
              <a:t> (</a:t>
            </a:r>
            <a:r>
              <a:rPr lang="en-US" dirty="0" err="1" smtClean="0"/>
              <a:t>durée</a:t>
            </a:r>
            <a:r>
              <a:rPr lang="en-US" dirty="0" smtClean="0"/>
              <a:t>, position courante, etc.) </a:t>
            </a:r>
            <a:r>
              <a:rPr lang="en-US" dirty="0" err="1" smtClean="0"/>
              <a:t>que</a:t>
            </a:r>
            <a:r>
              <a:rPr lang="en-US" dirty="0" smtClean="0"/>
              <a:t> </a:t>
            </a:r>
            <a:r>
              <a:rPr lang="en-US" dirty="0" err="1" smtClean="0"/>
              <a:t>l’on</a:t>
            </a:r>
            <a:r>
              <a:rPr lang="en-US" dirty="0" smtClean="0"/>
              <a:t> </a:t>
            </a:r>
            <a:r>
              <a:rPr lang="en-US" dirty="0" err="1" smtClean="0"/>
              <a:t>peut</a:t>
            </a:r>
            <a:r>
              <a:rPr lang="en-US" dirty="0" smtClean="0"/>
              <a:t> consulter/modifier</a:t>
            </a:r>
          </a:p>
          <a:p>
            <a:r>
              <a:rPr lang="en-US" dirty="0" smtClean="0"/>
              <a:t>Des </a:t>
            </a:r>
            <a:r>
              <a:rPr lang="en-US" dirty="0" err="1" smtClean="0"/>
              <a:t>événements</a:t>
            </a:r>
            <a:r>
              <a:rPr lang="en-US" dirty="0" smtClean="0"/>
              <a:t> </a:t>
            </a:r>
            <a:r>
              <a:rPr lang="en-US" dirty="0" err="1" smtClean="0"/>
              <a:t>sont</a:t>
            </a:r>
            <a:r>
              <a:rPr lang="en-US" dirty="0" smtClean="0"/>
              <a:t> </a:t>
            </a:r>
            <a:r>
              <a:rPr lang="en-US" dirty="0" err="1" smtClean="0"/>
              <a:t>générés</a:t>
            </a:r>
            <a:r>
              <a:rPr lang="en-US" dirty="0" smtClean="0"/>
              <a:t> </a:t>
            </a:r>
            <a:r>
              <a:rPr lang="en-US" dirty="0" err="1" smtClean="0"/>
              <a:t>durant</a:t>
            </a:r>
            <a:r>
              <a:rPr lang="en-US" dirty="0" smtClean="0"/>
              <a:t> le cycle de vie et on </a:t>
            </a:r>
            <a:r>
              <a:rPr lang="en-US" dirty="0" err="1" smtClean="0"/>
              <a:t>peut</a:t>
            </a:r>
            <a:r>
              <a:rPr lang="en-US" dirty="0" smtClean="0"/>
              <a:t> </a:t>
            </a:r>
            <a:r>
              <a:rPr lang="en-US" dirty="0" err="1" smtClean="0"/>
              <a:t>définir</a:t>
            </a:r>
            <a:r>
              <a:rPr lang="en-US" dirty="0" smtClean="0"/>
              <a:t> des </a:t>
            </a:r>
            <a:r>
              <a:rPr lang="en-US" dirty="0" err="1" smtClean="0"/>
              <a:t>écouteurs</a:t>
            </a:r>
            <a:r>
              <a:rPr lang="en-US" dirty="0" smtClean="0"/>
              <a:t>. On </a:t>
            </a:r>
            <a:r>
              <a:rPr lang="en-US" dirty="0" err="1" smtClean="0"/>
              <a:t>peut</a:t>
            </a:r>
            <a:r>
              <a:rPr lang="en-US" dirty="0" smtClean="0"/>
              <a:t> </a:t>
            </a:r>
            <a:r>
              <a:rPr lang="en-US" dirty="0" err="1" smtClean="0"/>
              <a:t>aussi</a:t>
            </a:r>
            <a:r>
              <a:rPr lang="en-US" dirty="0" smtClean="0"/>
              <a:t> </a:t>
            </a:r>
            <a:r>
              <a:rPr lang="en-US" dirty="0" err="1" smtClean="0"/>
              <a:t>envoyer</a:t>
            </a:r>
            <a:r>
              <a:rPr lang="en-US" dirty="0" smtClean="0"/>
              <a:t> des </a:t>
            </a:r>
            <a:r>
              <a:rPr lang="en-US" dirty="0" err="1" smtClean="0"/>
              <a:t>événements</a:t>
            </a:r>
            <a:r>
              <a:rPr lang="en-US" dirty="0" smtClean="0"/>
              <a:t> pour </a:t>
            </a:r>
            <a:r>
              <a:rPr lang="en-US" dirty="0" err="1" smtClean="0"/>
              <a:t>contrôler</a:t>
            </a:r>
            <a:r>
              <a:rPr lang="en-US" dirty="0" smtClean="0"/>
              <a:t> le </a:t>
            </a:r>
            <a:r>
              <a:rPr lang="en-US" dirty="0" err="1" smtClean="0"/>
              <a:t>lecteur</a:t>
            </a:r>
            <a:r>
              <a:rPr lang="en-US" dirty="0" smtClean="0"/>
              <a:t> </a:t>
            </a:r>
            <a:r>
              <a:rPr lang="en-US" dirty="0" err="1" smtClean="0"/>
              <a:t>vidéo</a:t>
            </a:r>
            <a:r>
              <a:rPr lang="en-US" dirty="0" smtClean="0"/>
              <a:t>.</a:t>
            </a:r>
          </a:p>
          <a:p>
            <a:endParaRPr lang="fr-FR" dirty="0"/>
          </a:p>
        </p:txBody>
      </p:sp>
    </p:spTree>
    <p:extLst>
      <p:ext uri="{BB962C8B-B14F-4D97-AF65-F5344CB8AC3E}">
        <p14:creationId xmlns:p14="http://schemas.microsoft.com/office/powerpoint/2010/main" val="15865501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est un élément du DOM</a:t>
            </a:r>
            <a:endParaRPr lang="fr-FR" dirty="0"/>
          </a:p>
        </p:txBody>
      </p:sp>
      <p:sp>
        <p:nvSpPr>
          <p:cNvPr id="3" name="Espace réservé du contenu 2"/>
          <p:cNvSpPr>
            <a:spLocks noGrp="1"/>
          </p:cNvSpPr>
          <p:nvPr>
            <p:ph idx="1"/>
          </p:nvPr>
        </p:nvSpPr>
        <p:spPr>
          <a:xfrm>
            <a:off x="685800" y="1447800"/>
            <a:ext cx="8458200" cy="4724400"/>
          </a:xfrm>
        </p:spPr>
        <p:txBody>
          <a:bodyPr/>
          <a:lstStyle/>
          <a:p>
            <a:r>
              <a:rPr lang="fr-FR" dirty="0"/>
              <a:t>On peut le manipuler ou le créer depuis du code, via l’API de manipulation du DOM</a:t>
            </a:r>
          </a:p>
          <a:p>
            <a:pPr marL="0" indent="0">
              <a:buNone/>
            </a:pPr>
            <a:r>
              <a:rPr lang="fr-FR" sz="2000" dirty="0" smtClean="0">
                <a:latin typeface="Courier New" pitchFamily="49" charset="0"/>
                <a:cs typeface="Courier New" pitchFamily="49" charset="0"/>
              </a:rPr>
              <a:t>var </a:t>
            </a:r>
            <a:r>
              <a:rPr lang="fr-FR" sz="2000" dirty="0" err="1">
                <a:latin typeface="Courier New" pitchFamily="49" charset="0"/>
                <a:cs typeface="Courier New" pitchFamily="49" charset="0"/>
              </a:rPr>
              <a:t>video</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video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video.src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video.ogv</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video.controls</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true</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document.body.appendChild</a:t>
            </a:r>
            <a:r>
              <a:rPr lang="fr-FR" sz="2000" dirty="0" smtClean="0">
                <a:latin typeface="Courier New" pitchFamily="49" charset="0"/>
                <a:cs typeface="Courier New" pitchFamily="49" charset="0"/>
              </a:rPr>
              <a:t>(</a:t>
            </a:r>
            <a:r>
              <a:rPr lang="fr-FR" sz="2000" dirty="0" err="1" smtClean="0">
                <a:latin typeface="Courier New" pitchFamily="49" charset="0"/>
                <a:cs typeface="Courier New" pitchFamily="49" charset="0"/>
              </a:rPr>
              <a:t>video</a:t>
            </a:r>
            <a:r>
              <a:rPr lang="fr-FR" sz="2000" dirty="0">
                <a:latin typeface="Courier New" pitchFamily="49" charset="0"/>
                <a:cs typeface="Courier New" pitchFamily="49" charset="0"/>
              </a:rPr>
              <a:t>);</a:t>
            </a:r>
          </a:p>
        </p:txBody>
      </p:sp>
    </p:spTree>
    <p:extLst>
      <p:ext uri="{BB962C8B-B14F-4D97-AF65-F5344CB8AC3E}">
        <p14:creationId xmlns:p14="http://schemas.microsoft.com/office/powerpoint/2010/main" val="18129637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exemple</a:t>
            </a:r>
            <a:endParaRPr lang="fr-FR" dirty="0"/>
          </a:p>
        </p:txBody>
      </p:sp>
      <p:sp>
        <p:nvSpPr>
          <p:cNvPr id="3" name="Espace réservé du contenu 2"/>
          <p:cNvSpPr>
            <a:spLocks noGrp="1"/>
          </p:cNvSpPr>
          <p:nvPr>
            <p:ph idx="1"/>
          </p:nvPr>
        </p:nvSpPr>
        <p:spPr>
          <a:xfrm>
            <a:off x="683568" y="980728"/>
            <a:ext cx="8208912" cy="5760640"/>
          </a:xfrm>
        </p:spPr>
        <p:txBody>
          <a:bodyPr/>
          <a:lstStyle/>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video</a:t>
            </a:r>
            <a:r>
              <a:rPr lang="fr-FR" sz="1600" dirty="0">
                <a:latin typeface="Courier New" pitchFamily="49" charset="0"/>
                <a:cs typeface="Courier New" pitchFamily="49" charset="0"/>
              </a:rPr>
              <a:t> </a:t>
            </a:r>
            <a:r>
              <a:rPr lang="fr-FR" sz="1600" b="1" dirty="0">
                <a:solidFill>
                  <a:srgbClr val="92D050"/>
                </a:solidFill>
                <a:latin typeface="Courier New" pitchFamily="49" charset="0"/>
                <a:cs typeface="Courier New" pitchFamily="49" charset="0"/>
              </a:rPr>
              <a:t>style='</a:t>
            </a:r>
            <a:r>
              <a:rPr lang="fr-FR" sz="1600" b="1" dirty="0" err="1">
                <a:solidFill>
                  <a:srgbClr val="92D050"/>
                </a:solidFill>
                <a:latin typeface="Courier New" pitchFamily="49" charset="0"/>
                <a:cs typeface="Courier New" pitchFamily="49" charset="0"/>
              </a:rPr>
              <a:t>opacity</a:t>
            </a:r>
            <a:r>
              <a:rPr lang="fr-FR" sz="1600" b="1" dirty="0">
                <a:solidFill>
                  <a:srgbClr val="92D050"/>
                </a:solidFill>
                <a:latin typeface="Courier New" pitchFamily="49" charset="0"/>
                <a:cs typeface="Courier New" pitchFamily="49" charset="0"/>
              </a:rPr>
              <a:t>: 0.5;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position</a:t>
            </a:r>
            <a:r>
              <a:rPr lang="fr-FR" sz="1600" b="1" dirty="0">
                <a:solidFill>
                  <a:srgbClr val="92D050"/>
                </a:solidFill>
                <a:latin typeface="Courier New" pitchFamily="49" charset="0"/>
                <a:cs typeface="Courier New" pitchFamily="49" charset="0"/>
              </a:rPr>
              <a:t>: </a:t>
            </a:r>
            <a:r>
              <a:rPr lang="fr-FR" sz="1600" b="1" dirty="0" err="1">
                <a:solidFill>
                  <a:srgbClr val="92D050"/>
                </a:solidFill>
                <a:latin typeface="Courier New" pitchFamily="49" charset="0"/>
                <a:cs typeface="Courier New" pitchFamily="49" charset="0"/>
              </a:rPr>
              <a:t>absolute</a:t>
            </a:r>
            <a:r>
              <a:rPr lang="fr-FR" sz="1600" b="1" dirty="0">
                <a:solidFill>
                  <a:srgbClr val="92D050"/>
                </a:solidFill>
                <a:latin typeface="Courier New" pitchFamily="49" charset="0"/>
                <a:cs typeface="Courier New" pitchFamily="49" charset="0"/>
              </a:rPr>
              <a:t>;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top</a:t>
            </a:r>
            <a:r>
              <a:rPr lang="fr-FR" sz="1600" b="1" dirty="0">
                <a:solidFill>
                  <a:srgbClr val="92D050"/>
                </a:solidFill>
                <a:latin typeface="Courier New" pitchFamily="49" charset="0"/>
                <a:cs typeface="Courier New" pitchFamily="49" charset="0"/>
              </a:rPr>
              <a:t>: 55%;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a:t>
            </a:r>
            <a:r>
              <a:rPr lang="fr-FR" sz="1600" b="1" dirty="0" err="1" smtClean="0">
                <a:solidFill>
                  <a:srgbClr val="92D050"/>
                </a:solidFill>
                <a:latin typeface="Courier New" pitchFamily="49" charset="0"/>
                <a:cs typeface="Courier New" pitchFamily="49" charset="0"/>
              </a:rPr>
              <a:t>left</a:t>
            </a:r>
            <a:r>
              <a:rPr lang="fr-FR" sz="1600" b="1" dirty="0">
                <a:solidFill>
                  <a:srgbClr val="92D050"/>
                </a:solidFill>
                <a:latin typeface="Courier New" pitchFamily="49" charset="0"/>
                <a:cs typeface="Courier New" pitchFamily="49" charset="0"/>
              </a:rPr>
              <a:t>: 40%;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a:t>
            </a:r>
            <a:r>
              <a:rPr lang="fr-FR" sz="1600" b="1" dirty="0" err="1" smtClean="0">
                <a:solidFill>
                  <a:srgbClr val="92D050"/>
                </a:solidFill>
                <a:latin typeface="Courier New" pitchFamily="49" charset="0"/>
                <a:cs typeface="Courier New" pitchFamily="49" charset="0"/>
              </a:rPr>
              <a:t>width</a:t>
            </a:r>
            <a:r>
              <a:rPr lang="fr-FR" sz="1600" b="1" dirty="0">
                <a:solidFill>
                  <a:srgbClr val="92D050"/>
                </a:solidFill>
                <a:latin typeface="Courier New" pitchFamily="49" charset="0"/>
                <a:cs typeface="Courier New" pitchFamily="49" charset="0"/>
              </a:rPr>
              <a:t>: 320px; height:240px; </a:t>
            </a:r>
            <a:r>
              <a:rPr lang="fr-FR" sz="1600" b="1" dirty="0" smtClean="0">
                <a:solidFill>
                  <a:srgbClr val="92D050"/>
                </a:solidFill>
                <a:latin typeface="Courier New" pitchFamily="49" charset="0"/>
                <a:cs typeface="Courier New" pitchFamily="49" charset="0"/>
              </a:rPr>
              <a:t/>
            </a:r>
            <a:br>
              <a:rPr lang="fr-FR" sz="1600" b="1" dirty="0" smtClean="0">
                <a:solidFill>
                  <a:srgbClr val="92D050"/>
                </a:solidFill>
                <a:latin typeface="Courier New" pitchFamily="49" charset="0"/>
                <a:cs typeface="Courier New" pitchFamily="49" charset="0"/>
              </a:rPr>
            </a:br>
            <a:r>
              <a:rPr lang="fr-FR" sz="1600" b="1" dirty="0" smtClean="0">
                <a:solidFill>
                  <a:srgbClr val="92D050"/>
                </a:solidFill>
                <a:latin typeface="Courier New" pitchFamily="49" charset="0"/>
                <a:cs typeface="Courier New" pitchFamily="49" charset="0"/>
              </a:rPr>
              <a:t>       z-index</a:t>
            </a:r>
            <a:r>
              <a:rPr lang="fr-FR" sz="1600" b="1" dirty="0">
                <a:solidFill>
                  <a:srgbClr val="92D050"/>
                </a:solidFill>
                <a:latin typeface="Courier New" pitchFamily="49" charset="0"/>
                <a:cs typeface="Courier New" pitchFamily="49" charset="0"/>
              </a:rPr>
              <a:t>: 1'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src</a:t>
            </a:r>
            <a:r>
              <a:rPr lang="fr-FR" sz="1600" dirty="0">
                <a:latin typeface="Courier New" pitchFamily="49" charset="0"/>
                <a:cs typeface="Courier New" pitchFamily="49" charset="0"/>
              </a:rPr>
              <a:t>='</a:t>
            </a:r>
            <a:r>
              <a:rPr lang="fr-FR" sz="1600" dirty="0">
                <a:latin typeface="Courier New" pitchFamily="49" charset="0"/>
                <a:cs typeface="Courier New" pitchFamily="49" charset="0"/>
                <a:hlinkClick r:id="rId2"/>
              </a:rPr>
              <a:t>/2008/</a:t>
            </a:r>
            <a:r>
              <a:rPr lang="fr-FR" sz="1600" dirty="0" err="1">
                <a:latin typeface="Courier New" pitchFamily="49" charset="0"/>
                <a:cs typeface="Courier New" pitchFamily="49" charset="0"/>
                <a:hlinkClick r:id="rId2"/>
              </a:rPr>
              <a:t>Talks</a:t>
            </a:r>
            <a:r>
              <a:rPr lang="fr-FR" sz="1600" dirty="0">
                <a:latin typeface="Courier New" pitchFamily="49" charset="0"/>
                <a:cs typeface="Courier New" pitchFamily="49" charset="0"/>
                <a:hlinkClick r:id="rId2"/>
              </a:rPr>
              <a:t>/26-video-plh/small.ogg</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='360'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='240'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vid</a:t>
            </a:r>
            <a:r>
              <a:rPr lang="fr-FR" sz="1600" dirty="0">
                <a:latin typeface="Courier New" pitchFamily="49" charset="0"/>
                <a:cs typeface="Courier New" pitchFamily="49" charset="0"/>
              </a:rPr>
              <a:t>"&gt;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p&gt;This </a:t>
            </a:r>
            <a:r>
              <a:rPr lang="fr-FR" sz="1600" dirty="0" err="1">
                <a:latin typeface="Courier New" pitchFamily="49" charset="0"/>
                <a:cs typeface="Courier New" pitchFamily="49" charset="0"/>
              </a:rPr>
              <a:t>video</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cannot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be</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displayed</a:t>
            </a:r>
            <a:r>
              <a:rPr lang="fr-FR" sz="1600" dirty="0">
                <a:latin typeface="Courier New" pitchFamily="49" charset="0"/>
                <a:cs typeface="Courier New" pitchFamily="49" charset="0"/>
              </a:rPr>
              <a:t>. &lt;</a:t>
            </a:r>
            <a:r>
              <a:rPr lang="fr-FR" sz="1600" dirty="0" err="1" smtClean="0">
                <a:latin typeface="Courier New" pitchFamily="49" charset="0"/>
                <a:cs typeface="Courier New" pitchFamily="49" charset="0"/>
              </a:rPr>
              <a:t>br</a:t>
            </a:r>
            <a:r>
              <a:rPr lang="fr-FR" sz="1600" dirty="0" smtClean="0">
                <a:latin typeface="Courier New" pitchFamily="49" charset="0"/>
                <a:cs typeface="Courier New" pitchFamily="49" charset="0"/>
              </a:rPr>
              <a:t>/&gt;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No </a:t>
            </a:r>
            <a:r>
              <a:rPr lang="fr-FR" sz="1600" dirty="0">
                <a:latin typeface="Courier New" pitchFamily="49" charset="0"/>
                <a:cs typeface="Courier New" pitchFamily="49" charset="0"/>
              </a:rPr>
              <a:t>support for HTML5?&lt;/p&gt;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video</a:t>
            </a:r>
            <a:r>
              <a:rPr lang="fr-FR" sz="1600" dirty="0" smtClean="0">
                <a:latin typeface="Courier New" pitchFamily="49" charset="0"/>
                <a:cs typeface="Courier New" pitchFamily="49" charset="0"/>
              </a:rPr>
              <a:t>&gt;</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a:t>
            </a:r>
            <a:r>
              <a:rPr lang="fr-FR" sz="1600" dirty="0" err="1">
                <a:latin typeface="Courier New" pitchFamily="49" charset="0"/>
                <a:cs typeface="Courier New" pitchFamily="49" charset="0"/>
              </a:rPr>
              <a:t>play</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playVideo</a:t>
            </a:r>
            <a:r>
              <a:rPr lang="fr-FR" sz="1600" dirty="0" smtClean="0">
                <a:latin typeface="Courier New" pitchFamily="49" charset="0"/>
                <a:cs typeface="Courier New" pitchFamily="49" charset="0"/>
              </a:rPr>
              <a:t>();"&gt;</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&gt;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id='pause'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smtClean="0">
                <a:latin typeface="Courier New" pitchFamily="49" charset="0"/>
                <a:cs typeface="Courier New" pitchFamily="49" charset="0"/>
              </a:rPr>
              <a:t>pauseVideo</a:t>
            </a:r>
            <a:r>
              <a:rPr lang="fr-FR" sz="1600" dirty="0" smtClean="0">
                <a:latin typeface="Courier New" pitchFamily="49" charset="0"/>
                <a:cs typeface="Courier New" pitchFamily="49" charset="0"/>
              </a:rPr>
              <a:t>;"&gt;pause&lt;/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&gt;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span</a:t>
            </a:r>
            <a:r>
              <a:rPr lang="fr-FR" sz="1600" dirty="0">
                <a:latin typeface="Courier New" pitchFamily="49" charset="0"/>
                <a:cs typeface="Courier New" pitchFamily="49" charset="0"/>
              </a:rPr>
              <a:t> id='</a:t>
            </a:r>
            <a:r>
              <a:rPr lang="fr-FR" sz="1600" dirty="0" err="1">
                <a:latin typeface="Courier New" pitchFamily="49" charset="0"/>
                <a:cs typeface="Courier New" pitchFamily="49" charset="0"/>
              </a:rPr>
              <a:t>rewind</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rewindVideo</a:t>
            </a:r>
            <a:r>
              <a:rPr lang="fr-FR" sz="1600" dirty="0" smtClean="0">
                <a:latin typeface="Courier New" pitchFamily="49" charset="0"/>
                <a:cs typeface="Courier New" pitchFamily="49" charset="0"/>
              </a:rPr>
              <a:t>();"&gt;Retour à la position de départ&lt;/</a:t>
            </a:r>
            <a:r>
              <a:rPr lang="fr-FR" sz="1600" dirty="0" err="1">
                <a:latin typeface="Courier New" pitchFamily="49" charset="0"/>
                <a:cs typeface="Courier New" pitchFamily="49" charset="0"/>
              </a:rPr>
              <a:t>span</a:t>
            </a:r>
            <a:r>
              <a:rPr lang="fr-FR" sz="1600" dirty="0" smtClean="0">
                <a:latin typeface="Courier New" pitchFamily="49" charset="0"/>
                <a:cs typeface="Courier New" pitchFamily="49" charset="0"/>
              </a:rPr>
              <a:t>&gt;</a:t>
            </a:r>
          </a:p>
          <a:p>
            <a:pPr marL="0" indent="0">
              <a:buNone/>
            </a:pPr>
            <a:r>
              <a:rPr lang="fr-FR" sz="1600" dirty="0" smtClean="0">
                <a:latin typeface="Courier New" pitchFamily="49" charset="0"/>
                <a:cs typeface="Courier New" pitchFamily="49" charset="0"/>
              </a:rPr>
              <a:t>&lt;script&gt;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vid</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vid</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play</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pause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("pause");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rewind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&lt;/script&gt;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6823401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video</a:t>
            </a:r>
            <a:r>
              <a:rPr lang="fr-FR" dirty="0"/>
              <a:t>&gt; exemple</a:t>
            </a:r>
          </a:p>
        </p:txBody>
      </p:sp>
      <p:sp>
        <p:nvSpPr>
          <p:cNvPr id="3" name="Espace réservé du contenu 2"/>
          <p:cNvSpPr>
            <a:spLocks noGrp="1"/>
          </p:cNvSpPr>
          <p:nvPr>
            <p:ph idx="1"/>
          </p:nvPr>
        </p:nvSpPr>
        <p:spPr>
          <a:xfrm>
            <a:off x="683568" y="1196752"/>
            <a:ext cx="8001000" cy="4724400"/>
          </a:xfrm>
        </p:spPr>
        <p:txBody>
          <a:bodyPr/>
          <a:lstStyle/>
          <a:p>
            <a:pPr marL="0" indent="0">
              <a:buNone/>
            </a:pP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playVideo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vid.play</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pauseVideo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vid.pause</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rewindVideo</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vid.currentTime</a:t>
            </a:r>
            <a:r>
              <a:rPr lang="fr-FR" sz="1600" b="1" dirty="0" smtClean="0">
                <a:solidFill>
                  <a:srgbClr val="FF0000"/>
                </a:solidFill>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 0;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play.style.color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pause.style.color</a:t>
            </a:r>
            <a:r>
              <a:rPr lang="fr-FR" sz="1600" dirty="0">
                <a:latin typeface="Courier New" pitchFamily="49" charset="0"/>
                <a:cs typeface="Courier New" pitchFamily="49" charset="0"/>
              </a:rPr>
              <a:t>='#999';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rewind.style.color</a:t>
            </a:r>
            <a:r>
              <a:rPr lang="fr-FR" sz="1600" dirty="0">
                <a:latin typeface="Courier New" pitchFamily="49" charset="0"/>
                <a:cs typeface="Courier New" pitchFamily="49" charset="0"/>
              </a:rPr>
              <a:t>='black';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p>
          <a:p>
            <a:pPr marL="0" indent="0">
              <a:buNone/>
            </a:pPr>
            <a:r>
              <a:rPr lang="fr-FR" dirty="0">
                <a:hlinkClick r:id="rId2"/>
              </a:rPr>
              <a:t>Démonstration</a:t>
            </a:r>
            <a:endParaRPr lang="fr-FR" dirty="0"/>
          </a:p>
        </p:txBody>
      </p:sp>
    </p:spTree>
    <p:extLst>
      <p:ext uri="{BB962C8B-B14F-4D97-AF65-F5344CB8AC3E}">
        <p14:creationId xmlns:p14="http://schemas.microsoft.com/office/powerpoint/2010/main" val="27951675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attributs du tag</a:t>
            </a:r>
            <a:endParaRPr lang="fr-FR" dirty="0"/>
          </a:p>
        </p:txBody>
      </p:sp>
      <p:sp>
        <p:nvSpPr>
          <p:cNvPr id="3" name="Espace réservé du contenu 2"/>
          <p:cNvSpPr>
            <a:spLocks noGrp="1"/>
          </p:cNvSpPr>
          <p:nvPr>
            <p:ph idx="1"/>
          </p:nvPr>
        </p:nvSpPr>
        <p:spPr>
          <a:xfrm>
            <a:off x="683568" y="1124744"/>
            <a:ext cx="8001000" cy="5616624"/>
          </a:xfrm>
        </p:spPr>
        <p:txBody>
          <a:bodyPr/>
          <a:lstStyle/>
          <a:p>
            <a:r>
              <a:rPr lang="fr-FR" sz="2000" b="1" dirty="0" err="1"/>
              <a:t>src</a:t>
            </a:r>
            <a:r>
              <a:rPr lang="fr-FR" sz="2000" dirty="0"/>
              <a:t> </a:t>
            </a:r>
            <a:r>
              <a:rPr lang="fr-FR" sz="2000" dirty="0" smtClean="0"/>
              <a:t>: source de la vidéo</a:t>
            </a:r>
          </a:p>
          <a:p>
            <a:r>
              <a:rPr lang="fr-FR" sz="2000" b="1" dirty="0" err="1" smtClean="0"/>
              <a:t>width</a:t>
            </a:r>
            <a:r>
              <a:rPr lang="fr-FR" sz="2000" b="1" dirty="0" smtClean="0"/>
              <a:t> </a:t>
            </a:r>
            <a:r>
              <a:rPr lang="fr-FR" sz="2000" b="1" dirty="0"/>
              <a:t>et </a:t>
            </a:r>
            <a:r>
              <a:rPr lang="fr-FR" sz="2000" b="1" dirty="0" err="1"/>
              <a:t>height</a:t>
            </a:r>
            <a:r>
              <a:rPr lang="fr-FR" sz="2000" b="1" dirty="0"/>
              <a:t> </a:t>
            </a:r>
            <a:r>
              <a:rPr lang="fr-FR" sz="2000" dirty="0" smtClean="0"/>
              <a:t>: dimension de la vidéo. SI non spécifiés, valent la </a:t>
            </a:r>
            <a:r>
              <a:rPr lang="fr-FR" sz="2000" dirty="0"/>
              <a:t>largeur et la hauteur du fichier vidéo</a:t>
            </a:r>
            <a:r>
              <a:rPr lang="fr-FR" sz="2000" dirty="0" smtClean="0"/>
              <a:t>.  </a:t>
            </a:r>
            <a:r>
              <a:rPr lang="fr-FR" sz="2000" dirty="0"/>
              <a:t>Si vous spécifiez une dimension mais pas l'autre, le navigateur va ajuster la taille de la dimension non spécifiée afin de préserver les proportions de la vidéo</a:t>
            </a:r>
            <a:r>
              <a:rPr lang="fr-FR" sz="2000" dirty="0" smtClean="0"/>
              <a:t>.</a:t>
            </a:r>
          </a:p>
          <a:p>
            <a:r>
              <a:rPr lang="fr-FR" sz="2000" dirty="0" smtClean="0"/>
              <a:t> </a:t>
            </a:r>
            <a:r>
              <a:rPr lang="fr-FR" sz="2000" b="1" dirty="0" err="1"/>
              <a:t>controls</a:t>
            </a:r>
            <a:r>
              <a:rPr lang="fr-FR" sz="2000" dirty="0"/>
              <a:t> </a:t>
            </a:r>
            <a:r>
              <a:rPr lang="fr-FR" sz="2000" dirty="0" smtClean="0"/>
              <a:t>: Si </a:t>
            </a:r>
            <a:r>
              <a:rPr lang="fr-FR" sz="2000" dirty="0"/>
              <a:t>cet attribut booléen est présent, le navigateur affiche ses propres contrôles vidéo pour la lecture et le volume. </a:t>
            </a:r>
            <a:r>
              <a:rPr lang="fr-FR" sz="2000" dirty="0" smtClean="0"/>
              <a:t>Si non présent  la </a:t>
            </a:r>
            <a:r>
              <a:rPr lang="fr-FR" sz="2000" dirty="0"/>
              <a:t>première image </a:t>
            </a:r>
            <a:r>
              <a:rPr lang="fr-FR" sz="2000" dirty="0" smtClean="0"/>
              <a:t>est affichée (ou </a:t>
            </a:r>
            <a:r>
              <a:rPr lang="fr-FR" sz="2000" dirty="0"/>
              <a:t>l'image poster spécifiée</a:t>
            </a:r>
            <a:r>
              <a:rPr lang="fr-FR" sz="2000" dirty="0" smtClean="0"/>
              <a:t>). Lecture via événement JavaScript seulement.</a:t>
            </a:r>
          </a:p>
          <a:p>
            <a:r>
              <a:rPr lang="fr-FR" sz="2000" b="1" dirty="0" smtClean="0"/>
              <a:t>poster</a:t>
            </a:r>
            <a:r>
              <a:rPr lang="fr-FR" sz="2000" dirty="0" smtClean="0"/>
              <a:t> </a:t>
            </a:r>
            <a:r>
              <a:rPr lang="fr-FR" sz="2000" dirty="0"/>
              <a:t>L'attribut poster permet de spécifier une image que le navigateur utilisera alors que la vidéo est en cours de téléchargement, ou jusqu'à ce que l'utilisateur commence la lecture de la vidéo. Si cet attribut n'est pas spécifié, la première image de la vidéo sera utilisée à la </a:t>
            </a:r>
            <a:r>
              <a:rPr lang="fr-FR" sz="2000" dirty="0" smtClean="0"/>
              <a:t>place</a:t>
            </a:r>
            <a:endParaRPr lang="fr-FR" sz="2000" dirty="0"/>
          </a:p>
        </p:txBody>
      </p:sp>
    </p:spTree>
    <p:extLst>
      <p:ext uri="{BB962C8B-B14F-4D97-AF65-F5344CB8AC3E}">
        <p14:creationId xmlns:p14="http://schemas.microsoft.com/office/powerpoint/2010/main" val="4191884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video</a:t>
            </a:r>
            <a:r>
              <a:rPr lang="fr-FR" dirty="0"/>
              <a:t>&gt; attributs du </a:t>
            </a:r>
            <a:r>
              <a:rPr lang="fr-FR" dirty="0" smtClean="0"/>
              <a:t>tag (2)</a:t>
            </a:r>
            <a:endParaRPr lang="fr-FR" dirty="0"/>
          </a:p>
        </p:txBody>
      </p:sp>
      <p:sp>
        <p:nvSpPr>
          <p:cNvPr id="3" name="Espace réservé du contenu 2"/>
          <p:cNvSpPr>
            <a:spLocks noGrp="1"/>
          </p:cNvSpPr>
          <p:nvPr>
            <p:ph idx="1"/>
          </p:nvPr>
        </p:nvSpPr>
        <p:spPr/>
        <p:txBody>
          <a:bodyPr/>
          <a:lstStyle/>
          <a:p>
            <a:r>
              <a:rPr lang="fr-FR" sz="2000" b="1" dirty="0" err="1" smtClean="0"/>
              <a:t>autoplay</a:t>
            </a:r>
            <a:r>
              <a:rPr lang="fr-FR" sz="2000" dirty="0" smtClean="0"/>
              <a:t> </a:t>
            </a:r>
            <a:r>
              <a:rPr lang="fr-FR" sz="2000" dirty="0"/>
              <a:t>Spécifie au navigateur de lancer la lecture de la vidéo automatiquement</a:t>
            </a:r>
            <a:r>
              <a:rPr lang="fr-FR" sz="2000" dirty="0" smtClean="0"/>
              <a:t>.</a:t>
            </a:r>
          </a:p>
          <a:p>
            <a:r>
              <a:rPr lang="fr-FR" sz="2000" b="1" dirty="0" err="1" smtClean="0"/>
              <a:t>autobuffer</a:t>
            </a:r>
            <a:r>
              <a:rPr lang="fr-FR" sz="2000" dirty="0" smtClean="0"/>
              <a:t> : spécifie </a:t>
            </a:r>
            <a:r>
              <a:rPr lang="fr-FR" sz="2000" dirty="0"/>
              <a:t>au navigateur de commencer le téléchargement de la vidéo tout de suite, en anticipant sur le fait que l'utilisateur lira la vidéo. (Cette partie de la spécification est actuellement en pleine mutation et sujette à </a:t>
            </a:r>
            <a:r>
              <a:rPr lang="fr-FR" sz="2000" dirty="0" smtClean="0"/>
              <a:t>changement)</a:t>
            </a:r>
          </a:p>
          <a:p>
            <a:r>
              <a:rPr lang="fr-FR" sz="2000" dirty="0" smtClean="0"/>
              <a:t> </a:t>
            </a:r>
            <a:r>
              <a:rPr lang="fr-FR" sz="2000" b="1" dirty="0" err="1"/>
              <a:t>loop</a:t>
            </a:r>
            <a:r>
              <a:rPr lang="fr-FR" sz="2000" dirty="0"/>
              <a:t> </a:t>
            </a:r>
            <a:r>
              <a:rPr lang="fr-FR" sz="2000" dirty="0" smtClean="0"/>
              <a:t>: un </a:t>
            </a:r>
            <a:r>
              <a:rPr lang="fr-FR" sz="2000" dirty="0"/>
              <a:t>autre attribut </a:t>
            </a:r>
            <a:r>
              <a:rPr lang="fr-FR" sz="2000" dirty="0" smtClean="0"/>
              <a:t>booléen, indique de lire la </a:t>
            </a:r>
            <a:r>
              <a:rPr lang="fr-FR" sz="2000" dirty="0"/>
              <a:t>vidéo en boucle. </a:t>
            </a:r>
            <a:endParaRPr lang="fr-FR" sz="2000" dirty="0" smtClean="0"/>
          </a:p>
          <a:p>
            <a:r>
              <a:rPr lang="fr-FR" sz="2000" dirty="0" smtClean="0"/>
              <a:t>Tous les attributs ne sont pas encore supportés par tous les navigateurs, mais les plus courants le sont.</a:t>
            </a:r>
            <a:endParaRPr lang="fr-FR" sz="2000" dirty="0"/>
          </a:p>
        </p:txBody>
      </p:sp>
    </p:spTree>
    <p:extLst>
      <p:ext uri="{BB962C8B-B14F-4D97-AF65-F5344CB8AC3E}">
        <p14:creationId xmlns:p14="http://schemas.microsoft.com/office/powerpoint/2010/main" val="9553971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table des propriétés, méthodes, événements </a:t>
            </a:r>
            <a:endParaRPr lang="fr-FR" dirty="0"/>
          </a:p>
        </p:txBody>
      </p:sp>
      <p:sp>
        <p:nvSpPr>
          <p:cNvPr id="3" name="Espace réservé du contenu 2"/>
          <p:cNvSpPr>
            <a:spLocks noGrp="1"/>
          </p:cNvSpPr>
          <p:nvPr>
            <p:ph idx="1"/>
          </p:nvPr>
        </p:nvSpPr>
        <p:spPr/>
        <p:txBody>
          <a:bodyPr/>
          <a:lstStyle/>
          <a:p>
            <a:r>
              <a:rPr lang="fr-FR" dirty="0" smtClean="0"/>
              <a:t>Certaines propriétés ne sont disponibles qu’après le chargement du début de la vidéo</a:t>
            </a:r>
            <a:endParaRPr lang="fr-FR"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58" y="2492896"/>
            <a:ext cx="8136904" cy="419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9555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autre exemple interactif</a:t>
            </a:r>
            <a:endParaRPr lang="fr-FR" dirty="0"/>
          </a:p>
        </p:txBody>
      </p:sp>
      <p:sp>
        <p:nvSpPr>
          <p:cNvPr id="3" name="Espace réservé du contenu 2"/>
          <p:cNvSpPr>
            <a:spLocks noGrp="1"/>
          </p:cNvSpPr>
          <p:nvPr>
            <p:ph idx="1"/>
          </p:nvPr>
        </p:nvSpPr>
        <p:spPr/>
        <p:txBody>
          <a:bodyPr/>
          <a:lstStyle/>
          <a:p>
            <a:r>
              <a:rPr lang="fr-FR" dirty="0" smtClean="0"/>
              <a:t>Modification de la taille de la vidéo, pendant qu’elle joue, depuis JavaScript</a:t>
            </a:r>
          </a:p>
          <a:p>
            <a:r>
              <a:rPr lang="fr-FR" dirty="0" smtClean="0">
                <a:hlinkClick r:id="rId2"/>
              </a:rPr>
              <a:t>Démonstration</a:t>
            </a:r>
            <a:endParaRPr lang="fr-FR" dirty="0" smtClean="0"/>
          </a:p>
          <a:p>
            <a:endParaRPr lang="fr-FR"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420888"/>
            <a:ext cx="4968552" cy="327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2540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Formulaires</a:t>
            </a:r>
            <a:endParaRPr lang="en-US" dirty="0"/>
          </a:p>
        </p:txBody>
      </p:sp>
    </p:spTree>
    <p:extLst>
      <p:ext uri="{BB962C8B-B14F-4D97-AF65-F5344CB8AC3E}">
        <p14:creationId xmlns:p14="http://schemas.microsoft.com/office/powerpoint/2010/main" val="375528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et CSS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Tous les styles CSS, notamment les effets de transition, transformations géométriques et animation de CSS3 s’appliquent</a:t>
            </a:r>
          </a:p>
          <a:p>
            <a:r>
              <a:rPr lang="fr-FR" dirty="0" smtClean="0">
                <a:hlinkClick r:id="rId2"/>
              </a:rPr>
              <a:t>Démonstration </a:t>
            </a:r>
            <a:r>
              <a:rPr lang="fr-FR" dirty="0" smtClean="0"/>
              <a:t>(le style ci-dessous fait tout)</a:t>
            </a:r>
            <a:br>
              <a:rPr lang="fr-FR" dirty="0" smtClean="0"/>
            </a:br>
            <a:r>
              <a:rPr lang="fr-FR" dirty="0" smtClean="0"/>
              <a:t>	Noter 4 fois la même ligne pour compatibilité</a:t>
            </a:r>
          </a:p>
          <a:p>
            <a:pPr marL="0" indent="0">
              <a:buNone/>
            </a:pPr>
            <a:r>
              <a:rPr lang="en-US" sz="2000" dirty="0">
                <a:latin typeface="Courier New" pitchFamily="49" charset="0"/>
                <a:cs typeface="Courier New" pitchFamily="49" charset="0"/>
              </a:rPr>
              <a:t>video {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width</a:t>
            </a:r>
            <a:r>
              <a:rPr lang="en-US" sz="2000" dirty="0">
                <a:latin typeface="Courier New" pitchFamily="49" charset="0"/>
                <a:cs typeface="Courier New" pitchFamily="49" charset="0"/>
              </a:rPr>
              <a:t>: 75px;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o-transition: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webkit</a:t>
            </a:r>
            <a:r>
              <a:rPr lang="en-US" sz="2000" dirty="0">
                <a:latin typeface="Courier New" pitchFamily="49" charset="0"/>
                <a:cs typeface="Courier New" pitchFamily="49" charset="0"/>
              </a:rPr>
              <a:t>-transition: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moz</a:t>
            </a:r>
            <a:r>
              <a:rPr lang="en-US" sz="2000" dirty="0">
                <a:latin typeface="Courier New" pitchFamily="49" charset="0"/>
                <a:cs typeface="Courier New" pitchFamily="49" charset="0"/>
              </a:rPr>
              <a:t>-transition: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transition</a:t>
            </a:r>
            <a:r>
              <a:rPr lang="en-US" sz="2000" dirty="0">
                <a:latin typeface="Courier New" pitchFamily="49" charset="0"/>
                <a:cs typeface="Courier New" pitchFamily="49" charset="0"/>
              </a:rPr>
              <a:t>: all 0.5s ease-in-out;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br>
              <a:rPr lang="en-US" sz="2000" dirty="0" smtClean="0">
                <a:latin typeface="Courier New" pitchFamily="49" charset="0"/>
                <a:cs typeface="Courier New" pitchFamily="49" charset="0"/>
              </a:rPr>
            </a:br>
            <a:r>
              <a:rPr lang="en-US" sz="2000" dirty="0" err="1" smtClean="0">
                <a:latin typeface="Courier New" pitchFamily="49" charset="0"/>
                <a:cs typeface="Courier New" pitchFamily="49" charset="0"/>
              </a:rPr>
              <a:t>video:hover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video:focus</a:t>
            </a:r>
            <a:r>
              <a:rPr lang="en-US" sz="2000" dirty="0">
                <a:latin typeface="Courier New" pitchFamily="49" charset="0"/>
                <a:cs typeface="Courier New" pitchFamily="49" charset="0"/>
              </a:rPr>
              <a:t> { width:600px; } </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6254790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et &lt;</a:t>
            </a:r>
            <a:r>
              <a:rPr lang="fr-FR" dirty="0" err="1" smtClean="0"/>
              <a:t>canvas</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On étudiera le </a:t>
            </a:r>
            <a:r>
              <a:rPr lang="fr-FR" dirty="0" err="1" smtClean="0"/>
              <a:t>canvas</a:t>
            </a:r>
            <a:r>
              <a:rPr lang="fr-FR" dirty="0" smtClean="0"/>
              <a:t> plus tard, mais sachez qu’on peut superposer un </a:t>
            </a:r>
            <a:r>
              <a:rPr lang="fr-FR" dirty="0" err="1" smtClean="0"/>
              <a:t>canvas</a:t>
            </a:r>
            <a:r>
              <a:rPr lang="fr-FR" dirty="0" smtClean="0"/>
              <a:t> (une zone dans laquelle on dessine) à un élément &lt;</a:t>
            </a:r>
            <a:r>
              <a:rPr lang="fr-FR" dirty="0" err="1" smtClean="0"/>
              <a:t>video</a:t>
            </a:r>
            <a:r>
              <a:rPr lang="fr-FR" dirty="0" smtClean="0"/>
              <a:t>&gt;, il suffit qu’ils aient le même père</a:t>
            </a:r>
          </a:p>
          <a:p>
            <a:r>
              <a:rPr lang="fr-FR" dirty="0" smtClean="0">
                <a:hlinkClick r:id="rId2"/>
              </a:rPr>
              <a:t>Démonstration</a:t>
            </a:r>
            <a:endParaRPr lang="fr-FR" dirty="0" smtClean="0"/>
          </a:p>
          <a:p>
            <a:endParaRPr lang="fr-FR"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231703"/>
            <a:ext cx="3960763" cy="346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80565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video</a:t>
            </a:r>
            <a:r>
              <a:rPr lang="fr-FR" dirty="0" smtClean="0"/>
              <a:t>&gt; autres démonstrations</a:t>
            </a:r>
            <a:endParaRPr lang="fr-FR" dirty="0"/>
          </a:p>
        </p:txBody>
      </p:sp>
      <p:sp>
        <p:nvSpPr>
          <p:cNvPr id="3" name="Espace réservé du contenu 2"/>
          <p:cNvSpPr>
            <a:spLocks noGrp="1"/>
          </p:cNvSpPr>
          <p:nvPr>
            <p:ph idx="1"/>
          </p:nvPr>
        </p:nvSpPr>
        <p:spPr/>
        <p:txBody>
          <a:bodyPr/>
          <a:lstStyle/>
          <a:p>
            <a:r>
              <a:rPr lang="fr-FR" dirty="0" smtClean="0"/>
              <a:t>Ici avec contrôles en SVG, incrustations de sous-titres dans l’image</a:t>
            </a:r>
          </a:p>
          <a:p>
            <a:endParaRPr lang="fr-FR" dirty="0"/>
          </a:p>
          <a:p>
            <a:endParaRPr lang="fr-FR" dirty="0" smtClean="0"/>
          </a:p>
          <a:p>
            <a:endParaRPr lang="fr-FR" dirty="0"/>
          </a:p>
          <a:p>
            <a:pPr marL="0" indent="0">
              <a:buNone/>
            </a:pPr>
            <a:endParaRPr lang="fr-FR" dirty="0" smtClean="0"/>
          </a:p>
          <a:p>
            <a:r>
              <a:rPr lang="fr-FR" dirty="0" smtClean="0"/>
              <a:t>Ici avec déformation CSS </a:t>
            </a:r>
          </a:p>
          <a:p>
            <a:endParaRPr lang="fr-FR" dirty="0"/>
          </a:p>
        </p:txBody>
      </p:sp>
      <p:pic>
        <p:nvPicPr>
          <p:cNvPr id="3789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2492896"/>
            <a:ext cx="316168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3645024"/>
            <a:ext cx="3001963"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872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&lt;audio&gt;</a:t>
            </a:r>
            <a:endParaRPr lang="fr-FR" dirty="0"/>
          </a:p>
        </p:txBody>
      </p:sp>
      <p:sp>
        <p:nvSpPr>
          <p:cNvPr id="3" name="Espace réservé du contenu 2"/>
          <p:cNvSpPr>
            <a:spLocks noGrp="1"/>
          </p:cNvSpPr>
          <p:nvPr>
            <p:ph idx="1"/>
          </p:nvPr>
        </p:nvSpPr>
        <p:spPr/>
        <p:txBody>
          <a:bodyPr/>
          <a:lstStyle/>
          <a:p>
            <a:r>
              <a:rPr lang="fr-FR" dirty="0" smtClean="0"/>
              <a:t>Similaire au tag &lt;</a:t>
            </a:r>
            <a:r>
              <a:rPr lang="fr-FR" dirty="0" err="1" smtClean="0"/>
              <a:t>video</a:t>
            </a:r>
            <a:r>
              <a:rPr lang="fr-FR" dirty="0" smtClean="0"/>
              <a:t>&gt;</a:t>
            </a:r>
          </a:p>
          <a:p>
            <a:pPr marL="0" indent="0">
              <a:buNone/>
            </a:pPr>
            <a:r>
              <a:rPr lang="fr-FR" sz="2000" dirty="0">
                <a:latin typeface="Courier New" pitchFamily="49" charset="0"/>
                <a:cs typeface="Courier New" pitchFamily="49" charset="0"/>
              </a:rPr>
              <a:t>&lt;audio </a:t>
            </a:r>
            <a:r>
              <a:rPr lang="fr-FR" sz="2000" dirty="0" err="1">
                <a:latin typeface="Courier New" pitchFamily="49" charset="0"/>
                <a:cs typeface="Courier New" pitchFamily="49" charset="0"/>
              </a:rPr>
              <a:t>controls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controls</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source </a:t>
            </a:r>
            <a:r>
              <a:rPr lang="fr-FR" sz="2000" dirty="0" err="1">
                <a:latin typeface="Courier New" pitchFamily="49" charset="0"/>
                <a:cs typeface="Courier New" pitchFamily="49" charset="0"/>
              </a:rPr>
              <a:t>src</a:t>
            </a:r>
            <a:r>
              <a:rPr lang="fr-FR" sz="2000" dirty="0" smtClean="0">
                <a:latin typeface="Courier New" pitchFamily="49" charset="0"/>
                <a:cs typeface="Courier New" pitchFamily="49" charset="0"/>
              </a:rPr>
              <a:t>="&gt;</a:t>
            </a:r>
            <a:endParaRPr lang="fr-FR" sz="2000" dirty="0" smtClean="0">
              <a:latin typeface="Courier New" pitchFamily="49" charset="0"/>
              <a:cs typeface="Courier New" pitchFamily="49" charset="0"/>
            </a:endParaRPr>
          </a:p>
          <a:p>
            <a:r>
              <a:rPr lang="fr-FR" dirty="0"/>
              <a:t>Donne : </a:t>
            </a:r>
          </a:p>
          <a:p>
            <a:r>
              <a:rPr lang="fr-FR" dirty="0" smtClean="0">
                <a:hlinkClick r:id="rId2"/>
              </a:rPr>
              <a:t>Démonstration</a:t>
            </a:r>
            <a:endParaRPr lang="fr-FR" dirty="0" smtClean="0"/>
          </a:p>
          <a:p>
            <a:r>
              <a:rPr lang="fr-FR" dirty="0" smtClean="0"/>
              <a:t>Comme pour &lt;</a:t>
            </a:r>
            <a:r>
              <a:rPr lang="fr-FR" dirty="0" err="1" smtClean="0"/>
              <a:t>video</a:t>
            </a:r>
            <a:r>
              <a:rPr lang="fr-FR" dirty="0" smtClean="0"/>
              <a:t>&gt; l’attribut </a:t>
            </a:r>
            <a:r>
              <a:rPr lang="fr-FR" dirty="0" err="1" smtClean="0"/>
              <a:t>controls</a:t>
            </a:r>
            <a:r>
              <a:rPr lang="fr-FR" dirty="0" smtClean="0"/>
              <a:t> ajoute des boutons de contrôle</a:t>
            </a:r>
            <a:endParaRPr lang="fr-FR"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861048"/>
            <a:ext cx="4256159"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577388" y="-327"/>
            <a:ext cx="2286000" cy="4401205"/>
          </a:xfrm>
          <a:prstGeom prst="rect">
            <a:avLst/>
          </a:prstGeom>
        </p:spPr>
        <p:txBody>
          <a:bodyPr>
            <a:spAutoFit/>
          </a:bodyPr>
          <a:lstStyle/>
          <a:p>
            <a:r>
              <a:rPr lang="fr-FR" kern="0" dirty="0">
                <a:solidFill>
                  <a:srgbClr val="000000"/>
                </a:solidFill>
                <a:latin typeface="Courier New" pitchFamily="49" charset="0"/>
                <a:cs typeface="Courier New" pitchFamily="49" charset="0"/>
              </a:rPr>
              <a:t>song.ogg" type="audio/</a:t>
            </a:r>
            <a:r>
              <a:rPr lang="fr-FR" kern="0" dirty="0" err="1">
                <a:solidFill>
                  <a:srgbClr val="000000"/>
                </a:solidFill>
                <a:latin typeface="Courier New" pitchFamily="49" charset="0"/>
                <a:cs typeface="Courier New" pitchFamily="49" charset="0"/>
              </a:rPr>
              <a:t>ogg</a:t>
            </a:r>
            <a:r>
              <a:rPr lang="fr-FR" kern="0" dirty="0">
                <a:solidFill>
                  <a:srgbClr val="000000"/>
                </a:solidFill>
                <a:latin typeface="Courier New" pitchFamily="49" charset="0"/>
                <a:cs typeface="Courier New" pitchFamily="49" charset="0"/>
              </a:rPr>
              <a:t>" /&gt;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  &lt;source </a:t>
            </a:r>
            <a:r>
              <a:rPr lang="fr-FR" kern="0" dirty="0" err="1">
                <a:solidFill>
                  <a:srgbClr val="000000"/>
                </a:solidFill>
                <a:latin typeface="Courier New" pitchFamily="49" charset="0"/>
                <a:cs typeface="Courier New" pitchFamily="49" charset="0"/>
              </a:rPr>
              <a:t>src</a:t>
            </a:r>
            <a:r>
              <a:rPr lang="fr-FR" kern="0" dirty="0">
                <a:solidFill>
                  <a:srgbClr val="000000"/>
                </a:solidFill>
                <a:latin typeface="Courier New" pitchFamily="49" charset="0"/>
                <a:cs typeface="Courier New" pitchFamily="49" charset="0"/>
              </a:rPr>
              <a:t>="song.mp3" type="audio/</a:t>
            </a:r>
            <a:r>
              <a:rPr lang="fr-FR" kern="0" dirty="0" err="1">
                <a:solidFill>
                  <a:srgbClr val="000000"/>
                </a:solidFill>
                <a:latin typeface="Courier New" pitchFamily="49" charset="0"/>
                <a:cs typeface="Courier New" pitchFamily="49" charset="0"/>
              </a:rPr>
              <a:t>mpeg</a:t>
            </a:r>
            <a:r>
              <a:rPr lang="fr-FR" kern="0" dirty="0">
                <a:solidFill>
                  <a:srgbClr val="000000"/>
                </a:solidFill>
                <a:latin typeface="Courier New" pitchFamily="49" charset="0"/>
                <a:cs typeface="Courier New" pitchFamily="49" charset="0"/>
              </a:rPr>
              <a:t>" /&gt;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  </a:t>
            </a:r>
            <a:r>
              <a:rPr lang="fr-FR" kern="0" dirty="0" err="1">
                <a:solidFill>
                  <a:srgbClr val="000000"/>
                </a:solidFill>
                <a:latin typeface="Courier New" pitchFamily="49" charset="0"/>
                <a:cs typeface="Courier New" pitchFamily="49" charset="0"/>
              </a:rPr>
              <a:t>Your</a:t>
            </a:r>
            <a:r>
              <a:rPr lang="fr-FR" kern="0" dirty="0">
                <a:solidFill>
                  <a:srgbClr val="000000"/>
                </a:solidFill>
                <a:latin typeface="Courier New" pitchFamily="49" charset="0"/>
                <a:cs typeface="Courier New" pitchFamily="49" charset="0"/>
              </a:rPr>
              <a:t> browser </a:t>
            </a:r>
            <a:r>
              <a:rPr lang="fr-FR" kern="0" dirty="0" err="1">
                <a:solidFill>
                  <a:srgbClr val="000000"/>
                </a:solidFill>
                <a:latin typeface="Courier New" pitchFamily="49" charset="0"/>
                <a:cs typeface="Courier New" pitchFamily="49" charset="0"/>
              </a:rPr>
              <a:t>does</a:t>
            </a:r>
            <a:r>
              <a:rPr lang="fr-FR" kern="0" dirty="0">
                <a:solidFill>
                  <a:srgbClr val="000000"/>
                </a:solidFill>
                <a:latin typeface="Courier New" pitchFamily="49" charset="0"/>
                <a:cs typeface="Courier New" pitchFamily="49" charset="0"/>
              </a:rPr>
              <a:t> not support the audio </a:t>
            </a:r>
            <a:r>
              <a:rPr lang="fr-FR" kern="0" dirty="0" err="1">
                <a:solidFill>
                  <a:srgbClr val="000000"/>
                </a:solidFill>
                <a:latin typeface="Courier New" pitchFamily="49" charset="0"/>
                <a:cs typeface="Courier New" pitchFamily="49" charset="0"/>
              </a:rPr>
              <a:t>element</a:t>
            </a:r>
            <a:r>
              <a:rPr lang="fr-FR" kern="0" dirty="0">
                <a:solidFill>
                  <a:srgbClr val="000000"/>
                </a:solidFill>
                <a:latin typeface="Courier New" pitchFamily="49" charset="0"/>
                <a:cs typeface="Courier New" pitchFamily="49" charset="0"/>
              </a:rPr>
              <a:t>.</a:t>
            </a:r>
            <a:br>
              <a:rPr lang="fr-FR" kern="0" dirty="0">
                <a:solidFill>
                  <a:srgbClr val="000000"/>
                </a:solidFill>
                <a:latin typeface="Courier New" pitchFamily="49" charset="0"/>
                <a:cs typeface="Courier New" pitchFamily="49" charset="0"/>
              </a:rPr>
            </a:br>
            <a:r>
              <a:rPr lang="fr-FR" kern="0" dirty="0">
                <a:solidFill>
                  <a:srgbClr val="000000"/>
                </a:solidFill>
                <a:latin typeface="Courier New" pitchFamily="49" charset="0"/>
                <a:cs typeface="Courier New" pitchFamily="49" charset="0"/>
              </a:rPr>
              <a:t>&lt;/audio</a:t>
            </a:r>
            <a:endParaRPr lang="fr-FR" dirty="0"/>
          </a:p>
        </p:txBody>
      </p:sp>
    </p:spTree>
    <p:extLst>
      <p:ext uri="{BB962C8B-B14F-4D97-AF65-F5344CB8AC3E}">
        <p14:creationId xmlns:p14="http://schemas.microsoft.com/office/powerpoint/2010/main" val="25570865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&lt;audio&gt; et le DOM</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var audio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('audio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audio.oga</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audio.controls</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true</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document.body.appendChild</a:t>
            </a:r>
            <a:r>
              <a:rPr lang="fr-FR" sz="2000" dirty="0" smtClean="0">
                <a:latin typeface="Courier New" pitchFamily="49" charset="0"/>
                <a:cs typeface="Courier New" pitchFamily="49" charset="0"/>
              </a:rPr>
              <a:t>(audio);</a:t>
            </a:r>
          </a:p>
          <a:p>
            <a:r>
              <a:rPr lang="fr-FR" dirty="0"/>
              <a:t>Ou encore, on peut utiliser un constructeur :</a:t>
            </a:r>
          </a:p>
          <a:p>
            <a:pPr marL="0" indent="0">
              <a:buNone/>
            </a:pPr>
            <a:r>
              <a:rPr lang="fr-FR" sz="2000" dirty="0">
                <a:latin typeface="Courier New" pitchFamily="49" charset="0"/>
                <a:cs typeface="Courier New" pitchFamily="49" charset="0"/>
              </a:rPr>
              <a:t>var audio = new Audio('</a:t>
            </a:r>
            <a:r>
              <a:rPr lang="fr-FR" sz="2000" dirty="0" err="1">
                <a:latin typeface="Courier New" pitchFamily="49" charset="0"/>
                <a:cs typeface="Courier New" pitchFamily="49" charset="0"/>
              </a:rPr>
              <a:t>audio.oga</a:t>
            </a:r>
            <a:r>
              <a:rPr lang="fr-FR" sz="2000" dirty="0" smtClean="0">
                <a:latin typeface="Courier New" pitchFamily="49" charset="0"/>
                <a:cs typeface="Courier New" pitchFamily="49" charset="0"/>
              </a:rPr>
              <a:t>');</a:t>
            </a:r>
          </a:p>
          <a:p>
            <a:r>
              <a:rPr lang="fr-FR" dirty="0"/>
              <a:t>Ou</a:t>
            </a:r>
          </a:p>
          <a:p>
            <a:pPr marL="0" indent="0">
              <a:buNone/>
            </a:pPr>
            <a:r>
              <a:rPr lang="fr-FR" sz="2000" dirty="0">
                <a:latin typeface="Courier New" pitchFamily="49" charset="0"/>
                <a:cs typeface="Courier New" pitchFamily="49" charset="0"/>
              </a:rPr>
              <a:t>var audio = new Audio</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audio.src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audio.oga</a:t>
            </a:r>
            <a:r>
              <a:rPr lang="fr-FR" sz="2000" dirty="0">
                <a:latin typeface="Courier New" pitchFamily="49" charset="0"/>
                <a:cs typeface="Courier New" pitchFamily="49" charset="0"/>
              </a:rPr>
              <a:t>';</a:t>
            </a:r>
          </a:p>
        </p:txBody>
      </p:sp>
    </p:spTree>
    <p:extLst>
      <p:ext uri="{BB962C8B-B14F-4D97-AF65-F5344CB8AC3E}">
        <p14:creationId xmlns:p14="http://schemas.microsoft.com/office/powerpoint/2010/main" val="27745501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Codecs supportés</a:t>
            </a:r>
            <a:endParaRPr lang="fr-FR" dirty="0"/>
          </a:p>
        </p:txBody>
      </p:sp>
      <p:sp>
        <p:nvSpPr>
          <p:cNvPr id="3" name="Espace réservé du contenu 2"/>
          <p:cNvSpPr>
            <a:spLocks noGrp="1"/>
          </p:cNvSpPr>
          <p:nvPr>
            <p:ph idx="1"/>
          </p:nvPr>
        </p:nvSpPr>
        <p:spPr>
          <a:xfrm>
            <a:off x="746127" y="1052736"/>
            <a:ext cx="8001000" cy="4724400"/>
          </a:xfrm>
        </p:spPr>
        <p:txBody>
          <a:bodyPr/>
          <a:lstStyle/>
          <a:p>
            <a:r>
              <a:rPr lang="fr-FR" dirty="0" smtClean="0"/>
              <a:t>Là aussi, grosse bataille, le mp3 n’est pas supporté partout par exemple</a:t>
            </a:r>
          </a:p>
          <a:p>
            <a:endParaRPr lang="fr-FR" dirty="0" smtClean="0"/>
          </a:p>
          <a:p>
            <a:endParaRPr lang="fr-FR" dirty="0"/>
          </a:p>
          <a:p>
            <a:endParaRPr lang="fr-FR" dirty="0" smtClean="0"/>
          </a:p>
          <a:p>
            <a:r>
              <a:rPr lang="fr-FR" dirty="0" smtClean="0"/>
              <a:t>Votre serveur doit fournir plusieurs formats</a:t>
            </a:r>
          </a:p>
          <a:p>
            <a:pPr lvl="1"/>
            <a:r>
              <a:rPr lang="fr-FR" dirty="0" smtClean="0">
                <a:hlinkClick r:id="rId2"/>
              </a:rPr>
              <a:t>Test interactif de votre navigateur ici</a:t>
            </a:r>
            <a:endParaRPr lang="fr-FR" dirty="0" smtClean="0"/>
          </a:p>
          <a:p>
            <a:pPr lvl="1"/>
            <a:r>
              <a:rPr lang="fr-FR" dirty="0" smtClean="0"/>
              <a:t>Une </a:t>
            </a:r>
            <a:r>
              <a:rPr lang="fr-FR" dirty="0"/>
              <a:t>des solution consiste sur un serveur Linux à transcoder </a:t>
            </a:r>
            <a:r>
              <a:rPr lang="fr-FR" dirty="0" smtClean="0"/>
              <a:t>l’audio à </a:t>
            </a:r>
            <a:r>
              <a:rPr lang="fr-FR" dirty="0"/>
              <a:t>la volée dans un des format supporté par le navigateur client. </a:t>
            </a:r>
            <a:r>
              <a:rPr lang="fr-FR" dirty="0">
                <a:hlinkClick r:id="rId3"/>
              </a:rPr>
              <a:t>Le </a:t>
            </a:r>
            <a:r>
              <a:rPr lang="fr-FR" dirty="0" err="1">
                <a:hlinkClick r:id="rId3"/>
              </a:rPr>
              <a:t>framework</a:t>
            </a:r>
            <a:r>
              <a:rPr lang="fr-FR" dirty="0">
                <a:hlinkClick r:id="rId3"/>
              </a:rPr>
              <a:t> </a:t>
            </a:r>
            <a:r>
              <a:rPr lang="fr-FR" dirty="0" err="1">
                <a:hlinkClick r:id="rId3"/>
              </a:rPr>
              <a:t>Gstreamer</a:t>
            </a:r>
            <a:r>
              <a:rPr lang="fr-FR" dirty="0">
                <a:hlinkClick r:id="rId3"/>
              </a:rPr>
              <a:t> fait cela très bien</a:t>
            </a:r>
            <a:endParaRPr lang="fr-FR" dirty="0"/>
          </a:p>
        </p:txBody>
      </p:sp>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348880"/>
            <a:ext cx="812611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7290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méthodes et événements</a:t>
            </a:r>
            <a:endParaRPr lang="fr-FR" dirty="0"/>
          </a:p>
        </p:txBody>
      </p:sp>
      <p:sp>
        <p:nvSpPr>
          <p:cNvPr id="3" name="Espace réservé du contenu 2"/>
          <p:cNvSpPr>
            <a:spLocks noGrp="1"/>
          </p:cNvSpPr>
          <p:nvPr>
            <p:ph idx="1"/>
          </p:nvPr>
        </p:nvSpPr>
        <p:spPr/>
        <p:txBody>
          <a:bodyPr/>
          <a:lstStyle/>
          <a:p>
            <a:r>
              <a:rPr lang="fr-FR" dirty="0" smtClean="0"/>
              <a:t>Attributs : les mêmes que pour le tag vidéo à part « poster » : </a:t>
            </a:r>
            <a:r>
              <a:rPr lang="fr-FR" dirty="0" err="1" smtClean="0"/>
              <a:t>src</a:t>
            </a:r>
            <a:r>
              <a:rPr lang="fr-FR" dirty="0" smtClean="0"/>
              <a:t>, </a:t>
            </a:r>
            <a:r>
              <a:rPr lang="fr-FR" dirty="0" err="1" smtClean="0"/>
              <a:t>preload</a:t>
            </a:r>
            <a:r>
              <a:rPr lang="fr-FR" dirty="0" smtClean="0"/>
              <a:t>, </a:t>
            </a:r>
            <a:r>
              <a:rPr lang="fr-FR" dirty="0" err="1" smtClean="0"/>
              <a:t>autoplay</a:t>
            </a:r>
            <a:r>
              <a:rPr lang="fr-FR" dirty="0" smtClean="0"/>
              <a:t>, </a:t>
            </a:r>
            <a:r>
              <a:rPr lang="fr-FR" dirty="0" err="1" smtClean="0"/>
              <a:t>loop</a:t>
            </a:r>
            <a:r>
              <a:rPr lang="fr-FR" dirty="0" smtClean="0"/>
              <a:t>, </a:t>
            </a:r>
            <a:r>
              <a:rPr lang="fr-FR" dirty="0" err="1" smtClean="0"/>
              <a:t>controls</a:t>
            </a:r>
            <a:endParaRPr lang="fr-FR" dirty="0" smtClean="0"/>
          </a:p>
          <a:p>
            <a:r>
              <a:rPr lang="fr-FR" dirty="0" smtClean="0"/>
              <a:t>Les méthodes sont les mêmes : </a:t>
            </a:r>
            <a:r>
              <a:rPr lang="fr-FR" dirty="0" err="1" smtClean="0"/>
              <a:t>play</a:t>
            </a:r>
            <a:r>
              <a:rPr lang="fr-FR" dirty="0" smtClean="0"/>
              <a:t>(), pause(), </a:t>
            </a:r>
            <a:r>
              <a:rPr lang="fr-FR" dirty="0" err="1" smtClean="0"/>
              <a:t>load</a:t>
            </a:r>
            <a:r>
              <a:rPr lang="fr-FR" dirty="0" smtClean="0"/>
              <a:t>()…</a:t>
            </a:r>
          </a:p>
          <a:p>
            <a:r>
              <a:rPr lang="fr-FR" dirty="0" smtClean="0"/>
              <a:t>Les événements sont les mêmes que ceux du tag vidéo, à 99%. On parle en fait de « media </a:t>
            </a:r>
            <a:r>
              <a:rPr lang="fr-FR" dirty="0" err="1" smtClean="0"/>
              <a:t>events</a:t>
            </a:r>
            <a:r>
              <a:rPr lang="fr-FR" dirty="0" smtClean="0"/>
              <a:t> » HTML5</a:t>
            </a:r>
          </a:p>
          <a:p>
            <a:pPr lvl="1"/>
            <a:r>
              <a:rPr lang="fr-FR" dirty="0" smtClean="0"/>
              <a:t>Ex : </a:t>
            </a:r>
            <a:r>
              <a:rPr lang="fr-FR" dirty="0" err="1" smtClean="0"/>
              <a:t>onload</a:t>
            </a:r>
            <a:r>
              <a:rPr lang="fr-FR" dirty="0" smtClean="0"/>
              <a:t>, </a:t>
            </a:r>
            <a:r>
              <a:rPr lang="fr-FR" dirty="0" err="1" smtClean="0"/>
              <a:t>onpause</a:t>
            </a:r>
            <a:r>
              <a:rPr lang="fr-FR" dirty="0" smtClean="0"/>
              <a:t>, </a:t>
            </a:r>
            <a:r>
              <a:rPr lang="fr-FR" dirty="0" err="1" smtClean="0"/>
              <a:t>oncanplay</a:t>
            </a:r>
            <a:r>
              <a:rPr lang="fr-FR" dirty="0" smtClean="0"/>
              <a:t>, etc.</a:t>
            </a:r>
          </a:p>
          <a:p>
            <a:pPr lvl="1"/>
            <a:r>
              <a:rPr lang="fr-FR" dirty="0" smtClean="0">
                <a:hlinkClick r:id="rId2"/>
              </a:rPr>
              <a:t>Liste complète des Media Events</a:t>
            </a:r>
            <a:endParaRPr lang="fr-FR" dirty="0"/>
          </a:p>
        </p:txBody>
      </p:sp>
    </p:spTree>
    <p:extLst>
      <p:ext uri="{BB962C8B-B14F-4D97-AF65-F5344CB8AC3E}">
        <p14:creationId xmlns:p14="http://schemas.microsoft.com/office/powerpoint/2010/main" val="5221077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Solution de </a:t>
            </a:r>
            <a:r>
              <a:rPr lang="fr-FR" dirty="0" err="1" smtClean="0"/>
              <a:t>fallback</a:t>
            </a:r>
            <a:endParaRPr lang="fr-FR" dirty="0"/>
          </a:p>
        </p:txBody>
      </p:sp>
      <p:sp>
        <p:nvSpPr>
          <p:cNvPr id="3" name="Espace réservé du contenu 2"/>
          <p:cNvSpPr>
            <a:spLocks noGrp="1"/>
          </p:cNvSpPr>
          <p:nvPr>
            <p:ph idx="1"/>
          </p:nvPr>
        </p:nvSpPr>
        <p:spPr/>
        <p:txBody>
          <a:bodyPr/>
          <a:lstStyle/>
          <a:p>
            <a:r>
              <a:rPr lang="fr-FR" dirty="0" smtClean="0"/>
              <a:t>Il existe de nombreuses solutions pour que les tags audio et </a:t>
            </a:r>
            <a:r>
              <a:rPr lang="fr-FR" dirty="0" err="1" smtClean="0"/>
              <a:t>video</a:t>
            </a:r>
            <a:r>
              <a:rPr lang="fr-FR" dirty="0" smtClean="0"/>
              <a:t> fonctionnent même dans d’anciens navigateurs</a:t>
            </a:r>
          </a:p>
          <a:p>
            <a:pPr lvl="1"/>
            <a:r>
              <a:rPr lang="fr-FR" dirty="0" smtClean="0"/>
              <a:t>Ces solutions utilisent un script qui va insérer dans le DOM un lecteur flash par exemple, si le format n’est pas supporté ou si HTML5 n’est pas supporté</a:t>
            </a:r>
          </a:p>
          <a:p>
            <a:r>
              <a:rPr lang="fr-FR" dirty="0">
                <a:hlinkClick r:id="rId2"/>
              </a:rPr>
              <a:t>http://html5media.info</a:t>
            </a:r>
            <a:r>
              <a:rPr lang="fr-FR" dirty="0" smtClean="0">
                <a:hlinkClick r:id="rId2"/>
              </a:rPr>
              <a:t>/</a:t>
            </a:r>
            <a:r>
              <a:rPr lang="fr-FR" dirty="0" smtClean="0"/>
              <a:t> (open source, supporte les tags &lt;audio&gt; et &lt;</a:t>
            </a:r>
            <a:r>
              <a:rPr lang="fr-FR" dirty="0" err="1" smtClean="0"/>
              <a:t>video</a:t>
            </a:r>
            <a:r>
              <a:rPr lang="fr-FR" dirty="0" smtClean="0"/>
              <a:t>&gt;)</a:t>
            </a:r>
          </a:p>
          <a:p>
            <a:r>
              <a:rPr lang="fr-FR" dirty="0" smtClean="0"/>
              <a:t>Lecteur vidéo HTML5 + </a:t>
            </a:r>
            <a:r>
              <a:rPr lang="fr-FR" dirty="0" err="1" smtClean="0"/>
              <a:t>fallbacks</a:t>
            </a:r>
            <a:r>
              <a:rPr lang="fr-FR" dirty="0" smtClean="0"/>
              <a:t> </a:t>
            </a:r>
            <a:r>
              <a:rPr lang="fr-FR" dirty="0">
                <a:hlinkClick r:id="rId3"/>
              </a:rPr>
              <a:t>http://videojs.com/</a:t>
            </a:r>
            <a:endParaRPr lang="fr-FR" dirty="0"/>
          </a:p>
        </p:txBody>
      </p:sp>
    </p:spTree>
    <p:extLst>
      <p:ext uri="{BB962C8B-B14F-4D97-AF65-F5344CB8AC3E}">
        <p14:creationId xmlns:p14="http://schemas.microsoft.com/office/powerpoint/2010/main" val="17288198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Librairies </a:t>
            </a:r>
            <a:r>
              <a:rPr lang="fr-FR" dirty="0" err="1" smtClean="0"/>
              <a:t>multimedia</a:t>
            </a:r>
            <a:r>
              <a:rPr lang="fr-FR" dirty="0" smtClean="0"/>
              <a:t> évoluées</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dirty="0" smtClean="0">
                <a:hlinkClick r:id="rId2"/>
              </a:rPr>
              <a:t>Popcorn.js</a:t>
            </a:r>
            <a:r>
              <a:rPr lang="fr-FR" dirty="0" smtClean="0"/>
              <a:t> permet de synchroniser une vidéo ou un morceau de musique avec des effets sur le DOM de la page</a:t>
            </a:r>
          </a:p>
          <a:p>
            <a:pPr lvl="1"/>
            <a:r>
              <a:rPr lang="fr-FR" dirty="0" smtClean="0"/>
              <a:t>Sous-titres, commentaires, transformer une vidéo en ascii, etc.</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501008"/>
            <a:ext cx="7232650"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711533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Web Sound API</a:t>
            </a:r>
            <a:endParaRPr lang="fr-FR" dirty="0"/>
          </a:p>
        </p:txBody>
      </p:sp>
      <p:sp>
        <p:nvSpPr>
          <p:cNvPr id="3" name="Espace réservé du contenu 2"/>
          <p:cNvSpPr>
            <a:spLocks noGrp="1"/>
          </p:cNvSpPr>
          <p:nvPr>
            <p:ph idx="1"/>
          </p:nvPr>
        </p:nvSpPr>
        <p:spPr/>
        <p:txBody>
          <a:bodyPr/>
          <a:lstStyle/>
          <a:p>
            <a:r>
              <a:rPr lang="fr-FR" dirty="0" smtClean="0"/>
              <a:t>C’est tout nouveau, cela vient de sortir ! Supporté pour le moment par les dernières versions de Chrome (</a:t>
            </a:r>
            <a:r>
              <a:rPr lang="fr-FR" dirty="0" smtClean="0">
                <a:hlinkClick r:id="rId2"/>
              </a:rPr>
              <a:t>sur le site des développeurs de Chrome</a:t>
            </a:r>
            <a:r>
              <a:rPr lang="fr-FR" dirty="0" smtClean="0"/>
              <a:t>)</a:t>
            </a:r>
          </a:p>
          <a:p>
            <a:r>
              <a:rPr lang="fr-FR" dirty="0" smtClean="0"/>
              <a:t>Cette API permet de générer du son synthétique mais aussi d’analyser en temps réel les sons qui sont joués.</a:t>
            </a:r>
          </a:p>
          <a:p>
            <a:r>
              <a:rPr lang="fr-FR" dirty="0" smtClean="0"/>
              <a:t>Démos et explications : </a:t>
            </a:r>
            <a:r>
              <a:rPr lang="fr-FR" dirty="0">
                <a:hlinkClick r:id="rId3"/>
              </a:rPr>
              <a:t>http://www.htmlfivewow.com/slide55</a:t>
            </a:r>
            <a:endParaRPr lang="fr-FR" dirty="0"/>
          </a:p>
        </p:txBody>
      </p:sp>
    </p:spTree>
    <p:extLst>
      <p:ext uri="{BB962C8B-B14F-4D97-AF65-F5344CB8AC3E}">
        <p14:creationId xmlns:p14="http://schemas.microsoft.com/office/powerpoint/2010/main" val="1384566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Formulaires HTML5</a:t>
            </a:r>
            <a:endParaRPr lang="fr-FR" dirty="0"/>
          </a:p>
        </p:txBody>
      </p:sp>
      <p:sp>
        <p:nvSpPr>
          <p:cNvPr id="3" name="Espace réservé du contenu 2"/>
          <p:cNvSpPr>
            <a:spLocks noGrp="1"/>
          </p:cNvSpPr>
          <p:nvPr>
            <p:ph idx="1"/>
          </p:nvPr>
        </p:nvSpPr>
        <p:spPr/>
        <p:txBody>
          <a:bodyPr/>
          <a:lstStyle/>
          <a:p>
            <a:r>
              <a:rPr lang="fr-FR" dirty="0" smtClean="0"/>
              <a:t>Enorme évolution, alors que les formulaires n’avaient quasiment pas changé depuis 1997</a:t>
            </a:r>
          </a:p>
          <a:p>
            <a:r>
              <a:rPr lang="fr-FR" dirty="0" smtClean="0"/>
              <a:t>Ajout de nombreux validateurs qui auparavant nécessitaient du JavaScript,</a:t>
            </a:r>
          </a:p>
          <a:p>
            <a:r>
              <a:rPr lang="fr-FR" dirty="0" smtClean="0"/>
              <a:t>Ajout de nombreux types nouveaux pour les champs de formulaire, auparavant fournis par des bibliothèques JavaScript</a:t>
            </a:r>
            <a:endParaRPr lang="fr-FR" dirty="0"/>
          </a:p>
        </p:txBody>
      </p:sp>
    </p:spTree>
    <p:extLst>
      <p:ext uri="{BB962C8B-B14F-4D97-AF65-F5344CB8AC3E}">
        <p14:creationId xmlns:p14="http://schemas.microsoft.com/office/powerpoint/2010/main" val="40246130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 tag &lt;canvas&gt; : </a:t>
            </a:r>
            <a:r>
              <a:rPr lang="en-US" dirty="0" err="1" smtClean="0"/>
              <a:t>dessin</a:t>
            </a:r>
            <a:r>
              <a:rPr lang="en-US" dirty="0" smtClean="0"/>
              <a:t>, </a:t>
            </a:r>
            <a:r>
              <a:rPr lang="en-US" dirty="0" err="1" smtClean="0"/>
              <a:t>jeux</a:t>
            </a:r>
            <a:r>
              <a:rPr lang="en-US" dirty="0" smtClean="0"/>
              <a:t>, etc.</a:t>
            </a:r>
            <a:endParaRPr lang="en-US" dirty="0"/>
          </a:p>
        </p:txBody>
      </p:sp>
    </p:spTree>
    <p:extLst>
      <p:ext uri="{BB962C8B-B14F-4D97-AF65-F5344CB8AC3E}">
        <p14:creationId xmlns:p14="http://schemas.microsoft.com/office/powerpoint/2010/main" val="788576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permet de dessiner en bitmap</a:t>
            </a:r>
            <a:endParaRPr lang="fr-FR" dirty="0"/>
          </a:p>
        </p:txBody>
      </p:sp>
      <p:sp>
        <p:nvSpPr>
          <p:cNvPr id="3" name="Espace réservé du contenu 2"/>
          <p:cNvSpPr>
            <a:spLocks noGrp="1"/>
          </p:cNvSpPr>
          <p:nvPr>
            <p:ph idx="1"/>
          </p:nvPr>
        </p:nvSpPr>
        <p:spPr>
          <a:xfrm>
            <a:off x="755576" y="980728"/>
            <a:ext cx="8001000" cy="4724400"/>
          </a:xfrm>
        </p:spPr>
        <p:txBody>
          <a:bodyPr/>
          <a:lstStyle/>
          <a:p>
            <a:r>
              <a:rPr lang="fr-FR" dirty="0" smtClean="0"/>
              <a:t>Un des deux Flash-Killer de HTML5</a:t>
            </a:r>
          </a:p>
          <a:p>
            <a:r>
              <a:rPr lang="fr-FR" dirty="0" smtClean="0"/>
              <a:t>Dessin bitmap mais supporte l’accélération hardware (donc très performant)</a:t>
            </a:r>
          </a:p>
          <a:p>
            <a:r>
              <a:rPr lang="fr-FR" dirty="0" smtClean="0"/>
              <a:t>Fonctions proches de Java2D : </a:t>
            </a:r>
          </a:p>
          <a:p>
            <a:pPr lvl="1"/>
            <a:r>
              <a:rPr lang="fr-FR" dirty="0" smtClean="0"/>
              <a:t>dessin de formes (droites, courbes, rectangles, texte),</a:t>
            </a:r>
          </a:p>
          <a:p>
            <a:pPr lvl="1"/>
            <a:r>
              <a:rPr lang="fr-FR" dirty="0" err="1" smtClean="0"/>
              <a:t>Antialias</a:t>
            </a:r>
            <a:r>
              <a:rPr lang="fr-FR" dirty="0" smtClean="0"/>
              <a:t>, formes arrondies, support de la transparence,</a:t>
            </a:r>
          </a:p>
          <a:p>
            <a:pPr lvl="1"/>
            <a:r>
              <a:rPr lang="fr-FR" dirty="0" smtClean="0"/>
              <a:t>Nombreux filtres (</a:t>
            </a:r>
            <a:r>
              <a:rPr lang="fr-FR" dirty="0" err="1" smtClean="0"/>
              <a:t>blur</a:t>
            </a:r>
            <a:r>
              <a:rPr lang="fr-FR" dirty="0" smtClean="0"/>
              <a:t>, </a:t>
            </a:r>
            <a:r>
              <a:rPr lang="fr-FR" dirty="0" err="1" smtClean="0"/>
              <a:t>etc</a:t>
            </a:r>
            <a:r>
              <a:rPr lang="fr-FR" dirty="0" smtClean="0"/>
              <a:t>),</a:t>
            </a:r>
          </a:p>
          <a:p>
            <a:pPr lvl="1"/>
            <a:r>
              <a:rPr lang="fr-FR" dirty="0" smtClean="0"/>
              <a:t>Nombreuses fonctions de gestion d’images,</a:t>
            </a:r>
          </a:p>
          <a:p>
            <a:r>
              <a:rPr lang="fr-FR" dirty="0" smtClean="0"/>
              <a:t>Support de la 3D via </a:t>
            </a:r>
            <a:r>
              <a:rPr lang="fr-FR" dirty="0" err="1" smtClean="0"/>
              <a:t>WebGL</a:t>
            </a:r>
            <a:r>
              <a:rPr lang="fr-FR" dirty="0" smtClean="0"/>
              <a:t>, version web d’OpenGL</a:t>
            </a:r>
          </a:p>
        </p:txBody>
      </p:sp>
    </p:spTree>
    <p:extLst>
      <p:ext uri="{BB962C8B-B14F-4D97-AF65-F5344CB8AC3E}">
        <p14:creationId xmlns:p14="http://schemas.microsoft.com/office/powerpoint/2010/main" val="2008950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système de coordonnées</a:t>
            </a:r>
            <a:endParaRPr lang="fr-FR" dirty="0"/>
          </a:p>
        </p:txBody>
      </p:sp>
      <p:sp>
        <p:nvSpPr>
          <p:cNvPr id="3" name="Espace réservé du contenu 2"/>
          <p:cNvSpPr>
            <a:spLocks noGrp="1"/>
          </p:cNvSpPr>
          <p:nvPr>
            <p:ph idx="1"/>
          </p:nvPr>
        </p:nvSpPr>
        <p:spPr/>
        <p:txBody>
          <a:bodyPr/>
          <a:lstStyle/>
          <a:p>
            <a:r>
              <a:rPr lang="fr-FR" dirty="0" smtClean="0"/>
              <a:t>Source : un excellent tutorial sur le </a:t>
            </a:r>
            <a:r>
              <a:rPr lang="fr-FR" dirty="0" err="1" smtClean="0"/>
              <a:t>canvas</a:t>
            </a:r>
            <a:r>
              <a:rPr lang="fr-FR" dirty="0"/>
              <a:t> :</a:t>
            </a:r>
            <a:br>
              <a:rPr lang="fr-FR" dirty="0"/>
            </a:br>
            <a:r>
              <a:rPr lang="fr-FR" dirty="0">
                <a:hlinkClick r:id="rId2"/>
              </a:rPr>
              <a:t>http://diveinto.html5doctor.com/canvas.html</a:t>
            </a:r>
            <a:endParaRPr lang="fr-FR"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492896"/>
            <a:ext cx="4896544" cy="405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85813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canvas</a:t>
            </a:r>
            <a:r>
              <a:rPr lang="fr-FR" dirty="0" smtClean="0"/>
              <a:t>&gt; exemple simple</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id="</a:t>
            </a:r>
            <a:r>
              <a:rPr lang="fr-FR" sz="2000" dirty="0" err="1" smtClean="0">
                <a:latin typeface="Courier New" pitchFamily="49" charset="0"/>
                <a:cs typeface="Courier New" pitchFamily="49" charset="0"/>
              </a:rPr>
              <a:t>myCanvas</a:t>
            </a: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width</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200</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height</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200</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&gt;Votre navigateur ne supporte pas le tag </a:t>
            </a:r>
            <a:r>
              <a:rPr lang="fr-FR" sz="2000" dirty="0" err="1" smtClean="0">
                <a:latin typeface="Courier New" pitchFamily="49" charset="0"/>
                <a:cs typeface="Courier New" pitchFamily="49" charset="0"/>
              </a:rPr>
              <a:t>canvas</a:t>
            </a: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smtClean="0">
                <a:latin typeface="Courier New" pitchFamily="49" charset="0"/>
                <a:cs typeface="Courier New" pitchFamily="49" charset="0"/>
              </a:rPr>
              <a:t>&gt;</a:t>
            </a:r>
          </a:p>
          <a:p>
            <a:pPr marL="0" indent="0">
              <a:buNone/>
            </a:pP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javascript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myCanvas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ctx</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canvas.getContext</a:t>
            </a:r>
            <a:r>
              <a:rPr lang="fr-FR" sz="2000" dirty="0">
                <a:latin typeface="Courier New" pitchFamily="49" charset="0"/>
                <a:cs typeface="Courier New" pitchFamily="49" charset="0"/>
              </a:rPr>
              <a:t>('2d</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ctx.fillStyle</a:t>
            </a:r>
            <a:r>
              <a:rPr lang="fr-FR" sz="2000" dirty="0">
                <a:latin typeface="Courier New" pitchFamily="49" charset="0"/>
                <a:cs typeface="Courier New" pitchFamily="49" charset="0"/>
              </a:rPr>
              <a:t>='#FF0000</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ctx.fillRect</a:t>
            </a:r>
            <a:r>
              <a:rPr lang="fr-FR" sz="2000" dirty="0" smtClean="0">
                <a:latin typeface="Courier New" pitchFamily="49" charset="0"/>
                <a:cs typeface="Courier New" pitchFamily="49" charset="0"/>
              </a:rPr>
              <a:t>(0,0,80,100);</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a:t>
            </a:r>
            <a:r>
              <a:rPr lang="fr-FR" sz="2000" dirty="0" smtClean="0">
                <a:latin typeface="Courier New" pitchFamily="49" charset="0"/>
                <a:cs typeface="Courier New" pitchFamily="49" charset="0"/>
              </a:rPr>
              <a:t>&gt;</a:t>
            </a:r>
          </a:p>
          <a:p>
            <a:r>
              <a:rPr lang="fr-FR" dirty="0">
                <a:hlinkClick r:id="rId3"/>
              </a:rPr>
              <a:t>Démonstration</a:t>
            </a:r>
            <a:endParaRPr lang="fr-FR" dirty="0"/>
          </a:p>
        </p:txBody>
      </p:sp>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531" y="3429000"/>
            <a:ext cx="822325"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690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d’utilisation</a:t>
            </a:r>
            <a:endParaRPr lang="fr-FR" dirty="0"/>
          </a:p>
        </p:txBody>
      </p:sp>
      <p:sp>
        <p:nvSpPr>
          <p:cNvPr id="3" name="Espace réservé du contenu 2"/>
          <p:cNvSpPr>
            <a:spLocks noGrp="1"/>
          </p:cNvSpPr>
          <p:nvPr>
            <p:ph idx="1"/>
          </p:nvPr>
        </p:nvSpPr>
        <p:spPr>
          <a:xfrm>
            <a:off x="524144" y="1196752"/>
            <a:ext cx="8604448" cy="5293568"/>
          </a:xfrm>
        </p:spPr>
        <p:txBody>
          <a:bodyPr/>
          <a:lstStyle/>
          <a:p>
            <a:pPr marL="514350" indent="-514350">
              <a:buFont typeface="+mj-lt"/>
              <a:buAutoNum type="arabicPeriod"/>
            </a:pPr>
            <a:r>
              <a:rPr lang="en-US" dirty="0" err="1" smtClean="0"/>
              <a:t>Déclarer</a:t>
            </a:r>
            <a:r>
              <a:rPr lang="en-US" dirty="0" smtClean="0"/>
              <a:t> le canvas, ne pas </a:t>
            </a:r>
            <a:r>
              <a:rPr lang="en-US" dirty="0" err="1" smtClean="0"/>
              <a:t>oublier</a:t>
            </a:r>
            <a:r>
              <a:rPr lang="en-US" dirty="0" smtClean="0"/>
              <a:t> </a:t>
            </a:r>
            <a:r>
              <a:rPr lang="en-US" dirty="0" err="1" smtClean="0"/>
              <a:t>l’attribut</a:t>
            </a:r>
            <a:r>
              <a:rPr lang="en-US" dirty="0" smtClean="0"/>
              <a:t> id et </a:t>
            </a:r>
            <a:r>
              <a:rPr lang="en-US" dirty="0" err="1" smtClean="0"/>
              <a:t>sa</a:t>
            </a:r>
            <a:r>
              <a:rPr lang="en-US" dirty="0" smtClean="0"/>
              <a:t> </a:t>
            </a:r>
            <a:r>
              <a:rPr lang="en-US" dirty="0" err="1" smtClean="0"/>
              <a:t>taille</a:t>
            </a:r>
            <a:r>
              <a:rPr lang="en-US" dirty="0" smtClean="0"/>
              <a:t> :</a:t>
            </a:r>
            <a:br>
              <a:rPr lang="en-US" dirty="0" smtClean="0"/>
            </a:br>
            <a:r>
              <a:rPr lang="en-US" sz="2000" dirty="0" smtClean="0">
                <a:latin typeface="Courier New" pitchFamily="49" charset="0"/>
                <a:cs typeface="Courier New" pitchFamily="49" charset="0"/>
              </a:rPr>
              <a:t>&lt;canvas </a:t>
            </a:r>
            <a:r>
              <a:rPr lang="en-US" sz="2000" dirty="0">
                <a:latin typeface="Courier New" pitchFamily="49" charset="0"/>
                <a:cs typeface="Courier New" pitchFamily="49" charset="0"/>
              </a:rPr>
              <a:t>id="a" width="300" height="225"&gt;&lt;/canvas</a:t>
            </a:r>
            <a:r>
              <a:rPr lang="en-US" sz="2000" dirty="0" smtClean="0">
                <a:latin typeface="Courier New" pitchFamily="49" charset="0"/>
                <a:cs typeface="Courier New" pitchFamily="49" charset="0"/>
              </a:rPr>
              <a:t>&gt;</a:t>
            </a:r>
          </a:p>
          <a:p>
            <a:pPr marL="514350" indent="-514350">
              <a:buFont typeface="+mj-lt"/>
              <a:buAutoNum type="arabicPeriod"/>
            </a:pPr>
            <a:r>
              <a:rPr lang="en-US" sz="2400" dirty="0" err="1" smtClean="0"/>
              <a:t>Récupérer</a:t>
            </a:r>
            <a:r>
              <a:rPr lang="en-US" sz="2400" dirty="0" smtClean="0"/>
              <a:t> </a:t>
            </a:r>
            <a:r>
              <a:rPr lang="en-US" sz="2400" dirty="0" err="1" smtClean="0"/>
              <a:t>dans</a:t>
            </a:r>
            <a:r>
              <a:rPr lang="en-US" sz="2400" dirty="0" smtClean="0"/>
              <a:t> </a:t>
            </a:r>
            <a:r>
              <a:rPr lang="en-US" sz="2400" dirty="0" err="1" smtClean="0"/>
              <a:t>une</a:t>
            </a:r>
            <a:r>
              <a:rPr lang="en-US" sz="2400" dirty="0" smtClean="0"/>
              <a:t> variable </a:t>
            </a:r>
            <a:r>
              <a:rPr lang="en-US" sz="2400" dirty="0" err="1" smtClean="0"/>
              <a:t>cet</a:t>
            </a:r>
            <a:r>
              <a:rPr lang="en-US" sz="2400" dirty="0" smtClean="0"/>
              <a:t> </a:t>
            </a:r>
            <a:r>
              <a:rPr lang="en-US" sz="2400" dirty="0" err="1" smtClean="0"/>
              <a:t>élément</a:t>
            </a:r>
            <a:r>
              <a:rPr lang="en-US" sz="2400" dirty="0" smtClean="0"/>
              <a:t>, </a:t>
            </a:r>
            <a:r>
              <a:rPr lang="en-US" sz="2400" dirty="0" err="1" smtClean="0"/>
              <a:t>dans</a:t>
            </a:r>
            <a:r>
              <a:rPr lang="en-US" sz="2400" dirty="0" smtClean="0"/>
              <a:t> du code JavaScript</a:t>
            </a:r>
            <a:br>
              <a:rPr lang="en-US" sz="2400" dirty="0" smtClean="0"/>
            </a:br>
            <a:r>
              <a:rPr lang="en-US" sz="2000" dirty="0" err="1" smtClean="0">
                <a:latin typeface="Courier New" pitchFamily="49" charset="0"/>
                <a:cs typeface="Courier New" pitchFamily="49" charset="0"/>
              </a:rPr>
              <a:t>var</a:t>
            </a:r>
            <a:r>
              <a:rPr lang="en-US" sz="2000" dirty="0" smtClean="0">
                <a:latin typeface="Courier New" pitchFamily="49" charset="0"/>
                <a:cs typeface="Courier New" pitchFamily="49" charset="0"/>
              </a:rPr>
              <a:t> </a:t>
            </a:r>
            <a:r>
              <a:rPr lang="en-US" sz="2000" dirty="0" err="1">
                <a:latin typeface="Courier New" pitchFamily="49" charset="0"/>
                <a:cs typeface="Courier New" pitchFamily="49" charset="0"/>
              </a:rPr>
              <a:t>a_canvas</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document.getElementById</a:t>
            </a:r>
            <a:r>
              <a:rPr lang="en-US" sz="2000" dirty="0">
                <a:latin typeface="Courier New" pitchFamily="49" charset="0"/>
                <a:cs typeface="Courier New" pitchFamily="49" charset="0"/>
              </a:rPr>
              <a:t>("a</a:t>
            </a:r>
            <a:r>
              <a:rPr lang="en-US" sz="2000" dirty="0" smtClean="0">
                <a:latin typeface="Courier New" pitchFamily="49" charset="0"/>
                <a:cs typeface="Courier New" pitchFamily="49" charset="0"/>
              </a:rPr>
              <a:t>");</a:t>
            </a:r>
          </a:p>
          <a:p>
            <a:pPr marL="514350" indent="-514350">
              <a:buFont typeface="+mj-lt"/>
              <a:buAutoNum type="arabicPeriod"/>
            </a:pPr>
            <a:r>
              <a:rPr lang="en-US" sz="2400" dirty="0" err="1"/>
              <a:t>Récupérer</a:t>
            </a:r>
            <a:r>
              <a:rPr lang="en-US" sz="2400" dirty="0"/>
              <a:t> le </a:t>
            </a:r>
            <a:r>
              <a:rPr lang="en-US" sz="2400" dirty="0" err="1"/>
              <a:t>contexte</a:t>
            </a:r>
            <a:r>
              <a:rPr lang="en-US" sz="2400" dirty="0"/>
              <a:t> </a:t>
            </a:r>
            <a:r>
              <a:rPr lang="en-US" sz="2400" dirty="0" err="1"/>
              <a:t>graphique</a:t>
            </a:r>
            <a:r>
              <a:rPr lang="en-US" sz="2400" dirty="0"/>
              <a:t> du canvas pour </a:t>
            </a:r>
            <a:r>
              <a:rPr lang="en-US" sz="2400" dirty="0" err="1"/>
              <a:t>dessiner</a:t>
            </a:r>
            <a:r>
              <a:rPr lang="en-US" sz="2400" dirty="0"/>
              <a:t/>
            </a:r>
            <a:br>
              <a:rPr lang="en-US" sz="2400" dirty="0"/>
            </a:br>
            <a:r>
              <a:rPr lang="en-US" sz="2000" dirty="0" err="1">
                <a:latin typeface="Courier New" pitchFamily="49" charset="0"/>
                <a:cs typeface="Courier New" pitchFamily="49" charset="0"/>
              </a:rPr>
              <a:t>var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a_context</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a_canvas.getContext</a:t>
            </a:r>
            <a:r>
              <a:rPr lang="en-US" sz="2000" dirty="0">
                <a:latin typeface="Courier New" pitchFamily="49" charset="0"/>
                <a:cs typeface="Courier New" pitchFamily="49" charset="0"/>
              </a:rPr>
              <a:t>("2d</a:t>
            </a:r>
            <a:r>
              <a:rPr lang="en-US" sz="2000" dirty="0" smtClean="0">
                <a:latin typeface="Courier New" pitchFamily="49" charset="0"/>
                <a:cs typeface="Courier New" pitchFamily="49" charset="0"/>
              </a:rPr>
              <a:t>");</a:t>
            </a:r>
          </a:p>
          <a:p>
            <a:pPr marL="514350" indent="-514350">
              <a:buFont typeface="+mj-lt"/>
              <a:buAutoNum type="arabicPeriod"/>
            </a:pPr>
            <a:r>
              <a:rPr lang="en-US" sz="2400" dirty="0" err="1"/>
              <a:t>Dessiner</a:t>
            </a:r>
            <a:r>
              <a:rPr lang="en-US" sz="2400" dirty="0"/>
              <a:t> à </a:t>
            </a:r>
            <a:r>
              <a:rPr lang="en-US" sz="2400" dirty="0" err="1"/>
              <a:t>l’aide</a:t>
            </a:r>
            <a:r>
              <a:rPr lang="en-US" sz="2400" dirty="0"/>
              <a:t> du </a:t>
            </a:r>
            <a:r>
              <a:rPr lang="en-US" sz="2400" dirty="0" err="1"/>
              <a:t>contexte</a:t>
            </a:r>
            <a:r>
              <a:rPr lang="en-US" sz="2400" dirty="0"/>
              <a:t> </a:t>
            </a:r>
            <a:r>
              <a:rPr lang="en-US" sz="2400" dirty="0" err="1" smtClean="0"/>
              <a:t>graphique</a:t>
            </a:r>
            <a:r>
              <a:rPr lang="en-US" sz="2400" dirty="0"/>
              <a:t/>
            </a:r>
            <a:br>
              <a:rPr lang="en-US" sz="2400" dirty="0"/>
            </a:br>
            <a:r>
              <a:rPr lang="en-US" sz="2000" dirty="0" err="1">
                <a:latin typeface="Courier New" pitchFamily="49" charset="0"/>
                <a:cs typeface="Courier New" pitchFamily="49" charset="0"/>
              </a:rPr>
              <a:t>b_context.fillRect</a:t>
            </a:r>
            <a:r>
              <a:rPr lang="en-US" sz="2000" dirty="0">
                <a:latin typeface="Courier New" pitchFamily="49" charset="0"/>
                <a:cs typeface="Courier New" pitchFamily="49" charset="0"/>
              </a:rPr>
              <a:t>(50</a:t>
            </a: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25, 150, 100</a:t>
            </a:r>
            <a:r>
              <a:rPr lang="en-US" sz="2000" dirty="0" smtClean="0">
                <a:latin typeface="Courier New" pitchFamily="49" charset="0"/>
                <a:cs typeface="Courier New" pitchFamily="49" charset="0"/>
              </a:rPr>
              <a:t>);</a:t>
            </a:r>
          </a:p>
          <a:p>
            <a:r>
              <a:rPr lang="en-US" dirty="0"/>
              <a:t>Le </a:t>
            </a:r>
            <a:r>
              <a:rPr lang="en-US" dirty="0" err="1"/>
              <a:t>contexte</a:t>
            </a:r>
            <a:r>
              <a:rPr lang="en-US" dirty="0"/>
              <a:t> </a:t>
            </a:r>
            <a:r>
              <a:rPr lang="en-US" dirty="0" err="1"/>
              <a:t>est</a:t>
            </a:r>
            <a:r>
              <a:rPr lang="en-US" dirty="0"/>
              <a:t> </a:t>
            </a:r>
            <a:r>
              <a:rPr lang="en-US" dirty="0" err="1"/>
              <a:t>comme</a:t>
            </a:r>
            <a:r>
              <a:rPr lang="en-US" dirty="0"/>
              <a:t> un “crayon” qui </a:t>
            </a:r>
            <a:r>
              <a:rPr lang="en-US" dirty="0" err="1"/>
              <a:t>dessine</a:t>
            </a:r>
            <a:r>
              <a:rPr lang="en-US" dirty="0"/>
              <a:t> </a:t>
            </a:r>
            <a:r>
              <a:rPr lang="en-US" dirty="0" err="1"/>
              <a:t>dans</a:t>
            </a:r>
            <a:r>
              <a:rPr lang="en-US" dirty="0"/>
              <a:t> </a:t>
            </a:r>
            <a:r>
              <a:rPr lang="en-US" dirty="0" err="1"/>
              <a:t>l’objet</a:t>
            </a:r>
            <a:r>
              <a:rPr lang="en-US" dirty="0"/>
              <a:t> qui a </a:t>
            </a:r>
            <a:r>
              <a:rPr lang="en-US" dirty="0" err="1"/>
              <a:t>permis</a:t>
            </a:r>
            <a:r>
              <a:rPr lang="en-US" dirty="0"/>
              <a:t> de </a:t>
            </a:r>
            <a:r>
              <a:rPr lang="en-US" dirty="0" err="1"/>
              <a:t>l’obtenir</a:t>
            </a:r>
            <a:endParaRPr lang="en-US" dirty="0"/>
          </a:p>
        </p:txBody>
      </p:sp>
    </p:spTree>
    <p:extLst>
      <p:ext uri="{BB962C8B-B14F-4D97-AF65-F5344CB8AC3E}">
        <p14:creationId xmlns:p14="http://schemas.microsoft.com/office/powerpoint/2010/main" val="5832816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du dessin</a:t>
            </a:r>
            <a:endParaRPr lang="fr-FR" dirty="0"/>
          </a:p>
        </p:txBody>
      </p:sp>
      <p:sp>
        <p:nvSpPr>
          <p:cNvPr id="3" name="Espace réservé du contenu 2"/>
          <p:cNvSpPr>
            <a:spLocks noGrp="1"/>
          </p:cNvSpPr>
          <p:nvPr>
            <p:ph idx="1"/>
          </p:nvPr>
        </p:nvSpPr>
        <p:spPr/>
        <p:txBody>
          <a:bodyPr/>
          <a:lstStyle/>
          <a:p>
            <a:r>
              <a:rPr lang="fr-FR" dirty="0" smtClean="0"/>
              <a:t>Prenons l’exemple du rectangle des exemples précédents</a:t>
            </a:r>
          </a:p>
          <a:p>
            <a:pPr lvl="1"/>
            <a:r>
              <a:rPr lang="fr-FR" b="1" dirty="0" err="1" smtClean="0">
                <a:solidFill>
                  <a:schemeClr val="tx1"/>
                </a:solidFill>
              </a:rPr>
              <a:t>fillStyle</a:t>
            </a:r>
            <a:r>
              <a:rPr lang="fr-FR" dirty="0" smtClean="0">
                <a:solidFill>
                  <a:schemeClr val="tx1"/>
                </a:solidFill>
              </a:rPr>
              <a:t> </a:t>
            </a:r>
            <a:r>
              <a:rPr lang="fr-FR" dirty="0" smtClean="0"/>
              <a:t>est une propriété du contexte, similaire à du CSS. Peut prendre comme valeur une couleur, une pattern (texture) ou un gradient (dégradé). Par défaut couleur = noir.</a:t>
            </a:r>
            <a:br>
              <a:rPr lang="fr-FR" dirty="0" smtClean="0"/>
            </a:br>
            <a:r>
              <a:rPr lang="fr-FR" dirty="0" smtClean="0"/>
              <a:t/>
            </a:r>
            <a:br>
              <a:rPr lang="fr-FR" dirty="0" smtClean="0"/>
            </a:br>
            <a:r>
              <a:rPr lang="fr-FR" dirty="0" smtClean="0"/>
              <a:t>Toute le dessin en mode « plein » se fera avec cette propriété activée : les rectangles pleins seront noirs, les cercles pleins seront noirs, etc. Tant qu’on ne modifie pas cette propriété, tous les ordres de dessin la prendront en compte, c’est comme une variable globale du contexte</a:t>
            </a:r>
          </a:p>
          <a:p>
            <a:pPr lvl="1"/>
            <a:endParaRPr lang="fr-FR" dirty="0" smtClean="0"/>
          </a:p>
          <a:p>
            <a:pPr lvl="1"/>
            <a:endParaRPr lang="fr-FR" dirty="0"/>
          </a:p>
        </p:txBody>
      </p:sp>
    </p:spTree>
    <p:extLst>
      <p:ext uri="{BB962C8B-B14F-4D97-AF65-F5344CB8AC3E}">
        <p14:creationId xmlns:p14="http://schemas.microsoft.com/office/powerpoint/2010/main" val="8487972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 dessin</a:t>
            </a:r>
            <a:endParaRPr lang="fr-FR" dirty="0"/>
          </a:p>
        </p:txBody>
      </p:sp>
      <p:sp>
        <p:nvSpPr>
          <p:cNvPr id="3" name="Espace réservé du contenu 2"/>
          <p:cNvSpPr>
            <a:spLocks noGrp="1"/>
          </p:cNvSpPr>
          <p:nvPr>
            <p:ph idx="1"/>
          </p:nvPr>
        </p:nvSpPr>
        <p:spPr/>
        <p:txBody>
          <a:bodyPr/>
          <a:lstStyle/>
          <a:p>
            <a:pPr lvl="1"/>
            <a:r>
              <a:rPr lang="fr-FR" b="1" dirty="0" err="1">
                <a:solidFill>
                  <a:schemeClr val="tx1"/>
                </a:solidFill>
              </a:rPr>
              <a:t>fillRect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dessine un rectangle plein. On indique le point en haut à gauche, la largeur et la hauteur. Utilise le </a:t>
            </a:r>
            <a:r>
              <a:rPr lang="fr-FR" dirty="0" err="1" smtClean="0"/>
              <a:t>fillStyle</a:t>
            </a:r>
            <a:r>
              <a:rPr lang="fr-FR" dirty="0" smtClean="0"/>
              <a:t> courant.</a:t>
            </a:r>
          </a:p>
          <a:p>
            <a:pPr lvl="1"/>
            <a:r>
              <a:rPr lang="fr-FR" b="1" dirty="0" err="1" smtClean="0">
                <a:solidFill>
                  <a:schemeClr val="tx1"/>
                </a:solidFill>
              </a:rPr>
              <a:t>strokeStyle</a:t>
            </a:r>
            <a:r>
              <a:rPr lang="fr-FR" dirty="0" smtClean="0">
                <a:solidFill>
                  <a:schemeClr val="tx1"/>
                </a:solidFill>
              </a:rPr>
              <a:t> </a:t>
            </a:r>
            <a:r>
              <a:rPr lang="fr-FR" dirty="0" smtClean="0"/>
              <a:t>est comme </a:t>
            </a:r>
            <a:r>
              <a:rPr lang="fr-FR" dirty="0" err="1" smtClean="0"/>
              <a:t>fillStyle</a:t>
            </a:r>
            <a:r>
              <a:rPr lang="fr-FR" dirty="0" smtClean="0"/>
              <a:t> mais pour les formes « en fil de fer », non pleines. Ex : un cercle dont on ne veut que le contours. Mêmes valeurs possibles que pour </a:t>
            </a:r>
            <a:r>
              <a:rPr lang="fr-FR" dirty="0" err="1" smtClean="0"/>
              <a:t>fillStyle</a:t>
            </a:r>
            <a:r>
              <a:rPr lang="fr-FR" dirty="0" smtClean="0"/>
              <a:t>.</a:t>
            </a:r>
          </a:p>
          <a:p>
            <a:pPr lvl="1"/>
            <a:r>
              <a:rPr lang="fr-FR" b="1" dirty="0" err="1">
                <a:solidFill>
                  <a:schemeClr val="tx1"/>
                </a:solidFill>
              </a:rPr>
              <a:t>strokeRect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idem </a:t>
            </a:r>
            <a:r>
              <a:rPr lang="fr-FR" dirty="0" err="1" smtClean="0"/>
              <a:t>fillRect</a:t>
            </a:r>
            <a:r>
              <a:rPr lang="fr-FR" dirty="0" smtClean="0"/>
              <a:t> mais rectangle en fil de fer, non plein. Utilise le </a:t>
            </a:r>
            <a:r>
              <a:rPr lang="fr-FR" dirty="0" err="1" smtClean="0"/>
              <a:t>strokeStyle</a:t>
            </a:r>
            <a:r>
              <a:rPr lang="fr-FR" dirty="0" smtClean="0"/>
              <a:t> courant.</a:t>
            </a:r>
          </a:p>
          <a:p>
            <a:pPr lvl="1"/>
            <a:r>
              <a:rPr lang="fr-FR" b="1" dirty="0" err="1">
                <a:solidFill>
                  <a:schemeClr val="tx1"/>
                </a:solidFill>
              </a:rPr>
              <a:t>clearRect</a:t>
            </a:r>
            <a:r>
              <a:rPr lang="fr-FR" b="1" dirty="0">
                <a:solidFill>
                  <a:schemeClr val="tx1"/>
                </a:solidFill>
              </a:rPr>
              <a:t>(x, y, </a:t>
            </a:r>
            <a:r>
              <a:rPr lang="fr-FR" b="1" dirty="0" err="1">
                <a:solidFill>
                  <a:schemeClr val="tx1"/>
                </a:solidFill>
              </a:rPr>
              <a:t>width</a:t>
            </a:r>
            <a:r>
              <a:rPr lang="fr-FR" b="1" dirty="0">
                <a:solidFill>
                  <a:schemeClr val="tx1"/>
                </a:solidFill>
              </a:rPr>
              <a:t>, </a:t>
            </a:r>
            <a:r>
              <a:rPr lang="fr-FR" b="1" dirty="0" err="1">
                <a:solidFill>
                  <a:schemeClr val="tx1"/>
                </a:solidFill>
              </a:rPr>
              <a:t>height</a:t>
            </a:r>
            <a:r>
              <a:rPr lang="fr-FR" b="1" dirty="0" smtClean="0">
                <a:solidFill>
                  <a:schemeClr val="tx1"/>
                </a:solidFill>
              </a:rPr>
              <a:t>) </a:t>
            </a:r>
            <a:r>
              <a:rPr lang="fr-FR" dirty="0" smtClean="0"/>
              <a:t>: efface le rectangle courant (couleur = noir transparent, en fait le remet dans l’état initial)</a:t>
            </a:r>
          </a:p>
          <a:p>
            <a:pPr lvl="1"/>
            <a:endParaRPr lang="fr-FR" dirty="0"/>
          </a:p>
        </p:txBody>
      </p:sp>
    </p:spTree>
    <p:extLst>
      <p:ext uri="{BB962C8B-B14F-4D97-AF65-F5344CB8AC3E}">
        <p14:creationId xmlns:p14="http://schemas.microsoft.com/office/powerpoint/2010/main" val="191247104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Faire « reset »  d’un &lt;</a:t>
            </a:r>
            <a:r>
              <a:rPr lang="fr-FR" dirty="0" err="1" smtClean="0"/>
              <a:t>canvas</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Oui, on peut remettre simplement  le </a:t>
            </a:r>
            <a:r>
              <a:rPr lang="fr-FR" dirty="0" err="1" smtClean="0"/>
              <a:t>canvas</a:t>
            </a:r>
            <a:r>
              <a:rPr lang="fr-FR" dirty="0" smtClean="0"/>
              <a:t> dans l’état initial aussi en </a:t>
            </a:r>
            <a:r>
              <a:rPr lang="fr-FR" dirty="0" err="1" smtClean="0"/>
              <a:t>resettant</a:t>
            </a:r>
            <a:r>
              <a:rPr lang="fr-FR" dirty="0" smtClean="0"/>
              <a:t> la largeur ou sa hauteur</a:t>
            </a:r>
          </a:p>
          <a:p>
            <a:pPr marL="0" indent="0">
              <a:buNone/>
            </a:pPr>
            <a:r>
              <a:rPr lang="fr-FR" sz="2400" dirty="0">
                <a:latin typeface="Courier New" pitchFamily="49" charset="0"/>
                <a:cs typeface="Courier New" pitchFamily="49" charset="0"/>
              </a:rPr>
              <a:t>var </a:t>
            </a:r>
            <a:r>
              <a:rPr lang="fr-FR" sz="2400" dirty="0" err="1">
                <a:latin typeface="Courier New" pitchFamily="49" charset="0"/>
                <a:cs typeface="Courier New" pitchFamily="49" charset="0"/>
              </a:rPr>
              <a:t>b_canvas</a:t>
            </a:r>
            <a:r>
              <a:rPr lang="fr-FR" sz="2400" dirty="0">
                <a:latin typeface="Courier New" pitchFamily="49" charset="0"/>
                <a:cs typeface="Courier New" pitchFamily="49" charset="0"/>
              </a:rPr>
              <a:t> = </a:t>
            </a:r>
            <a:r>
              <a:rPr lang="fr-FR" sz="2400" dirty="0" err="1">
                <a:latin typeface="Courier New" pitchFamily="49" charset="0"/>
                <a:cs typeface="Courier New" pitchFamily="49" charset="0"/>
              </a:rPr>
              <a:t>document.getElementById</a:t>
            </a:r>
            <a:r>
              <a:rPr lang="fr-FR" sz="2400" dirty="0">
                <a:latin typeface="Courier New" pitchFamily="49" charset="0"/>
                <a:cs typeface="Courier New" pitchFamily="49" charset="0"/>
              </a:rPr>
              <a:t>("b");</a:t>
            </a:r>
          </a:p>
          <a:p>
            <a:pPr marL="0" indent="0">
              <a:buNone/>
            </a:pPr>
            <a:r>
              <a:rPr lang="fr-FR" sz="2400" b="1" dirty="0" err="1">
                <a:solidFill>
                  <a:srgbClr val="FF0000"/>
                </a:solidFill>
                <a:latin typeface="Courier New" pitchFamily="49" charset="0"/>
                <a:cs typeface="Courier New" pitchFamily="49" charset="0"/>
              </a:rPr>
              <a:t>b_canvas.width</a:t>
            </a:r>
            <a:r>
              <a:rPr lang="fr-FR" sz="2400" b="1" dirty="0">
                <a:solidFill>
                  <a:srgbClr val="FF0000"/>
                </a:solidFill>
                <a:latin typeface="Courier New" pitchFamily="49" charset="0"/>
                <a:cs typeface="Courier New" pitchFamily="49" charset="0"/>
              </a:rPr>
              <a:t> = </a:t>
            </a:r>
            <a:r>
              <a:rPr lang="fr-FR" sz="2400" b="1" dirty="0" err="1">
                <a:solidFill>
                  <a:srgbClr val="FF0000"/>
                </a:solidFill>
                <a:latin typeface="Courier New" pitchFamily="49" charset="0"/>
                <a:cs typeface="Courier New" pitchFamily="49" charset="0"/>
              </a:rPr>
              <a:t>b_canvas.width</a:t>
            </a:r>
            <a:r>
              <a:rPr lang="fr-FR" sz="2400" b="1" dirty="0">
                <a:solidFill>
                  <a:srgbClr val="FF0000"/>
                </a:solidFill>
                <a:latin typeface="Courier New" pitchFamily="49" charset="0"/>
                <a:cs typeface="Courier New" pitchFamily="49" charset="0"/>
              </a:rPr>
              <a:t>; </a:t>
            </a:r>
            <a:endParaRPr lang="fr-FR" sz="2400" b="1" dirty="0" smtClean="0">
              <a:solidFill>
                <a:srgbClr val="FF0000"/>
              </a:solidFill>
              <a:latin typeface="Courier New" pitchFamily="49" charset="0"/>
              <a:cs typeface="Courier New" pitchFamily="49" charset="0"/>
            </a:endParaRPr>
          </a:p>
          <a:p>
            <a:r>
              <a:rPr lang="fr-FR" dirty="0"/>
              <a:t>Cela efface le </a:t>
            </a:r>
            <a:r>
              <a:rPr lang="fr-FR" dirty="0" err="1"/>
              <a:t>canvas</a:t>
            </a:r>
            <a:r>
              <a:rPr lang="fr-FR"/>
              <a:t> </a:t>
            </a:r>
            <a:r>
              <a:rPr lang="fr-FR" smtClean="0"/>
              <a:t>mais remet </a:t>
            </a:r>
            <a:r>
              <a:rPr lang="fr-FR" dirty="0"/>
              <a:t>aussi son contexte dans l’état initial</a:t>
            </a:r>
          </a:p>
          <a:p>
            <a:endParaRPr lang="fr-FR" dirty="0"/>
          </a:p>
        </p:txBody>
      </p:sp>
    </p:spTree>
    <p:extLst>
      <p:ext uri="{BB962C8B-B14F-4D97-AF65-F5344CB8AC3E}">
        <p14:creationId xmlns:p14="http://schemas.microsoft.com/office/powerpoint/2010/main" val="1013649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du dessin de lignes par chemin</a:t>
            </a:r>
            <a:endParaRPr lang="fr-FR" dirty="0"/>
          </a:p>
        </p:txBody>
      </p:sp>
      <p:sp>
        <p:nvSpPr>
          <p:cNvPr id="3" name="Espace réservé du contenu 2"/>
          <p:cNvSpPr>
            <a:spLocks noGrp="1"/>
          </p:cNvSpPr>
          <p:nvPr>
            <p:ph idx="1"/>
          </p:nvPr>
        </p:nvSpPr>
        <p:spPr>
          <a:xfrm>
            <a:off x="755576" y="1268760"/>
            <a:ext cx="8001000" cy="4724400"/>
          </a:xfrm>
        </p:spPr>
        <p:txBody>
          <a:bodyPr/>
          <a:lstStyle/>
          <a:p>
            <a:r>
              <a:rPr lang="fr-FR" dirty="0" smtClean="0"/>
              <a:t>Contrairement à de nombreuses approches, pour </a:t>
            </a:r>
            <a:r>
              <a:rPr lang="fr-FR" smtClean="0"/>
              <a:t>dessiner des formes </a:t>
            </a:r>
            <a:r>
              <a:rPr lang="fr-FR" dirty="0" smtClean="0"/>
              <a:t>dans un </a:t>
            </a:r>
            <a:r>
              <a:rPr lang="fr-FR" dirty="0" err="1" smtClean="0"/>
              <a:t>canvas</a:t>
            </a:r>
            <a:r>
              <a:rPr lang="fr-FR" dirty="0" smtClean="0"/>
              <a:t> on utilise la notion de chemin (</a:t>
            </a:r>
            <a:r>
              <a:rPr lang="fr-FR" dirty="0" err="1" smtClean="0"/>
              <a:t>path</a:t>
            </a:r>
            <a:r>
              <a:rPr lang="fr-FR" dirty="0" smtClean="0"/>
              <a:t>).</a:t>
            </a:r>
          </a:p>
          <a:p>
            <a:pPr lvl="1"/>
            <a:r>
              <a:rPr lang="fr-FR" dirty="0" smtClean="0"/>
              <a:t>On met le crayon à un endroit donné (</a:t>
            </a:r>
            <a:r>
              <a:rPr lang="fr-FR" dirty="0" err="1" smtClean="0"/>
              <a:t>moveTo</a:t>
            </a:r>
            <a:r>
              <a:rPr lang="fr-FR" dirty="0" smtClean="0"/>
              <a:t>)</a:t>
            </a:r>
          </a:p>
          <a:p>
            <a:pPr lvl="1"/>
            <a:r>
              <a:rPr lang="fr-FR" dirty="0" smtClean="0"/>
              <a:t>On choisit la couleur et ce que l’on veut dessiner (</a:t>
            </a:r>
            <a:r>
              <a:rPr lang="fr-FR" dirty="0" err="1" smtClean="0"/>
              <a:t>strokeStyle</a:t>
            </a:r>
            <a:r>
              <a:rPr lang="fr-FR" dirty="0" smtClean="0"/>
              <a:t> ou </a:t>
            </a:r>
            <a:r>
              <a:rPr lang="fr-FR" dirty="0" err="1" smtClean="0"/>
              <a:t>fillStyle</a:t>
            </a:r>
            <a:r>
              <a:rPr lang="fr-FR" dirty="0" smtClean="0"/>
              <a:t> = )</a:t>
            </a:r>
          </a:p>
          <a:p>
            <a:pPr lvl="1"/>
            <a:r>
              <a:rPr lang="fr-FR" dirty="0" smtClean="0"/>
              <a:t>On dit jusqu’où on veut dessiner (</a:t>
            </a:r>
            <a:r>
              <a:rPr lang="fr-FR" dirty="0" err="1" smtClean="0"/>
              <a:t>lineTo</a:t>
            </a:r>
            <a:r>
              <a:rPr lang="fr-FR" dirty="0" smtClean="0"/>
              <a:t> par exemple)</a:t>
            </a:r>
          </a:p>
          <a:p>
            <a:pPr lvl="1"/>
            <a:r>
              <a:rPr lang="fr-FR" dirty="0" smtClean="0"/>
              <a:t>Encore un coup (</a:t>
            </a:r>
            <a:r>
              <a:rPr lang="fr-FR" dirty="0" err="1" smtClean="0"/>
              <a:t>lineTo</a:t>
            </a:r>
            <a:r>
              <a:rPr lang="fr-FR" dirty="0" smtClean="0"/>
              <a:t>, on trace deux lignes jointives…)</a:t>
            </a:r>
          </a:p>
          <a:p>
            <a:pPr lvl="1"/>
            <a:r>
              <a:rPr lang="fr-FR" dirty="0" smtClean="0"/>
              <a:t>On dessine (stroke ou </a:t>
            </a:r>
            <a:r>
              <a:rPr lang="fr-FR" dirty="0" err="1" smtClean="0"/>
              <a:t>fill</a:t>
            </a:r>
            <a:r>
              <a:rPr lang="fr-FR" dirty="0" smtClean="0"/>
              <a:t>)</a:t>
            </a:r>
          </a:p>
          <a:p>
            <a:pPr lvl="1"/>
            <a:r>
              <a:rPr lang="fr-FR" dirty="0" smtClean="0"/>
              <a:t>On aurait pu choisir la couleur juste avant le stroke ou le </a:t>
            </a:r>
            <a:r>
              <a:rPr lang="fr-FR" dirty="0" err="1" smtClean="0"/>
              <a:t>fill</a:t>
            </a:r>
            <a:endParaRPr lang="fr-FR" dirty="0"/>
          </a:p>
        </p:txBody>
      </p:sp>
    </p:spTree>
    <p:extLst>
      <p:ext uri="{BB962C8B-B14F-4D97-AF65-F5344CB8AC3E}">
        <p14:creationId xmlns:p14="http://schemas.microsoft.com/office/powerpoint/2010/main" val="95560569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tracés de lignes</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pt-BR" sz="2000" dirty="0" smtClean="0">
                <a:latin typeface="Courier New" pitchFamily="49" charset="0"/>
                <a:cs typeface="Courier New" pitchFamily="49" charset="0"/>
              </a:rPr>
              <a:t>// Lignes verticales</a:t>
            </a:r>
          </a:p>
          <a:p>
            <a:pPr marL="0" indent="0">
              <a:buNone/>
            </a:pPr>
            <a:r>
              <a:rPr lang="pt-BR" sz="2000" dirty="0" smtClean="0">
                <a:latin typeface="Courier New" pitchFamily="49" charset="0"/>
                <a:cs typeface="Courier New" pitchFamily="49" charset="0"/>
              </a:rPr>
              <a:t>for </a:t>
            </a:r>
            <a:r>
              <a:rPr lang="pt-BR" sz="2000" dirty="0">
                <a:latin typeface="Courier New" pitchFamily="49" charset="0"/>
                <a:cs typeface="Courier New" pitchFamily="49" charset="0"/>
              </a:rPr>
              <a:t>(var x = 0.5; x &lt; 500; x += 10) </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  context.moveTo(x</a:t>
            </a:r>
            <a:r>
              <a:rPr lang="pt-BR" sz="2000" dirty="0">
                <a:latin typeface="Courier New" pitchFamily="49" charset="0"/>
                <a:cs typeface="Courier New" pitchFamily="49" charset="0"/>
              </a:rPr>
              <a:t>, 0</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  context.lineTo(x</a:t>
            </a:r>
            <a:r>
              <a:rPr lang="pt-BR" sz="2000" dirty="0">
                <a:latin typeface="Courier New" pitchFamily="49" charset="0"/>
                <a:cs typeface="Courier New" pitchFamily="49" charset="0"/>
              </a:rPr>
              <a:t>, 375</a:t>
            </a:r>
            <a:r>
              <a:rPr lang="pt-BR" sz="2000" dirty="0" smtClean="0">
                <a:latin typeface="Courier New" pitchFamily="49" charset="0"/>
                <a:cs typeface="Courier New" pitchFamily="49" charset="0"/>
              </a:rPr>
              <a:t>);</a:t>
            </a:r>
            <a:br>
              <a:rPr lang="pt-BR" sz="2000" dirty="0" smtClean="0">
                <a:latin typeface="Courier New" pitchFamily="49" charset="0"/>
                <a:cs typeface="Courier New" pitchFamily="49" charset="0"/>
              </a:rPr>
            </a:br>
            <a:r>
              <a:rPr lang="pt-BR" sz="2000" dirty="0" smtClean="0">
                <a:latin typeface="Courier New" pitchFamily="49" charset="0"/>
                <a:cs typeface="Courier New" pitchFamily="49" charset="0"/>
              </a:rPr>
              <a:t>}</a:t>
            </a:r>
          </a:p>
          <a:p>
            <a:pPr marL="0" indent="0">
              <a:buNone/>
            </a:pP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Lignes</a:t>
            </a:r>
            <a:r>
              <a:rPr lang="es-ES" sz="2000" dirty="0" smtClean="0">
                <a:latin typeface="Courier New" pitchFamily="49" charset="0"/>
                <a:cs typeface="Courier New" pitchFamily="49" charset="0"/>
              </a:rPr>
              <a:t> horizontales</a:t>
            </a:r>
          </a:p>
          <a:p>
            <a:pPr marL="0" indent="0">
              <a:buNone/>
            </a:pPr>
            <a:r>
              <a:rPr lang="es-ES" sz="2000" dirty="0" err="1" smtClean="0">
                <a:latin typeface="Courier New" pitchFamily="49" charset="0"/>
                <a:cs typeface="Courier New" pitchFamily="49" charset="0"/>
              </a:rPr>
              <a:t>for</a:t>
            </a:r>
            <a:r>
              <a:rPr lang="es-ES" sz="2000" dirty="0" smtClean="0">
                <a:latin typeface="Courier New" pitchFamily="49" charset="0"/>
                <a:cs typeface="Courier New" pitchFamily="49" charset="0"/>
              </a:rPr>
              <a:t> </a:t>
            </a:r>
            <a:r>
              <a:rPr lang="es-ES" sz="2000" dirty="0">
                <a:latin typeface="Courier New" pitchFamily="49" charset="0"/>
                <a:cs typeface="Courier New" pitchFamily="49" charset="0"/>
              </a:rPr>
              <a:t>(</a:t>
            </a:r>
            <a:r>
              <a:rPr lang="es-ES" sz="2000" dirty="0" err="1">
                <a:latin typeface="Courier New" pitchFamily="49" charset="0"/>
                <a:cs typeface="Courier New" pitchFamily="49" charset="0"/>
              </a:rPr>
              <a:t>var</a:t>
            </a:r>
            <a:r>
              <a:rPr lang="es-ES" sz="2000" dirty="0">
                <a:latin typeface="Courier New" pitchFamily="49" charset="0"/>
                <a:cs typeface="Courier New" pitchFamily="49" charset="0"/>
              </a:rPr>
              <a:t> y = 0.5; y &lt; 375; y += 10) </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context.moveTo</a:t>
            </a:r>
            <a:r>
              <a:rPr lang="es-ES" sz="2000" dirty="0" smtClean="0">
                <a:latin typeface="Courier New" pitchFamily="49" charset="0"/>
                <a:cs typeface="Courier New" pitchFamily="49" charset="0"/>
              </a:rPr>
              <a:t>(0</a:t>
            </a:r>
            <a:r>
              <a:rPr lang="es-ES" sz="2000" dirty="0">
                <a:latin typeface="Courier New" pitchFamily="49" charset="0"/>
                <a:cs typeface="Courier New" pitchFamily="49" charset="0"/>
              </a:rPr>
              <a:t>, y</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context.lineTo</a:t>
            </a:r>
            <a:r>
              <a:rPr lang="es-ES" sz="2000" dirty="0" smtClean="0">
                <a:latin typeface="Courier New" pitchFamily="49" charset="0"/>
                <a:cs typeface="Courier New" pitchFamily="49" charset="0"/>
              </a:rPr>
              <a:t>(500</a:t>
            </a:r>
            <a:r>
              <a:rPr lang="es-ES" sz="2000" dirty="0">
                <a:latin typeface="Courier New" pitchFamily="49" charset="0"/>
                <a:cs typeface="Courier New" pitchFamily="49" charset="0"/>
              </a:rPr>
              <a:t>, y</a:t>
            </a:r>
            <a:r>
              <a:rPr lang="es-ES" sz="2000" dirty="0" smtClean="0">
                <a:latin typeface="Courier New" pitchFamily="49" charset="0"/>
                <a:cs typeface="Courier New" pitchFamily="49" charset="0"/>
              </a:rPr>
              <a:t>);</a:t>
            </a:r>
            <a:br>
              <a:rPr lang="es-ES" sz="2000" dirty="0" smtClean="0">
                <a:latin typeface="Courier New" pitchFamily="49" charset="0"/>
                <a:cs typeface="Courier New" pitchFamily="49" charset="0"/>
              </a:rPr>
            </a:br>
            <a:r>
              <a:rPr lang="es-ES" sz="2000" dirty="0" smtClean="0">
                <a:latin typeface="Courier New" pitchFamily="49" charset="0"/>
                <a:cs typeface="Courier New" pitchFamily="49" charset="0"/>
              </a:rPr>
              <a:t>}</a:t>
            </a:r>
          </a:p>
          <a:p>
            <a:pPr marL="0" indent="0">
              <a:buNone/>
            </a:pP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Rien</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n’a</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été</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encore</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dessiné</a:t>
            </a:r>
            <a:r>
              <a:rPr lang="es-ES" sz="2000" b="1" dirty="0">
                <a:latin typeface="Courier New" pitchFamily="49" charset="0"/>
                <a:cs typeface="Courier New" pitchFamily="49" charset="0"/>
              </a:rPr>
              <a:t> !!!</a:t>
            </a:r>
            <a:r>
              <a:rPr lang="es-ES" sz="2000" dirty="0">
                <a:latin typeface="Courier New" pitchFamily="49" charset="0"/>
                <a:cs typeface="Courier New" pitchFamily="49" charset="0"/>
              </a:rPr>
              <a:t/>
            </a:r>
            <a:br>
              <a:rPr lang="es-ES" sz="2000" dirty="0">
                <a:latin typeface="Courier New" pitchFamily="49" charset="0"/>
                <a:cs typeface="Courier New" pitchFamily="49" charset="0"/>
              </a:rPr>
            </a:br>
            <a:r>
              <a:rPr lang="es-ES" sz="2000" dirty="0" err="1">
                <a:latin typeface="Courier New" pitchFamily="49" charset="0"/>
                <a:cs typeface="Courier New" pitchFamily="49" charset="0"/>
              </a:rPr>
              <a:t>context.strokeStyle</a:t>
            </a:r>
            <a:r>
              <a:rPr lang="es-ES" sz="2000" dirty="0">
                <a:latin typeface="Courier New" pitchFamily="49" charset="0"/>
                <a:cs typeface="Courier New" pitchFamily="49" charset="0"/>
              </a:rPr>
              <a:t> = </a:t>
            </a:r>
            <a:r>
              <a:rPr lang="es-ES" sz="2000" dirty="0" smtClean="0">
                <a:latin typeface="Courier New" pitchFamily="49" charset="0"/>
                <a:cs typeface="Courier New" pitchFamily="49" charset="0"/>
              </a:rPr>
              <a:t>"#0000FF"; // en </a:t>
            </a:r>
            <a:r>
              <a:rPr lang="es-ES" sz="2000" dirty="0" err="1" smtClean="0">
                <a:latin typeface="Courier New" pitchFamily="49" charset="0"/>
                <a:cs typeface="Courier New" pitchFamily="49" charset="0"/>
              </a:rPr>
              <a:t>bleu</a:t>
            </a:r>
            <a:r>
              <a:rPr lang="es-ES" sz="2000" dirty="0" smtClean="0">
                <a:latin typeface="Courier New" pitchFamily="49" charset="0"/>
                <a:cs typeface="Courier New" pitchFamily="49" charset="0"/>
              </a:rPr>
              <a:t/>
            </a:r>
            <a:br>
              <a:rPr lang="es-ES" sz="2000" dirty="0" smtClean="0">
                <a:latin typeface="Courier New" pitchFamily="49" charset="0"/>
                <a:cs typeface="Courier New" pitchFamily="49" charset="0"/>
              </a:rPr>
            </a:br>
            <a:r>
              <a:rPr lang="es-ES" sz="2000" dirty="0" err="1" smtClean="0">
                <a:latin typeface="Courier New" pitchFamily="49" charset="0"/>
                <a:cs typeface="Courier New" pitchFamily="49" charset="0"/>
              </a:rPr>
              <a:t>context.stroke</a:t>
            </a:r>
            <a:r>
              <a:rPr lang="es-ES" sz="2000" dirty="0" smtClean="0">
                <a:latin typeface="Courier New" pitchFamily="49" charset="0"/>
                <a:cs typeface="Courier New" pitchFamily="49" charset="0"/>
              </a:rPr>
              <a:t>(); // Ah, </a:t>
            </a:r>
            <a:r>
              <a:rPr lang="es-ES" sz="2000" dirty="0" err="1" smtClean="0">
                <a:latin typeface="Courier New" pitchFamily="49" charset="0"/>
                <a:cs typeface="Courier New" pitchFamily="49" charset="0"/>
              </a:rPr>
              <a:t>là</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ça</a:t>
            </a:r>
            <a:r>
              <a:rPr lang="es-ES" sz="2000" dirty="0" smtClean="0">
                <a:latin typeface="Courier New" pitchFamily="49" charset="0"/>
                <a:cs typeface="Courier New" pitchFamily="49" charset="0"/>
              </a:rPr>
              <a:t> y </a:t>
            </a:r>
            <a:r>
              <a:rPr lang="es-ES" sz="2000" dirty="0" err="1" smtClean="0">
                <a:latin typeface="Courier New" pitchFamily="49" charset="0"/>
                <a:cs typeface="Courier New" pitchFamily="49" charset="0"/>
              </a:rPr>
              <a:t>est</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on</a:t>
            </a:r>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dessine</a:t>
            </a:r>
            <a:r>
              <a:rPr lang="es-ES" sz="2000" dirty="0" smtClean="0">
                <a:latin typeface="Courier New" pitchFamily="49" charset="0"/>
                <a:cs typeface="Courier New" pitchFamily="49" charset="0"/>
              </a:rPr>
              <a:t> !</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458525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nouveaux champs &lt;input&gt;</a:t>
            </a:r>
            <a:endParaRPr lang="fr-FR" dirty="0"/>
          </a:p>
        </p:txBody>
      </p:sp>
      <p:sp>
        <p:nvSpPr>
          <p:cNvPr id="3" name="Espace réservé du contenu 2"/>
          <p:cNvSpPr>
            <a:spLocks noGrp="1"/>
          </p:cNvSpPr>
          <p:nvPr>
            <p:ph idx="1"/>
          </p:nvPr>
        </p:nvSpPr>
        <p:spPr/>
        <p:txBody>
          <a:bodyPr/>
          <a:lstStyle/>
          <a:p>
            <a:r>
              <a:rPr lang="fr-FR" dirty="0" smtClean="0"/>
              <a:t>De nombreux nouveaux types de champs &lt;input&gt; ont été introduits, tous ne sont pas encore supportés, même par les versions les plus récentes des navigateurs</a:t>
            </a:r>
          </a:p>
          <a:p>
            <a:r>
              <a:rPr lang="en-US" dirty="0" smtClean="0"/>
              <a:t>color, date, </a:t>
            </a:r>
            <a:r>
              <a:rPr lang="en-US" dirty="0" err="1" smtClean="0"/>
              <a:t>datetime</a:t>
            </a:r>
            <a:r>
              <a:rPr lang="en-US" dirty="0" smtClean="0"/>
              <a:t>, </a:t>
            </a:r>
            <a:r>
              <a:rPr lang="en-US" dirty="0" err="1" smtClean="0"/>
              <a:t>datetime</a:t>
            </a:r>
            <a:r>
              <a:rPr lang="en-US" dirty="0" smtClean="0"/>
              <a:t>-local, email, month, number, range, search, </a:t>
            </a:r>
            <a:r>
              <a:rPr lang="en-US" dirty="0" err="1" smtClean="0"/>
              <a:t>tel</a:t>
            </a:r>
            <a:r>
              <a:rPr lang="en-US" dirty="0" smtClean="0"/>
              <a:t>, time, </a:t>
            </a:r>
            <a:r>
              <a:rPr lang="en-US" dirty="0" err="1" smtClean="0"/>
              <a:t>url</a:t>
            </a:r>
            <a:r>
              <a:rPr lang="en-US" dirty="0" smtClean="0"/>
              <a:t>, week</a:t>
            </a:r>
          </a:p>
          <a:p>
            <a:r>
              <a:rPr lang="en-US" dirty="0" smtClean="0"/>
              <a:t>Nous </a:t>
            </a:r>
            <a:r>
              <a:rPr lang="en-US" dirty="0" err="1" smtClean="0"/>
              <a:t>allons</a:t>
            </a:r>
            <a:r>
              <a:rPr lang="en-US" dirty="0" smtClean="0"/>
              <a:t> </a:t>
            </a:r>
            <a:r>
              <a:rPr lang="en-US" dirty="0" err="1" smtClean="0"/>
              <a:t>voir</a:t>
            </a:r>
            <a:r>
              <a:rPr lang="en-US" dirty="0" smtClean="0"/>
              <a:t> des </a:t>
            </a:r>
            <a:r>
              <a:rPr lang="en-US" dirty="0" err="1" smtClean="0"/>
              <a:t>exemples</a:t>
            </a:r>
            <a:r>
              <a:rPr lang="en-US" dirty="0" smtClean="0"/>
              <a:t> de </a:t>
            </a:r>
            <a:r>
              <a:rPr lang="en-US" dirty="0" err="1" smtClean="0"/>
              <a:t>chacun</a:t>
            </a:r>
            <a:r>
              <a:rPr lang="en-US" dirty="0" smtClean="0"/>
              <a:t> de </a:t>
            </a:r>
            <a:r>
              <a:rPr lang="en-US" dirty="0" err="1" smtClean="0"/>
              <a:t>ces</a:t>
            </a:r>
            <a:r>
              <a:rPr lang="en-US" dirty="0" smtClean="0"/>
              <a:t> champs</a:t>
            </a:r>
            <a:endParaRPr lang="en-US" dirty="0"/>
          </a:p>
          <a:p>
            <a:endParaRPr lang="fr-FR" dirty="0"/>
          </a:p>
        </p:txBody>
      </p:sp>
    </p:spTree>
    <p:extLst>
      <p:ext uri="{BB962C8B-B14F-4D97-AF65-F5344CB8AC3E}">
        <p14:creationId xmlns:p14="http://schemas.microsoft.com/office/powerpoint/2010/main" val="32397668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complet</a:t>
            </a:r>
            <a:endParaRPr lang="fr-FR" dirty="0"/>
          </a:p>
        </p:txBody>
      </p:sp>
      <p:sp>
        <p:nvSpPr>
          <p:cNvPr id="3" name="Espace réservé du contenu 2"/>
          <p:cNvSpPr>
            <a:spLocks noGrp="1"/>
          </p:cNvSpPr>
          <p:nvPr>
            <p:ph idx="1"/>
          </p:nvPr>
        </p:nvSpPr>
        <p:spPr>
          <a:xfrm>
            <a:off x="685800" y="1052736"/>
            <a:ext cx="8001000" cy="5688632"/>
          </a:xfrm>
        </p:spPr>
        <p:txBody>
          <a:bodyPr/>
          <a:lstStyle/>
          <a:p>
            <a:pPr marL="0" indent="0">
              <a:buNone/>
            </a:pPr>
            <a:r>
              <a:rPr lang="fr-FR" sz="2000" dirty="0">
                <a:latin typeface="Courier New" pitchFamily="49" charset="0"/>
                <a:cs typeface="Courier New" pitchFamily="49" charset="0"/>
              </a:rPr>
              <a:t>&lt;!DOCTYPE html</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html</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body</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id="</a:t>
            </a:r>
            <a:r>
              <a:rPr lang="fr-FR" sz="2000" dirty="0" err="1" smtClean="0">
                <a:latin typeface="Courier New" pitchFamily="49" charset="0"/>
                <a:cs typeface="Courier New" pitchFamily="49" charset="0"/>
              </a:rPr>
              <a:t>myCanvas</a:t>
            </a:r>
            <a:r>
              <a:rPr lang="fr-FR" sz="2000" dirty="0" smtClean="0">
                <a:latin typeface="Courier New" pitchFamily="49" charset="0"/>
                <a:cs typeface="Courier New" pitchFamily="49" charset="0"/>
              </a:rPr>
              <a:t>"&gt;</a:t>
            </a:r>
            <a:r>
              <a:rPr lang="fr-FR" sz="2000" dirty="0" err="1" smtClean="0">
                <a:latin typeface="Courier New" pitchFamily="49" charset="0"/>
                <a:cs typeface="Courier New" pitchFamily="49" charset="0"/>
              </a:rPr>
              <a:t>Your</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browser </a:t>
            </a:r>
            <a:r>
              <a:rPr lang="fr-FR" sz="2000" dirty="0" err="1">
                <a:latin typeface="Courier New" pitchFamily="49" charset="0"/>
                <a:cs typeface="Courier New" pitchFamily="49" charset="0"/>
              </a:rPr>
              <a:t>does</a:t>
            </a:r>
            <a:r>
              <a:rPr lang="fr-FR" sz="2000" dirty="0">
                <a:latin typeface="Courier New" pitchFamily="49" charset="0"/>
                <a:cs typeface="Courier New" pitchFamily="49" charset="0"/>
              </a:rPr>
              <a:t> not support the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 tag.&lt;/</a:t>
            </a:r>
            <a:r>
              <a:rPr lang="fr-FR" sz="2000" dirty="0" err="1">
                <a:latin typeface="Courier New" pitchFamily="49" charset="0"/>
                <a:cs typeface="Courier New" pitchFamily="49" charset="0"/>
              </a:rPr>
              <a:t>canvas</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script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javascript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canvas</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myCanvas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ctx</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canvas.getContext</a:t>
            </a:r>
            <a:r>
              <a:rPr lang="fr-FR" sz="2000" dirty="0">
                <a:latin typeface="Courier New" pitchFamily="49" charset="0"/>
                <a:cs typeface="Courier New" pitchFamily="49" charset="0"/>
              </a:rPr>
              <a:t>('2d</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ctx.fillStyle</a:t>
            </a:r>
            <a:r>
              <a:rPr lang="fr-FR" sz="2000" b="1" dirty="0">
                <a:solidFill>
                  <a:srgbClr val="FF0000"/>
                </a:solidFill>
                <a:latin typeface="Courier New" pitchFamily="49" charset="0"/>
                <a:cs typeface="Courier New" pitchFamily="49" charset="0"/>
              </a:rPr>
              <a:t>='#FF0000</a:t>
            </a:r>
            <a:r>
              <a:rPr lang="fr-FR" sz="2000" b="1" dirty="0" smtClean="0">
                <a:solidFill>
                  <a:srgbClr val="FF0000"/>
                </a:solidFill>
                <a:latin typeface="Courier New" pitchFamily="49" charset="0"/>
                <a:cs typeface="Courier New" pitchFamily="49" charset="0"/>
              </a:rPr>
              <a:t>';</a:t>
            </a:r>
            <a:br>
              <a:rPr lang="fr-FR" sz="2000" b="1" dirty="0" smtClean="0">
                <a:solidFill>
                  <a:srgbClr val="FF0000"/>
                </a:solidFill>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ctx.fillRect</a:t>
            </a:r>
            <a:r>
              <a:rPr lang="fr-FR" sz="2000" b="1" dirty="0" smtClean="0">
                <a:solidFill>
                  <a:srgbClr val="FF0000"/>
                </a:solidFill>
                <a:latin typeface="Courier New" pitchFamily="49" charset="0"/>
                <a:cs typeface="Courier New" pitchFamily="49" charset="0"/>
              </a:rPr>
              <a:t>(0,0,80,100);</a:t>
            </a:r>
            <a:br>
              <a:rPr lang="fr-FR" sz="2000" b="1" dirty="0" smtClean="0">
                <a:solidFill>
                  <a:srgbClr val="FF0000"/>
                </a:solidFill>
                <a:latin typeface="Courier New" pitchFamily="49" charset="0"/>
                <a:cs typeface="Courier New" pitchFamily="49" charset="0"/>
              </a:rPr>
            </a:b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ctx.moveTo</a:t>
            </a:r>
            <a:r>
              <a:rPr lang="fr-FR" sz="2000" b="1" dirty="0" smtClean="0">
                <a:solidFill>
                  <a:srgbClr val="0070C0"/>
                </a:solidFill>
                <a:latin typeface="Courier New" pitchFamily="49" charset="0"/>
                <a:cs typeface="Courier New" pitchFamily="49" charset="0"/>
              </a:rPr>
              <a:t>(0,0);</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ctx.lineTo</a:t>
            </a:r>
            <a:r>
              <a:rPr lang="fr-FR" sz="2000" b="1" dirty="0" smtClean="0">
                <a:solidFill>
                  <a:srgbClr val="0070C0"/>
                </a:solidFill>
                <a:latin typeface="Courier New" pitchFamily="49" charset="0"/>
                <a:cs typeface="Courier New" pitchFamily="49" charset="0"/>
              </a:rPr>
              <a:t>(100</a:t>
            </a:r>
            <a:r>
              <a:rPr lang="fr-FR" sz="2000" b="1" dirty="0">
                <a:solidFill>
                  <a:srgbClr val="0070C0"/>
                </a:solidFill>
                <a:latin typeface="Courier New" pitchFamily="49" charset="0"/>
                <a:cs typeface="Courier New" pitchFamily="49" charset="0"/>
              </a:rPr>
              <a:t>, 100</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ctx.lineTo</a:t>
            </a:r>
            <a:r>
              <a:rPr lang="fr-FR" sz="2000" b="1" dirty="0" smtClean="0">
                <a:solidFill>
                  <a:srgbClr val="0070C0"/>
                </a:solidFill>
                <a:latin typeface="Courier New" pitchFamily="49" charset="0"/>
                <a:cs typeface="Courier New" pitchFamily="49" charset="0"/>
              </a:rPr>
              <a:t>(100,0);</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ctx.strokeStyle</a:t>
            </a:r>
            <a:r>
              <a:rPr lang="fr-FR" sz="2000" b="1" dirty="0" smtClean="0">
                <a:solidFill>
                  <a:srgbClr val="0070C0"/>
                </a:solidFill>
                <a:latin typeface="Courier New" pitchFamily="49" charset="0"/>
                <a:cs typeface="Courier New" pitchFamily="49" charset="0"/>
              </a:rPr>
              <a:t> </a:t>
            </a:r>
            <a:r>
              <a:rPr lang="fr-FR" sz="2000" b="1" dirty="0">
                <a:solidFill>
                  <a:srgbClr val="0070C0"/>
                </a:solidFill>
                <a:latin typeface="Courier New" pitchFamily="49" charset="0"/>
                <a:cs typeface="Courier New" pitchFamily="49" charset="0"/>
              </a:rPr>
              <a:t>= "#</a:t>
            </a:r>
            <a:r>
              <a:rPr lang="fr-FR" sz="2000" b="1" dirty="0" smtClean="0">
                <a:solidFill>
                  <a:srgbClr val="0070C0"/>
                </a:solidFill>
                <a:latin typeface="Courier New" pitchFamily="49" charset="0"/>
                <a:cs typeface="Courier New" pitchFamily="49" charset="0"/>
              </a:rPr>
              <a:t>0000FF";</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ctx.stroke</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dirty="0" smtClean="0">
                <a:latin typeface="Courier New" pitchFamily="49" charset="0"/>
                <a:cs typeface="Courier New" pitchFamily="49" charset="0"/>
              </a:rPr>
              <a:t>&lt;/script&gt;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&lt;/body&gt;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&lt;/html&gt;</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591617"/>
            <a:ext cx="161417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26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du dessin « fil de fer »</a:t>
            </a:r>
            <a:endParaRPr lang="fr-FR" dirty="0"/>
          </a:p>
        </p:txBody>
      </p:sp>
      <p:sp>
        <p:nvSpPr>
          <p:cNvPr id="3" name="Espace réservé du contenu 2"/>
          <p:cNvSpPr>
            <a:spLocks noGrp="1"/>
          </p:cNvSpPr>
          <p:nvPr>
            <p:ph idx="1"/>
          </p:nvPr>
        </p:nvSpPr>
        <p:spPr>
          <a:xfrm>
            <a:off x="395536" y="1447800"/>
            <a:ext cx="8748464" cy="4724400"/>
          </a:xfrm>
        </p:spPr>
        <p:txBody>
          <a:bodyPr/>
          <a:lstStyle/>
          <a:p>
            <a:r>
              <a:rPr lang="fr-FR" dirty="0"/>
              <a:t>Largeur du trait : </a:t>
            </a:r>
            <a:r>
              <a:rPr lang="fr-FR" b="1" dirty="0" err="1" smtClean="0">
                <a:solidFill>
                  <a:srgbClr val="FF0000"/>
                </a:solidFill>
              </a:rPr>
              <a:t>context.lineWidth</a:t>
            </a:r>
            <a:r>
              <a:rPr lang="fr-FR" b="1" dirty="0" smtClean="0">
                <a:solidFill>
                  <a:srgbClr val="FF0000"/>
                </a:solidFill>
              </a:rPr>
              <a:t>=10;</a:t>
            </a:r>
          </a:p>
          <a:p>
            <a:r>
              <a:rPr lang="fr-FR" dirty="0" smtClean="0"/>
              <a:t>Couleur </a:t>
            </a:r>
            <a:r>
              <a:rPr lang="fr-FR" dirty="0"/>
              <a:t>du trait : </a:t>
            </a:r>
            <a:r>
              <a:rPr lang="fr-FR" b="1" dirty="0" err="1" smtClean="0">
                <a:solidFill>
                  <a:srgbClr val="FF0000"/>
                </a:solidFill>
              </a:rPr>
              <a:t>context.strokeStyle</a:t>
            </a:r>
            <a:r>
              <a:rPr lang="fr-FR" b="1" dirty="0" smtClean="0">
                <a:solidFill>
                  <a:srgbClr val="FF0000"/>
                </a:solidFill>
              </a:rPr>
              <a:t>=couleur</a:t>
            </a:r>
            <a:r>
              <a:rPr lang="fr-FR" dirty="0" smtClean="0"/>
              <a:t>, gradient ou texture (exemple plus loin)</a:t>
            </a:r>
          </a:p>
          <a:p>
            <a:pPr lvl="1"/>
            <a:r>
              <a:rPr lang="fr-FR" dirty="0" err="1" smtClean="0"/>
              <a:t>context.strokeStyle</a:t>
            </a:r>
            <a:r>
              <a:rPr lang="fr-FR" dirty="0"/>
              <a:t> = "#ff0000</a:t>
            </a:r>
            <a:r>
              <a:rPr lang="fr-FR" dirty="0" smtClean="0"/>
              <a:t>";</a:t>
            </a:r>
          </a:p>
          <a:p>
            <a:pPr lvl="1"/>
            <a:r>
              <a:rPr lang="fr-FR" dirty="0" err="1"/>
              <a:t>context.strokeStyle</a:t>
            </a:r>
            <a:r>
              <a:rPr lang="fr-FR" dirty="0"/>
              <a:t> = "</a:t>
            </a:r>
            <a:r>
              <a:rPr lang="fr-FR" dirty="0" err="1" smtClean="0"/>
              <a:t>red</a:t>
            </a:r>
            <a:r>
              <a:rPr lang="fr-FR" dirty="0" smtClean="0"/>
              <a:t>";</a:t>
            </a:r>
          </a:p>
          <a:p>
            <a:r>
              <a:rPr lang="fr-FR" dirty="0" smtClean="0"/>
              <a:t>Arrondis aux </a:t>
            </a:r>
            <a:r>
              <a:rPr lang="fr-FR" dirty="0" err="1" smtClean="0"/>
              <a:t>extrêmités</a:t>
            </a:r>
            <a:r>
              <a:rPr lang="fr-FR" dirty="0"/>
              <a:t> : </a:t>
            </a:r>
            <a:r>
              <a:rPr lang="fr-FR" b="1" dirty="0" err="1" smtClean="0">
                <a:solidFill>
                  <a:srgbClr val="FF0000"/>
                </a:solidFill>
              </a:rPr>
              <a:t>context.lineCap</a:t>
            </a:r>
            <a:r>
              <a:rPr lang="fr-FR" b="1" dirty="0">
                <a:solidFill>
                  <a:srgbClr val="FF0000"/>
                </a:solidFill>
              </a:rPr>
              <a:t>=[value</a:t>
            </a:r>
            <a:r>
              <a:rPr lang="fr-FR" b="1" dirty="0" smtClean="0">
                <a:solidFill>
                  <a:srgbClr val="FF0000"/>
                </a:solidFill>
              </a:rPr>
              <a:t>];</a:t>
            </a:r>
          </a:p>
          <a:p>
            <a:pPr lvl="1"/>
            <a:r>
              <a:rPr lang="fr-FR" dirty="0" err="1" smtClean="0"/>
              <a:t>context.lineCap</a:t>
            </a:r>
            <a:r>
              <a:rPr lang="fr-FR" dirty="0"/>
              <a:t> = "</a:t>
            </a:r>
            <a:r>
              <a:rPr lang="fr-FR" dirty="0" err="1" smtClean="0"/>
              <a:t>butt</a:t>
            </a:r>
            <a:r>
              <a:rPr lang="fr-FR" dirty="0" smtClean="0"/>
              <a:t>";</a:t>
            </a:r>
          </a:p>
          <a:p>
            <a:pPr lvl="1"/>
            <a:r>
              <a:rPr lang="fr-FR" dirty="0" err="1"/>
              <a:t>context.lineCap</a:t>
            </a:r>
            <a:r>
              <a:rPr lang="fr-FR" dirty="0"/>
              <a:t> = "</a:t>
            </a:r>
            <a:r>
              <a:rPr lang="fr-FR" dirty="0" smtClean="0"/>
              <a:t>round";</a:t>
            </a:r>
            <a:endParaRPr lang="fr-FR" dirty="0"/>
          </a:p>
          <a:p>
            <a:pPr lvl="1"/>
            <a:r>
              <a:rPr lang="fr-FR" dirty="0" err="1"/>
              <a:t>context.lineCap</a:t>
            </a:r>
            <a:r>
              <a:rPr lang="fr-FR" dirty="0"/>
              <a:t> = "</a:t>
            </a:r>
            <a:r>
              <a:rPr lang="fr-FR" dirty="0" smtClean="0"/>
              <a:t>square";</a:t>
            </a:r>
            <a:endParaRPr lang="fr-FR" dirty="0"/>
          </a:p>
          <a:p>
            <a:pPr lvl="1"/>
            <a:endParaRPr lang="fr-FR" dirty="0"/>
          </a:p>
          <a:p>
            <a:pPr lvl="1"/>
            <a:endParaRPr lang="fr-FR"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488" y="4581128"/>
            <a:ext cx="1953816" cy="1301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4"/>
          <p:cNvCxnSpPr/>
          <p:nvPr/>
        </p:nvCxnSpPr>
        <p:spPr bwMode="auto">
          <a:xfrm>
            <a:off x="7164288" y="4725144"/>
            <a:ext cx="0" cy="11578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Connecteur droit 7"/>
          <p:cNvCxnSpPr/>
          <p:nvPr/>
        </p:nvCxnSpPr>
        <p:spPr bwMode="auto">
          <a:xfrm>
            <a:off x="5508104" y="4725144"/>
            <a:ext cx="0" cy="117069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513563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ombres</a:t>
            </a:r>
            <a:endParaRPr lang="fr-FR" dirty="0"/>
          </a:p>
        </p:txBody>
      </p:sp>
      <p:sp>
        <p:nvSpPr>
          <p:cNvPr id="3" name="Espace réservé du contenu 2"/>
          <p:cNvSpPr>
            <a:spLocks noGrp="1"/>
          </p:cNvSpPr>
          <p:nvPr>
            <p:ph idx="1"/>
          </p:nvPr>
        </p:nvSpPr>
        <p:spPr/>
        <p:txBody>
          <a:bodyPr/>
          <a:lstStyle/>
          <a:p>
            <a:r>
              <a:rPr lang="fr-FR" dirty="0" smtClean="0"/>
              <a:t>Quatre attributs pour cela : </a:t>
            </a:r>
          </a:p>
          <a:p>
            <a:pPr lvl="1"/>
            <a:r>
              <a:rPr lang="fr-FR" dirty="0" err="1" smtClean="0">
                <a:latin typeface="Courier New" pitchFamily="49" charset="0"/>
                <a:cs typeface="Courier New" pitchFamily="49" charset="0"/>
              </a:rPr>
              <a:t>context.shadowColor</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context.shadowBlur</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context.shadowOffsetX</a:t>
            </a:r>
            <a:endParaRPr lang="fr-FR" dirty="0">
              <a:latin typeface="Courier New" pitchFamily="49" charset="0"/>
              <a:cs typeface="Courier New" pitchFamily="49" charset="0"/>
            </a:endParaRPr>
          </a:p>
          <a:p>
            <a:pPr lvl="1"/>
            <a:r>
              <a:rPr lang="fr-FR" dirty="0" err="1" smtClean="0">
                <a:latin typeface="Courier New" pitchFamily="49" charset="0"/>
                <a:cs typeface="Courier New" pitchFamily="49" charset="0"/>
              </a:rPr>
              <a:t>context.shadowOffsetY</a:t>
            </a:r>
            <a:endParaRPr lang="fr-FR" dirty="0" smtClean="0">
              <a:latin typeface="Courier New" pitchFamily="49" charset="0"/>
              <a:cs typeface="Courier New" pitchFamily="49" charset="0"/>
            </a:endParaRPr>
          </a:p>
          <a:p>
            <a:r>
              <a:rPr lang="fr-FR" dirty="0"/>
              <a:t>Exemple :</a:t>
            </a:r>
          </a:p>
          <a:p>
            <a:pPr marL="0" indent="0">
              <a:buNone/>
            </a:pPr>
            <a:r>
              <a:rPr lang="fr-FR" sz="1800" dirty="0" err="1">
                <a:latin typeface="Courier New" pitchFamily="49" charset="0"/>
                <a:cs typeface="Courier New" pitchFamily="49" charset="0"/>
              </a:rPr>
              <a:t>context.rect</a:t>
            </a:r>
            <a:r>
              <a:rPr lang="fr-FR" sz="1800" dirty="0">
                <a:latin typeface="Courier New" pitchFamily="49" charset="0"/>
                <a:cs typeface="Courier New" pitchFamily="49" charset="0"/>
              </a:rPr>
              <a:t>(188, 40, 200, 100</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context.fillStyle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"#8ED6FF</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context.shadowColor</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bbbbbb</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context.shadowBlur</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20; // </a:t>
            </a:r>
            <a:r>
              <a:rPr lang="fr-FR" sz="1800" b="1" dirty="0" err="1" smtClean="0">
                <a:solidFill>
                  <a:srgbClr val="FF0000"/>
                </a:solidFill>
                <a:latin typeface="Courier New" pitchFamily="49" charset="0"/>
                <a:cs typeface="Courier New" pitchFamily="49" charset="0"/>
              </a:rPr>
              <a:t>floutage</a:t>
            </a:r>
            <a:r>
              <a:rPr lang="fr-FR" sz="1800" b="1" dirty="0" smtClean="0">
                <a:solidFill>
                  <a:srgbClr val="FF0000"/>
                </a:solidFill>
                <a:latin typeface="Courier New" pitchFamily="49" charset="0"/>
                <a:cs typeface="Courier New" pitchFamily="49" charset="0"/>
              </a:rPr>
              <a:t> de l’ombre</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context.shadowOffsetX</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15; // décalage en X</a:t>
            </a:r>
            <a:br>
              <a:rPr lang="fr-FR" sz="1800" b="1" dirty="0" smtClean="0">
                <a:solidFill>
                  <a:srgbClr val="FF0000"/>
                </a:solidFill>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context.shadowOffsetY</a:t>
            </a: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15; // décalage en Y</a:t>
            </a:r>
            <a:br>
              <a:rPr lang="fr-FR" sz="1800" b="1" dirty="0" smtClean="0">
                <a:solidFill>
                  <a:srgbClr val="FF0000"/>
                </a:solidFill>
                <a:latin typeface="Courier New" pitchFamily="49" charset="0"/>
                <a:cs typeface="Courier New" pitchFamily="49" charset="0"/>
              </a:rPr>
            </a:br>
            <a:r>
              <a:rPr lang="fr-FR" sz="1800" dirty="0" err="1" smtClean="0">
                <a:latin typeface="Courier New" pitchFamily="49" charset="0"/>
                <a:cs typeface="Courier New" pitchFamily="49" charset="0"/>
              </a:rPr>
              <a:t>context.fill</a:t>
            </a:r>
            <a:r>
              <a:rPr lang="fr-FR" sz="1800" dirty="0">
                <a:latin typeface="Courier New" pitchFamily="49" charset="0"/>
                <a:cs typeface="Courier New" pitchFamily="49" charset="0"/>
              </a:rPr>
              <a:t>();</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221088"/>
            <a:ext cx="1905000"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9234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Arc (de cercle)</a:t>
            </a:r>
            <a:endParaRPr lang="fr-FR" dirty="0"/>
          </a:p>
        </p:txBody>
      </p:sp>
      <p:sp>
        <p:nvSpPr>
          <p:cNvPr id="3" name="Espace réservé du contenu 2"/>
          <p:cNvSpPr>
            <a:spLocks noGrp="1"/>
          </p:cNvSpPr>
          <p:nvPr>
            <p:ph idx="1"/>
          </p:nvPr>
        </p:nvSpPr>
        <p:spPr/>
        <p:txBody>
          <a:bodyPr/>
          <a:lstStyle/>
          <a:p>
            <a:pPr marL="0" indent="0">
              <a:buNone/>
            </a:pPr>
            <a:r>
              <a:rPr lang="en-US" sz="2400" b="1" dirty="0" smtClean="0">
                <a:solidFill>
                  <a:srgbClr val="FF0000"/>
                </a:solidFill>
                <a:latin typeface="Courier New" pitchFamily="49" charset="0"/>
                <a:cs typeface="Courier New" pitchFamily="49" charset="0"/>
              </a:rPr>
              <a:t>context.arc(</a:t>
            </a:r>
            <a:r>
              <a:rPr lang="en-US" sz="2400" b="1" dirty="0" err="1" smtClean="0">
                <a:solidFill>
                  <a:srgbClr val="FF0000"/>
                </a:solidFill>
                <a:latin typeface="Courier New" pitchFamily="49" charset="0"/>
                <a:cs typeface="Courier New" pitchFamily="49" charset="0"/>
              </a:rPr>
              <a:t>centreX</a:t>
            </a:r>
            <a:r>
              <a:rPr lang="en-US" sz="2400" b="1" dirty="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centreY</a:t>
            </a:r>
            <a:r>
              <a:rPr lang="en-US" sz="2400" b="1" dirty="0">
                <a:solidFill>
                  <a:srgbClr val="FF0000"/>
                </a:solidFill>
                <a:latin typeface="Courier New" pitchFamily="49" charset="0"/>
                <a:cs typeface="Courier New" pitchFamily="49" charset="0"/>
              </a:rPr>
              <a:t>, </a:t>
            </a:r>
            <a:r>
              <a:rPr lang="en-US" sz="2400" b="1" dirty="0" smtClean="0">
                <a:solidFill>
                  <a:srgbClr val="FF0000"/>
                </a:solidFill>
                <a:latin typeface="Courier New" pitchFamily="49" charset="0"/>
                <a:cs typeface="Courier New" pitchFamily="49" charset="0"/>
              </a:rPr>
              <a:t>rayon, </a:t>
            </a:r>
            <a:br>
              <a:rPr lang="en-US" sz="2400" b="1" dirty="0" smtClean="0">
                <a:solidFill>
                  <a:srgbClr val="FF0000"/>
                </a:solidFill>
                <a:latin typeface="Courier New" pitchFamily="49" charset="0"/>
                <a:cs typeface="Courier New" pitchFamily="49" charset="0"/>
              </a:rPr>
            </a:b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angleDepart</a:t>
            </a: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angleArrivee</a:t>
            </a:r>
            <a:r>
              <a:rPr lang="en-US" sz="2400" b="1" dirty="0" smtClean="0">
                <a:solidFill>
                  <a:srgbClr val="FF0000"/>
                </a:solidFill>
                <a:latin typeface="Courier New" pitchFamily="49" charset="0"/>
                <a:cs typeface="Courier New" pitchFamily="49" charset="0"/>
              </a:rPr>
              <a:t>, </a:t>
            </a:r>
            <a:br>
              <a:rPr lang="en-US" sz="2400" b="1" dirty="0" smtClean="0">
                <a:solidFill>
                  <a:srgbClr val="FF0000"/>
                </a:solidFill>
                <a:latin typeface="Courier New" pitchFamily="49" charset="0"/>
                <a:cs typeface="Courier New" pitchFamily="49" charset="0"/>
              </a:rPr>
            </a:br>
            <a:r>
              <a:rPr lang="en-US" sz="2400" b="1" dirty="0" smtClean="0">
                <a:solidFill>
                  <a:srgbClr val="FF0000"/>
                </a:solidFill>
                <a:latin typeface="Courier New" pitchFamily="49" charset="0"/>
                <a:cs typeface="Courier New" pitchFamily="49" charset="0"/>
              </a:rPr>
              <a:t>            </a:t>
            </a:r>
            <a:r>
              <a:rPr lang="en-US" sz="2400" b="1" dirty="0" err="1" smtClean="0">
                <a:solidFill>
                  <a:srgbClr val="FF0000"/>
                </a:solidFill>
                <a:latin typeface="Courier New" pitchFamily="49" charset="0"/>
                <a:cs typeface="Courier New" pitchFamily="49" charset="0"/>
              </a:rPr>
              <a:t>sensInverseAiguillesMontre</a:t>
            </a:r>
            <a:r>
              <a:rPr lang="en-US" sz="2400" b="1" dirty="0" smtClean="0">
                <a:solidFill>
                  <a:srgbClr val="FF0000"/>
                </a:solidFill>
                <a:latin typeface="Courier New" pitchFamily="49" charset="0"/>
                <a:cs typeface="Courier New" pitchFamily="49" charset="0"/>
              </a:rPr>
              <a:t>);</a:t>
            </a:r>
          </a:p>
          <a:p>
            <a:r>
              <a:rPr lang="en-US" dirty="0"/>
              <a:t>Les angles en radians, le dernier </a:t>
            </a:r>
            <a:r>
              <a:rPr lang="en-US" dirty="0" err="1"/>
              <a:t>paramètre</a:t>
            </a:r>
            <a:r>
              <a:rPr lang="en-US" dirty="0"/>
              <a:t> </a:t>
            </a:r>
            <a:r>
              <a:rPr lang="en-US" dirty="0" err="1"/>
              <a:t>est</a:t>
            </a:r>
            <a:r>
              <a:rPr lang="en-US" dirty="0"/>
              <a:t> </a:t>
            </a:r>
            <a:r>
              <a:rPr lang="en-US" dirty="0" err="1"/>
              <a:t>booléen</a:t>
            </a:r>
            <a:r>
              <a:rPr lang="en-US" dirty="0"/>
              <a:t>. True </a:t>
            </a:r>
            <a:r>
              <a:rPr lang="en-US" dirty="0" err="1"/>
              <a:t>indique</a:t>
            </a:r>
            <a:r>
              <a:rPr lang="en-US" dirty="0"/>
              <a:t> </a:t>
            </a:r>
            <a:r>
              <a:rPr lang="en-US" dirty="0" err="1"/>
              <a:t>qu’on</a:t>
            </a:r>
            <a:r>
              <a:rPr lang="en-US" dirty="0"/>
              <a:t> </a:t>
            </a:r>
            <a:r>
              <a:rPr lang="en-US" dirty="0" err="1"/>
              <a:t>travaille</a:t>
            </a:r>
            <a:r>
              <a:rPr lang="en-US" dirty="0"/>
              <a:t> </a:t>
            </a:r>
            <a:r>
              <a:rPr lang="en-US" dirty="0" err="1"/>
              <a:t>dans</a:t>
            </a:r>
            <a:r>
              <a:rPr lang="en-US" dirty="0"/>
              <a:t> le </a:t>
            </a:r>
            <a:r>
              <a:rPr lang="en-US" dirty="0" err="1"/>
              <a:t>sens</a:t>
            </a:r>
            <a:r>
              <a:rPr lang="en-US" dirty="0"/>
              <a:t> </a:t>
            </a:r>
            <a:r>
              <a:rPr lang="en-US" dirty="0" smtClean="0"/>
              <a:t>inverse des aiguilles </a:t>
            </a:r>
            <a:r>
              <a:rPr lang="en-US" dirty="0" err="1" smtClean="0"/>
              <a:t>d’une</a:t>
            </a:r>
            <a:r>
              <a:rPr lang="en-US" dirty="0" smtClean="0"/>
              <a:t> </a:t>
            </a:r>
            <a:r>
              <a:rPr lang="en-US" dirty="0" err="1" smtClean="0"/>
              <a:t>montre</a:t>
            </a:r>
            <a:r>
              <a:rPr lang="en-US" dirty="0" smtClean="0"/>
              <a:t> </a:t>
            </a:r>
            <a:r>
              <a:rPr lang="en-US" dirty="0" err="1" smtClean="0"/>
              <a:t>quand</a:t>
            </a:r>
            <a:r>
              <a:rPr lang="en-US" dirty="0" smtClean="0"/>
              <a:t> on trace.</a:t>
            </a:r>
          </a:p>
          <a:p>
            <a:r>
              <a:rPr lang="en-US" dirty="0" smtClean="0"/>
              <a:t>Le </a:t>
            </a:r>
            <a:r>
              <a:rPr lang="en-US" dirty="0" err="1" smtClean="0"/>
              <a:t>sens</a:t>
            </a:r>
            <a:r>
              <a:rPr lang="en-US" dirty="0" smtClean="0"/>
              <a:t> </a:t>
            </a:r>
            <a:r>
              <a:rPr lang="en-US" dirty="0" err="1" smtClean="0"/>
              <a:t>n’est</a:t>
            </a:r>
            <a:r>
              <a:rPr lang="en-US" dirty="0" smtClean="0"/>
              <a:t> pas le </a:t>
            </a:r>
            <a:r>
              <a:rPr lang="en-US" dirty="0" err="1" smtClean="0"/>
              <a:t>sens</a:t>
            </a:r>
            <a:r>
              <a:rPr lang="en-US" dirty="0"/>
              <a:t/>
            </a:r>
            <a:br>
              <a:rPr lang="en-US" dirty="0"/>
            </a:br>
            <a:r>
              <a:rPr lang="en-US" dirty="0" err="1" smtClean="0"/>
              <a:t>trigonométrique</a:t>
            </a:r>
            <a:r>
              <a:rPr lang="en-US" dirty="0" smtClean="0"/>
              <a:t> </a:t>
            </a:r>
            <a:r>
              <a:rPr lang="en-US" dirty="0" err="1" smtClean="0"/>
              <a:t>classique</a:t>
            </a:r>
            <a:r>
              <a:rPr lang="en-US" dirty="0" smtClean="0"/>
              <a:t>.</a:t>
            </a:r>
            <a:br>
              <a:rPr lang="en-US" dirty="0" smtClean="0"/>
            </a:br>
            <a:r>
              <a:rPr lang="en-US" dirty="0" err="1" smtClean="0"/>
              <a:t>Piège</a:t>
            </a:r>
            <a:r>
              <a:rPr lang="en-US" dirty="0" smtClean="0"/>
              <a:t> !!!!</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217273"/>
            <a:ext cx="3651782" cy="267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57776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Piège du sens de progression des angles</a:t>
            </a:r>
            <a:endParaRPr lang="fr-FR" dirty="0"/>
          </a:p>
        </p:txBody>
      </p:sp>
      <p:sp>
        <p:nvSpPr>
          <p:cNvPr id="3" name="Espace réservé du contenu 2"/>
          <p:cNvSpPr>
            <a:spLocks noGrp="1"/>
          </p:cNvSpPr>
          <p:nvPr>
            <p:ph idx="1"/>
          </p:nvPr>
        </p:nvSpPr>
        <p:spPr>
          <a:xfrm>
            <a:off x="685800" y="1447800"/>
            <a:ext cx="8278688" cy="4724400"/>
          </a:xfrm>
        </p:spPr>
        <p:txBody>
          <a:bodyPr/>
          <a:lstStyle/>
          <a:p>
            <a:pPr marL="0" indent="0">
              <a:buNone/>
            </a:pPr>
            <a:r>
              <a:rPr lang="fr-FR" sz="1800" dirty="0">
                <a:latin typeface="Courier New" pitchFamily="49" charset="0"/>
                <a:cs typeface="Courier New" pitchFamily="49" charset="0"/>
              </a:rPr>
              <a:t>context.arc(</a:t>
            </a:r>
            <a:r>
              <a:rPr lang="fr-FR" sz="1800" dirty="0" err="1">
                <a:latin typeface="Courier New" pitchFamily="49" charset="0"/>
                <a:cs typeface="Courier New" pitchFamily="49" charset="0"/>
              </a:rPr>
              <a:t>centerX</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centerY</a:t>
            </a:r>
            <a:r>
              <a:rPr lang="fr-FR" sz="1800" dirty="0">
                <a:latin typeface="Courier New" pitchFamily="49" charset="0"/>
                <a:cs typeface="Courier New" pitchFamily="49" charset="0"/>
              </a:rPr>
              <a:t>, radius, 0, </a:t>
            </a:r>
            <a:r>
              <a:rPr lang="fr-FR" sz="1800" dirty="0" err="1">
                <a:latin typeface="Courier New" pitchFamily="49" charset="0"/>
                <a:cs typeface="Courier New" pitchFamily="49" charset="0"/>
              </a:rPr>
              <a:t>Math.PI</a:t>
            </a:r>
            <a:r>
              <a:rPr lang="fr-FR" sz="1800" dirty="0">
                <a:latin typeface="Courier New" pitchFamily="49" charset="0"/>
                <a:cs typeface="Courier New" pitchFamily="49" charset="0"/>
              </a:rPr>
              <a:t>/4, false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context.lineWidth</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15;</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context.strokeStyle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"black"; // line </a:t>
            </a:r>
            <a:r>
              <a:rPr lang="fr-FR" sz="1800" dirty="0" err="1" smtClean="0">
                <a:latin typeface="Courier New" pitchFamily="49" charset="0"/>
                <a:cs typeface="Courier New" pitchFamily="49" charset="0"/>
              </a:rPr>
              <a:t>color</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context.stroke</a:t>
            </a:r>
            <a:r>
              <a:rPr lang="fr-FR" sz="1800" dirty="0" smtClean="0">
                <a:latin typeface="Courier New" pitchFamily="49" charset="0"/>
                <a:cs typeface="Courier New" pitchFamily="49" charset="0"/>
              </a:rPr>
              <a:t>();</a:t>
            </a:r>
          </a:p>
          <a:p>
            <a:r>
              <a:rPr lang="fr-FR" dirty="0"/>
              <a:t>Donne : </a:t>
            </a:r>
          </a:p>
          <a:p>
            <a:r>
              <a:rPr lang="fr-FR" dirty="0"/>
              <a:t>Mais :</a:t>
            </a:r>
          </a:p>
          <a:p>
            <a:pPr marL="0" indent="0">
              <a:buNone/>
            </a:pPr>
            <a:r>
              <a:rPr lang="fr-FR" sz="1800" dirty="0">
                <a:latin typeface="Courier New" pitchFamily="49" charset="0"/>
                <a:cs typeface="Courier New" pitchFamily="49" charset="0"/>
              </a:rPr>
              <a:t>context.arc(</a:t>
            </a:r>
            <a:r>
              <a:rPr lang="fr-FR" sz="1800" dirty="0" err="1">
                <a:latin typeface="Courier New" pitchFamily="49" charset="0"/>
                <a:cs typeface="Courier New" pitchFamily="49" charset="0"/>
              </a:rPr>
              <a:t>centerX</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centerY</a:t>
            </a:r>
            <a:r>
              <a:rPr lang="fr-FR" sz="1800" dirty="0">
                <a:latin typeface="Courier New" pitchFamily="49" charset="0"/>
                <a:cs typeface="Courier New" pitchFamily="49" charset="0"/>
              </a:rPr>
              <a:t>, radius, 0, </a:t>
            </a:r>
            <a:r>
              <a:rPr lang="fr-FR" sz="1800" dirty="0" err="1">
                <a:latin typeface="Courier New" pitchFamily="49" charset="0"/>
                <a:cs typeface="Courier New" pitchFamily="49" charset="0"/>
              </a:rPr>
              <a:t>Math.PI</a:t>
            </a:r>
            <a:r>
              <a:rPr lang="fr-FR" sz="1800" dirty="0">
                <a:latin typeface="Courier New" pitchFamily="49" charset="0"/>
                <a:cs typeface="Courier New" pitchFamily="49" charset="0"/>
              </a:rPr>
              <a:t>/4, </a:t>
            </a:r>
            <a:r>
              <a:rPr lang="fr-FR" sz="1800" dirty="0" err="1" smtClean="0">
                <a:latin typeface="Courier New" pitchFamily="49" charset="0"/>
                <a:cs typeface="Courier New" pitchFamily="49" charset="0"/>
              </a:rPr>
              <a:t>true</a:t>
            </a:r>
            <a:r>
              <a:rPr lang="fr-FR" sz="1800" dirty="0" smtClean="0">
                <a:latin typeface="Courier New" pitchFamily="49" charset="0"/>
                <a:cs typeface="Courier New" pitchFamily="49" charset="0"/>
              </a:rPr>
              <a:t>);</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context.lineWidth</a:t>
            </a:r>
            <a:r>
              <a:rPr lang="fr-FR" sz="1800" dirty="0">
                <a:latin typeface="Courier New" pitchFamily="49" charset="0"/>
                <a:cs typeface="Courier New" pitchFamily="49" charset="0"/>
              </a:rPr>
              <a:t> = 15;</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context.strokeStyle</a:t>
            </a:r>
            <a:r>
              <a:rPr lang="fr-FR" sz="1800" dirty="0">
                <a:latin typeface="Courier New" pitchFamily="49" charset="0"/>
                <a:cs typeface="Courier New" pitchFamily="49" charset="0"/>
              </a:rPr>
              <a:t> = "black"; // line </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err="1">
                <a:latin typeface="Courier New" pitchFamily="49" charset="0"/>
                <a:cs typeface="Courier New" pitchFamily="49" charset="0"/>
              </a:rPr>
              <a:t>context.stroke</a:t>
            </a:r>
            <a:r>
              <a:rPr lang="fr-FR" sz="1800" dirty="0" smtClean="0">
                <a:latin typeface="Courier New" pitchFamily="49" charset="0"/>
                <a:cs typeface="Courier New" pitchFamily="49" charset="0"/>
              </a:rPr>
              <a:t>();</a:t>
            </a:r>
          </a:p>
          <a:p>
            <a:r>
              <a:rPr lang="fr-FR" dirty="0"/>
              <a:t>Donne :</a:t>
            </a:r>
          </a:p>
          <a:p>
            <a:pPr marL="0" indent="0">
              <a:buNone/>
            </a:pPr>
            <a:endParaRPr lang="fr-FR" sz="1800" dirty="0">
              <a:latin typeface="Courier New" pitchFamily="49" charset="0"/>
              <a:cs typeface="Courier New" pitchFamily="49" charset="0"/>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16383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5086337"/>
            <a:ext cx="1638300"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78497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cercle</a:t>
            </a:r>
            <a:endParaRPr lang="fr-FR" dirty="0"/>
          </a:p>
        </p:txBody>
      </p:sp>
      <p:sp>
        <p:nvSpPr>
          <p:cNvPr id="3" name="Espace réservé du contenu 2"/>
          <p:cNvSpPr>
            <a:spLocks noGrp="1"/>
          </p:cNvSpPr>
          <p:nvPr>
            <p:ph idx="1"/>
          </p:nvPr>
        </p:nvSpPr>
        <p:spPr>
          <a:xfrm>
            <a:off x="685800" y="1052736"/>
            <a:ext cx="8422704" cy="5616624"/>
          </a:xfrm>
        </p:spPr>
        <p:txBody>
          <a:bodyPr/>
          <a:lstStyle/>
          <a:p>
            <a:pPr marL="0" indent="0">
              <a:buNone/>
            </a:pPr>
            <a:r>
              <a:rPr lang="fr-FR" sz="1400" dirty="0">
                <a:latin typeface="Courier New" pitchFamily="49" charset="0"/>
                <a:cs typeface="Courier New" pitchFamily="49" charset="0"/>
              </a:rPr>
              <a:t>&lt;!DOCTYPE HTML</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html</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head</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style</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myCanvas</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border</a:t>
            </a:r>
            <a:r>
              <a:rPr lang="fr-FR" sz="1400" dirty="0">
                <a:latin typeface="Courier New" pitchFamily="49" charset="0"/>
                <a:cs typeface="Courier New" pitchFamily="49" charset="0"/>
              </a:rPr>
              <a:t>: 1px </a:t>
            </a:r>
            <a:r>
              <a:rPr lang="fr-FR" sz="1400" dirty="0" err="1">
                <a:latin typeface="Courier New" pitchFamily="49" charset="0"/>
                <a:cs typeface="Courier New" pitchFamily="49" charset="0"/>
              </a:rPr>
              <a:t>solid</a:t>
            </a:r>
            <a:r>
              <a:rPr lang="fr-FR" sz="1400" dirty="0">
                <a:latin typeface="Courier New" pitchFamily="49" charset="0"/>
                <a:cs typeface="Courier New" pitchFamily="49" charset="0"/>
              </a:rPr>
              <a:t> #9C9898</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style</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&lt;script&gt;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window.onload</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canvas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document.getElementById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myCanvas</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context</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canvas.getContext</a:t>
            </a:r>
            <a:r>
              <a:rPr lang="fr-FR" sz="1400" dirty="0">
                <a:latin typeface="Courier New" pitchFamily="49" charset="0"/>
                <a:cs typeface="Courier New" pitchFamily="49" charset="0"/>
              </a:rPr>
              <a:t>("2d</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centerX</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canvas.width</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2;</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centerY</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canvas.height</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2;</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a:latin typeface="Courier New" pitchFamily="49" charset="0"/>
                <a:cs typeface="Courier New" pitchFamily="49" charset="0"/>
              </a:rPr>
              <a:t>radius = </a:t>
            </a:r>
            <a:r>
              <a:rPr lang="fr-FR" sz="1400" dirty="0" smtClean="0">
                <a:latin typeface="Courier New" pitchFamily="49" charset="0"/>
                <a:cs typeface="Courier New" pitchFamily="49" charset="0"/>
              </a:rPr>
              <a:t>70;</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context.beginPath</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context.arc(</a:t>
            </a:r>
            <a:r>
              <a:rPr lang="fr-FR" sz="1400" b="1" dirty="0" err="1" smtClean="0">
                <a:solidFill>
                  <a:srgbClr val="FF0000"/>
                </a:solidFill>
                <a:latin typeface="Courier New" pitchFamily="49" charset="0"/>
                <a:cs typeface="Courier New" pitchFamily="49" charset="0"/>
              </a:rPr>
              <a:t>centerX</a:t>
            </a: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centerY</a:t>
            </a:r>
            <a:r>
              <a:rPr lang="fr-FR" sz="1400" b="1" dirty="0" smtClean="0">
                <a:solidFill>
                  <a:srgbClr val="FF0000"/>
                </a:solidFill>
                <a:latin typeface="Courier New" pitchFamily="49" charset="0"/>
                <a:cs typeface="Courier New" pitchFamily="49" charset="0"/>
              </a:rPr>
              <a:t>, radius, 0, 2 * </a:t>
            </a:r>
            <a:r>
              <a:rPr lang="fr-FR" sz="1400" b="1" dirty="0" err="1" smtClean="0">
                <a:solidFill>
                  <a:srgbClr val="FF0000"/>
                </a:solidFill>
                <a:latin typeface="Courier New" pitchFamily="49" charset="0"/>
                <a:cs typeface="Courier New" pitchFamily="49" charset="0"/>
              </a:rPr>
              <a:t>Math.PI</a:t>
            </a:r>
            <a:r>
              <a:rPr lang="fr-FR" sz="1400" b="1" dirty="0" smtClean="0">
                <a:solidFill>
                  <a:srgbClr val="FF0000"/>
                </a:solidFill>
                <a:latin typeface="Courier New" pitchFamily="49" charset="0"/>
                <a:cs typeface="Courier New" pitchFamily="49" charset="0"/>
              </a:rPr>
              <a:t>, false);</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context.fillStyle</a:t>
            </a:r>
            <a:r>
              <a:rPr lang="fr-FR" sz="1400" b="1" dirty="0" smtClean="0">
                <a:solidFill>
                  <a:srgbClr val="0070C0"/>
                </a:solidFill>
                <a:latin typeface="Courier New" pitchFamily="49" charset="0"/>
                <a:cs typeface="Courier New" pitchFamily="49" charset="0"/>
              </a:rPr>
              <a:t> </a:t>
            </a:r>
            <a:r>
              <a:rPr lang="fr-FR" sz="1400" b="1" dirty="0">
                <a:solidFill>
                  <a:srgbClr val="0070C0"/>
                </a:solidFill>
                <a:latin typeface="Courier New" pitchFamily="49" charset="0"/>
                <a:cs typeface="Courier New" pitchFamily="49" charset="0"/>
              </a:rPr>
              <a:t>= "#</a:t>
            </a:r>
            <a:r>
              <a:rPr lang="fr-FR" sz="1400" b="1" dirty="0" smtClean="0">
                <a:solidFill>
                  <a:srgbClr val="0070C0"/>
                </a:solidFill>
                <a:latin typeface="Courier New" pitchFamily="49" charset="0"/>
                <a:cs typeface="Courier New" pitchFamily="49" charset="0"/>
              </a:rPr>
              <a:t>8ED6FF"; // Cercle bleu plein</a:t>
            </a:r>
            <a:br>
              <a:rPr lang="fr-FR" sz="1400" b="1" dirty="0" smtClean="0">
                <a:solidFill>
                  <a:srgbClr val="0070C0"/>
                </a:solidFill>
                <a:latin typeface="Courier New" pitchFamily="49" charset="0"/>
                <a:cs typeface="Courier New" pitchFamily="49" charset="0"/>
              </a:rPr>
            </a:br>
            <a:r>
              <a:rPr lang="fr-FR" sz="1400" b="1" dirty="0" smtClean="0">
                <a:solidFill>
                  <a:srgbClr val="0070C0"/>
                </a:solidFill>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context.fill</a:t>
            </a:r>
            <a:r>
              <a:rPr lang="fr-FR" sz="1400" b="1" dirty="0" smtClean="0">
                <a:solidFill>
                  <a:srgbClr val="0070C0"/>
                </a:solidFill>
                <a:latin typeface="Courier New" pitchFamily="49" charset="0"/>
                <a:cs typeface="Courier New" pitchFamily="49" charset="0"/>
              </a:rPr>
              <a:t>(); // on dessine tout ce qui est en attente en plein</a:t>
            </a:r>
            <a:br>
              <a:rPr lang="fr-FR" sz="1400" b="1" dirty="0" smtClean="0">
                <a:solidFill>
                  <a:srgbClr val="0070C0"/>
                </a:solidFill>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context.lineWidth</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5;         // Cercle fil de fer noir, largeur trait 5</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context.strokeStyle</a:t>
            </a: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 "black</a:t>
            </a:r>
            <a:r>
              <a:rPr lang="fr-FR" sz="1400" b="1" dirty="0" smtClean="0">
                <a:latin typeface="Courier New" pitchFamily="49" charset="0"/>
                <a:cs typeface="Courier New" pitchFamily="49" charset="0"/>
              </a:rPr>
              <a:t>";</a:t>
            </a:r>
          </a:p>
          <a:p>
            <a:pPr marL="0" indent="0">
              <a:buNone/>
            </a:pP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context.closePath</a:t>
            </a:r>
            <a:r>
              <a:rPr lang="fr-FR" sz="1400" b="1" smtClean="0">
                <a:latin typeface="Courier New" pitchFamily="49" charset="0"/>
                <a:cs typeface="Courier New" pitchFamily="49" charset="0"/>
              </a:rPr>
              <a:t>();</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context.stroke</a:t>
            </a:r>
            <a:r>
              <a:rPr lang="fr-FR" sz="1400" dirty="0" smtClean="0">
                <a:latin typeface="Courier New" pitchFamily="49" charset="0"/>
                <a:cs typeface="Courier New" pitchFamily="49" charset="0"/>
              </a:rPr>
              <a:t>(); </a:t>
            </a:r>
            <a:r>
              <a:rPr lang="fr-FR" sz="1400" b="1" dirty="0">
                <a:solidFill>
                  <a:srgbClr val="0070C0"/>
                </a:solidFill>
                <a:latin typeface="Courier New" pitchFamily="49" charset="0"/>
                <a:cs typeface="Courier New" pitchFamily="49" charset="0"/>
              </a:rPr>
              <a:t>// on dessine tout ce qui est en attente en </a:t>
            </a:r>
            <a:r>
              <a:rPr lang="fr-FR" sz="1400" b="1" dirty="0" smtClean="0">
                <a:solidFill>
                  <a:srgbClr val="0070C0"/>
                </a:solidFill>
                <a:latin typeface="Courier New" pitchFamily="49" charset="0"/>
                <a:cs typeface="Courier New" pitchFamily="49" charset="0"/>
              </a:rPr>
              <a:t>fil de fer</a:t>
            </a:r>
            <a:r>
              <a:rPr lang="fr-FR" sz="1400" b="1" dirty="0">
                <a:solidFill>
                  <a:srgbClr val="0070C0"/>
                </a:solidFill>
                <a:latin typeface="Courier New" pitchFamily="49" charset="0"/>
                <a:cs typeface="Courier New" pitchFamily="49" charset="0"/>
              </a:rPr>
              <a:t/>
            </a:r>
            <a:br>
              <a:rPr lang="fr-FR" sz="1400" b="1" dirty="0">
                <a:solidFill>
                  <a:srgbClr val="0070C0"/>
                </a:solidFill>
                <a:latin typeface="Courier New" pitchFamily="49" charset="0"/>
                <a:cs typeface="Courier New" pitchFamily="49" charset="0"/>
              </a:rPr>
            </a:b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&lt;/script&gt;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head</a:t>
            </a:r>
            <a:r>
              <a:rPr lang="fr-FR" sz="1400" dirty="0">
                <a:latin typeface="Courier New" pitchFamily="49" charset="0"/>
                <a:cs typeface="Courier New" pitchFamily="49" charset="0"/>
              </a:rPr>
              <a:t>&gt;</a:t>
            </a:r>
          </a:p>
          <a:p>
            <a:pPr marL="0" indent="0">
              <a:buNone/>
            </a:pPr>
            <a:r>
              <a:rPr lang="fr-FR" sz="1400" dirty="0">
                <a:latin typeface="Courier New" pitchFamily="49" charset="0"/>
                <a:cs typeface="Courier New" pitchFamily="49" charset="0"/>
              </a:rPr>
              <a:t>    </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196752"/>
            <a:ext cx="4481513"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6173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cercle (fin)</a:t>
            </a:r>
            <a:endParaRPr lang="fr-FR" dirty="0"/>
          </a:p>
        </p:txBody>
      </p:sp>
      <p:sp>
        <p:nvSpPr>
          <p:cNvPr id="3" name="Espace réservé du contenu 2"/>
          <p:cNvSpPr>
            <a:spLocks noGrp="1"/>
          </p:cNvSpPr>
          <p:nvPr>
            <p:ph idx="1"/>
          </p:nvPr>
        </p:nvSpPr>
        <p:spPr/>
        <p:txBody>
          <a:bodyPr/>
          <a:lstStyle/>
          <a:p>
            <a:pPr marL="0" indent="0">
              <a:buNone/>
            </a:pPr>
            <a:r>
              <a:rPr lang="fr-FR" sz="1400" dirty="0">
                <a:latin typeface="Courier New" pitchFamily="49" charset="0"/>
                <a:cs typeface="Courier New" pitchFamily="49" charset="0"/>
              </a:rPr>
              <a:t>&lt;body</a:t>
            </a:r>
            <a:r>
              <a:rPr lang="fr-FR" sz="1400" dirty="0" smtClean="0">
                <a:latin typeface="Courier New" pitchFamily="49" charset="0"/>
                <a:cs typeface="Courier New" pitchFamily="49" charset="0"/>
              </a:rPr>
              <a:t>&gt;</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a:latin typeface="Courier New" pitchFamily="49" charset="0"/>
                <a:cs typeface="Courier New" pitchFamily="49" charset="0"/>
              </a:rPr>
              <a:t>canvas</a:t>
            </a:r>
            <a:r>
              <a:rPr lang="fr-FR" sz="1400" dirty="0">
                <a:latin typeface="Courier New" pitchFamily="49" charset="0"/>
                <a:cs typeface="Courier New" pitchFamily="49" charset="0"/>
              </a:rPr>
              <a:t> id="</a:t>
            </a:r>
            <a:r>
              <a:rPr lang="fr-FR" sz="1400" dirty="0" err="1">
                <a:latin typeface="Courier New" pitchFamily="49" charset="0"/>
                <a:cs typeface="Courier New" pitchFamily="49" charset="0"/>
              </a:rPr>
              <a:t>myCanvas</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width</a:t>
            </a:r>
            <a:r>
              <a:rPr lang="fr-FR" sz="1400" dirty="0">
                <a:latin typeface="Courier New" pitchFamily="49" charset="0"/>
                <a:cs typeface="Courier New" pitchFamily="49" charset="0"/>
              </a:rPr>
              <a:t>="578" </a:t>
            </a:r>
            <a:r>
              <a:rPr lang="fr-FR" sz="1400" dirty="0" err="1">
                <a:latin typeface="Courier New" pitchFamily="49" charset="0"/>
                <a:cs typeface="Courier New" pitchFamily="49" charset="0"/>
              </a:rPr>
              <a:t>height</a:t>
            </a:r>
            <a:r>
              <a:rPr lang="fr-FR" sz="1400" dirty="0">
                <a:latin typeface="Courier New" pitchFamily="49" charset="0"/>
                <a:cs typeface="Courier New" pitchFamily="49" charset="0"/>
              </a:rPr>
              <a:t>="200</a:t>
            </a:r>
            <a:r>
              <a:rPr lang="fr-FR" sz="1400" dirty="0" smtClean="0">
                <a:latin typeface="Courier New" pitchFamily="49" charset="0"/>
                <a:cs typeface="Courier New" pitchFamily="49" charset="0"/>
              </a:rPr>
              <a:t>"&gt;&lt;/</a:t>
            </a:r>
            <a:r>
              <a:rPr lang="fr-FR" sz="1400" dirty="0" err="1">
                <a:latin typeface="Courier New" pitchFamily="49" charset="0"/>
                <a:cs typeface="Courier New" pitchFamily="49" charset="0"/>
              </a:rPr>
              <a:t>canvas</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body</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a:latin typeface="Courier New" pitchFamily="49" charset="0"/>
                <a:cs typeface="Courier New" pitchFamily="49" charset="0"/>
              </a:rPr>
              <a:t>html&gt;</a:t>
            </a:r>
          </a:p>
          <a:p>
            <a:endParaRPr lang="fr-FR" dirty="0" smtClean="0"/>
          </a:p>
          <a:p>
            <a:endParaRPr lang="fr-FR" dirty="0"/>
          </a:p>
          <a:p>
            <a:endParaRPr lang="fr-FR" dirty="0" smtClean="0"/>
          </a:p>
          <a:p>
            <a:r>
              <a:rPr lang="fr-FR" dirty="0" smtClean="0">
                <a:hlinkClick r:id="rId2"/>
              </a:rPr>
              <a:t>Démonstration </a:t>
            </a:r>
            <a:r>
              <a:rPr lang="fr-FR" dirty="0" smtClean="0"/>
              <a:t>!</a:t>
            </a:r>
            <a:endParaRPr lang="fr-FR"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450" y="2624138"/>
            <a:ext cx="4481513"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9783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un demi-cercle</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fr-FR" dirty="0" smtClean="0"/>
              <a:t>Il suffit de remplacer dans l’exemple précédent</a:t>
            </a:r>
          </a:p>
          <a:p>
            <a:pPr marL="0" indent="0">
              <a:buNone/>
            </a:pPr>
            <a:r>
              <a:rPr lang="fr-FR" dirty="0"/>
              <a:t> </a:t>
            </a:r>
            <a:r>
              <a:rPr lang="fr-FR" sz="1600" dirty="0">
                <a:latin typeface="Courier New" pitchFamily="49" charset="0"/>
                <a:cs typeface="Courier New" pitchFamily="49" charset="0"/>
              </a:rPr>
              <a:t>context.arc(</a:t>
            </a:r>
            <a:r>
              <a:rPr lang="fr-FR" sz="1600" dirty="0" err="1">
                <a:latin typeface="Courier New" pitchFamily="49" charset="0"/>
                <a:cs typeface="Courier New" pitchFamily="49" charset="0"/>
              </a:rPr>
              <a:t>centerX</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centerY</a:t>
            </a:r>
            <a:r>
              <a:rPr lang="fr-FR" sz="1600" dirty="0">
                <a:latin typeface="Courier New" pitchFamily="49" charset="0"/>
                <a:cs typeface="Courier New" pitchFamily="49" charset="0"/>
              </a:rPr>
              <a:t>, radius, 0, </a:t>
            </a:r>
            <a:r>
              <a:rPr lang="fr-FR" sz="1600" b="1" dirty="0" smtClean="0">
                <a:solidFill>
                  <a:srgbClr val="FF0000"/>
                </a:solidFill>
                <a:latin typeface="Courier New" pitchFamily="49" charset="0"/>
                <a:cs typeface="Courier New" pitchFamily="49" charset="0"/>
              </a:rPr>
              <a:t>2*</a:t>
            </a:r>
            <a:r>
              <a:rPr lang="fr-FR" sz="1600" b="1" dirty="0" err="1" smtClean="0">
                <a:solidFill>
                  <a:srgbClr val="FF0000"/>
                </a:solidFill>
                <a:latin typeface="Courier New" pitchFamily="49" charset="0"/>
                <a:cs typeface="Courier New" pitchFamily="49" charset="0"/>
              </a:rPr>
              <a:t>Math.PI</a:t>
            </a:r>
            <a:r>
              <a:rPr lang="fr-FR" sz="1600" dirty="0">
                <a:latin typeface="Courier New" pitchFamily="49" charset="0"/>
                <a:cs typeface="Courier New" pitchFamily="49" charset="0"/>
              </a:rPr>
              <a:t>, false</a:t>
            </a:r>
            <a:r>
              <a:rPr lang="fr-FR" sz="1600" dirty="0" smtClean="0">
                <a:latin typeface="Courier New" pitchFamily="49" charset="0"/>
                <a:cs typeface="Courier New" pitchFamily="49" charset="0"/>
              </a:rPr>
              <a:t>);</a:t>
            </a:r>
          </a:p>
          <a:p>
            <a:r>
              <a:rPr lang="fr-FR" dirty="0" smtClean="0"/>
              <a:t>Par :</a:t>
            </a:r>
          </a:p>
          <a:p>
            <a:pPr marL="0" indent="0">
              <a:buNone/>
            </a:pPr>
            <a:r>
              <a:rPr lang="fr-FR" dirty="0"/>
              <a:t> </a:t>
            </a:r>
            <a:r>
              <a:rPr lang="fr-FR" sz="1600" dirty="0">
                <a:latin typeface="Courier New" pitchFamily="49" charset="0"/>
                <a:cs typeface="Courier New" pitchFamily="49" charset="0"/>
              </a:rPr>
              <a:t>context.arc(</a:t>
            </a:r>
            <a:r>
              <a:rPr lang="fr-FR" sz="1600" dirty="0" err="1">
                <a:latin typeface="Courier New" pitchFamily="49" charset="0"/>
                <a:cs typeface="Courier New" pitchFamily="49" charset="0"/>
              </a:rPr>
              <a:t>centerX</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centerY</a:t>
            </a:r>
            <a:r>
              <a:rPr lang="fr-FR" sz="1600" dirty="0">
                <a:latin typeface="Courier New" pitchFamily="49" charset="0"/>
                <a:cs typeface="Courier New" pitchFamily="49" charset="0"/>
              </a:rPr>
              <a:t>, radius, 0, </a:t>
            </a:r>
            <a:r>
              <a:rPr lang="fr-FR" sz="1600" b="1" dirty="0" err="1">
                <a:solidFill>
                  <a:srgbClr val="FF0000"/>
                </a:solidFill>
                <a:latin typeface="Courier New" pitchFamily="49" charset="0"/>
                <a:cs typeface="Courier New" pitchFamily="49" charset="0"/>
              </a:rPr>
              <a:t>Math.PI</a:t>
            </a:r>
            <a:r>
              <a:rPr lang="fr-FR" sz="1600" dirty="0">
                <a:latin typeface="Courier New" pitchFamily="49" charset="0"/>
                <a:cs typeface="Courier New" pitchFamily="49" charset="0"/>
              </a:rPr>
              <a:t>, false</a:t>
            </a:r>
            <a:r>
              <a:rPr lang="fr-FR" sz="1600" dirty="0" smtClean="0">
                <a:latin typeface="Courier New" pitchFamily="49" charset="0"/>
                <a:cs typeface="Courier New" pitchFamily="49" charset="0"/>
              </a:rPr>
              <a:t>);</a:t>
            </a:r>
          </a:p>
          <a:p>
            <a:r>
              <a:rPr lang="fr-FR" dirty="0" smtClean="0"/>
              <a:t>Le dernier paramètre, dans le cas d’un cercle partiel, indique s’il vaut « </a:t>
            </a:r>
            <a:r>
              <a:rPr lang="fr-FR" dirty="0" err="1" smtClean="0"/>
              <a:t>true</a:t>
            </a:r>
            <a:r>
              <a:rPr lang="fr-FR" dirty="0" smtClean="0"/>
              <a:t> » que l’on désire dessiner non pas en allant dans le sens des aiguilles d’une montre, mais dans le sens inverse. On aurait eu le demi-cercle allant de 0 à PI par le haut (le demi-cercle supérieur)</a:t>
            </a:r>
          </a:p>
          <a:p>
            <a:endParaRPr lang="fr-FR"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659063"/>
            <a:ext cx="1341437"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201863"/>
            <a:ext cx="1227137"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1783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Courbes quadriques</a:t>
            </a:r>
            <a:endParaRPr lang="fr-FR" dirty="0"/>
          </a:p>
        </p:txBody>
      </p:sp>
      <p:sp>
        <p:nvSpPr>
          <p:cNvPr id="3" name="Espace réservé du contenu 2"/>
          <p:cNvSpPr>
            <a:spLocks noGrp="1"/>
          </p:cNvSpPr>
          <p:nvPr>
            <p:ph idx="1"/>
          </p:nvPr>
        </p:nvSpPr>
        <p:spPr>
          <a:xfrm>
            <a:off x="575048" y="1052736"/>
            <a:ext cx="8568952" cy="4724400"/>
          </a:xfrm>
        </p:spPr>
        <p:txBody>
          <a:bodyPr/>
          <a:lstStyle/>
          <a:p>
            <a:pPr marL="0" indent="0">
              <a:buNone/>
            </a:pPr>
            <a:r>
              <a:rPr lang="fr-FR" sz="2400" dirty="0" err="1" smtClean="0">
                <a:latin typeface="Courier New" pitchFamily="49" charset="0"/>
                <a:cs typeface="Courier New" pitchFamily="49" charset="0"/>
              </a:rPr>
              <a:t>context.moveTo</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startX</a:t>
            </a:r>
            <a:r>
              <a:rPr lang="fr-FR" sz="2400" dirty="0" smtClean="0">
                <a:latin typeface="Courier New" pitchFamily="49" charset="0"/>
                <a:cs typeface="Courier New" pitchFamily="49" charset="0"/>
              </a:rPr>
              <a:t>, </a:t>
            </a:r>
            <a:r>
              <a:rPr lang="fr-FR" sz="2400" dirty="0" err="1" smtClean="0">
                <a:latin typeface="Courier New" pitchFamily="49" charset="0"/>
                <a:cs typeface="Courier New" pitchFamily="49" charset="0"/>
              </a:rPr>
              <a:t>startY</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b="1" dirty="0" err="1" smtClean="0">
                <a:solidFill>
                  <a:srgbClr val="FF0000"/>
                </a:solidFill>
                <a:latin typeface="Courier New" pitchFamily="49" charset="0"/>
                <a:cs typeface="Courier New" pitchFamily="49" charset="0"/>
              </a:rPr>
              <a:t>context.quadraticCurveTo</a:t>
            </a:r>
            <a:r>
              <a:rPr lang="fr-FR" sz="2400" b="1" dirty="0" smtClean="0">
                <a:solidFill>
                  <a:srgbClr val="FF0000"/>
                </a:solidFill>
                <a:latin typeface="Courier New" pitchFamily="49" charset="0"/>
                <a:cs typeface="Courier New" pitchFamily="49" charset="0"/>
              </a:rPr>
              <a:t>(</a:t>
            </a:r>
            <a:r>
              <a:rPr lang="fr-FR" sz="2400" b="1" dirty="0" err="1" smtClean="0">
                <a:solidFill>
                  <a:srgbClr val="FF0000"/>
                </a:solidFill>
                <a:latin typeface="Courier New" pitchFamily="49" charset="0"/>
                <a:cs typeface="Courier New" pitchFamily="49" charset="0"/>
              </a:rPr>
              <a:t>controlX</a:t>
            </a:r>
            <a:r>
              <a:rPr lang="fr-FR" sz="2400" b="1" dirty="0">
                <a:solidFill>
                  <a:srgbClr val="FF0000"/>
                </a:solidFill>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controlY</a:t>
            </a:r>
            <a:r>
              <a:rPr lang="fr-FR" sz="2400" b="1" dirty="0">
                <a:solidFill>
                  <a:srgbClr val="FF0000"/>
                </a:solidFill>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endX</a:t>
            </a: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endY</a:t>
            </a:r>
            <a:r>
              <a:rPr lang="fr-FR" sz="2400" b="1" dirty="0" smtClean="0">
                <a:solidFill>
                  <a:srgbClr val="FF0000"/>
                </a:solidFill>
                <a:latin typeface="Courier New" pitchFamily="49" charset="0"/>
                <a:cs typeface="Courier New" pitchFamily="49" charset="0"/>
              </a:rPr>
              <a:t>);</a:t>
            </a:r>
          </a:p>
          <a:p>
            <a:r>
              <a:rPr lang="fr-FR" dirty="0"/>
              <a:t>Ci-dessous, le « </a:t>
            </a:r>
            <a:r>
              <a:rPr lang="fr-FR" dirty="0" err="1"/>
              <a:t>context</a:t>
            </a:r>
            <a:r>
              <a:rPr lang="fr-FR" dirty="0"/>
              <a:t> point » est le dernier point du chemin en cours</a:t>
            </a:r>
            <a:r>
              <a:rPr lang="fr-FR" dirty="0" smtClean="0"/>
              <a:t>.</a:t>
            </a:r>
          </a:p>
          <a:p>
            <a:r>
              <a:rPr lang="fr-FR" dirty="0" smtClean="0">
                <a:hlinkClick r:id="rId2"/>
              </a:rPr>
              <a:t>Démonstration</a:t>
            </a:r>
            <a:endParaRPr lang="fr-FR"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356992"/>
            <a:ext cx="5718876" cy="2664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69794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Courbes de </a:t>
            </a:r>
            <a:r>
              <a:rPr lang="fr-FR" dirty="0" err="1" smtClean="0"/>
              <a:t>Bezier</a:t>
            </a:r>
            <a:endParaRPr lang="fr-FR" dirty="0"/>
          </a:p>
        </p:txBody>
      </p:sp>
      <p:sp>
        <p:nvSpPr>
          <p:cNvPr id="3" name="Espace réservé du contenu 2"/>
          <p:cNvSpPr>
            <a:spLocks noGrp="1"/>
          </p:cNvSpPr>
          <p:nvPr>
            <p:ph idx="1"/>
          </p:nvPr>
        </p:nvSpPr>
        <p:spPr>
          <a:xfrm>
            <a:off x="575048" y="1052736"/>
            <a:ext cx="8568952" cy="4724400"/>
          </a:xfrm>
        </p:spPr>
        <p:txBody>
          <a:bodyPr/>
          <a:lstStyle/>
          <a:p>
            <a:pPr marL="0" indent="0">
              <a:buNone/>
            </a:pPr>
            <a:r>
              <a:rPr lang="fr-FR" sz="2400" dirty="0" err="1" smtClean="0">
                <a:latin typeface="Courier New" pitchFamily="49" charset="0"/>
                <a:cs typeface="Courier New" pitchFamily="49" charset="0"/>
              </a:rPr>
              <a:t>context.moveTo</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startX</a:t>
            </a:r>
            <a:r>
              <a:rPr lang="fr-FR" sz="2400" dirty="0" smtClean="0">
                <a:latin typeface="Courier New" pitchFamily="49" charset="0"/>
                <a:cs typeface="Courier New" pitchFamily="49" charset="0"/>
              </a:rPr>
              <a:t>, </a:t>
            </a:r>
            <a:r>
              <a:rPr lang="fr-FR" sz="2400" dirty="0" err="1" smtClean="0">
                <a:latin typeface="Courier New" pitchFamily="49" charset="0"/>
                <a:cs typeface="Courier New" pitchFamily="49" charset="0"/>
              </a:rPr>
              <a:t>startY</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b="1" dirty="0" err="1">
                <a:solidFill>
                  <a:srgbClr val="FF0000"/>
                </a:solidFill>
                <a:latin typeface="Courier New" pitchFamily="49" charset="0"/>
                <a:cs typeface="Courier New" pitchFamily="49" charset="0"/>
              </a:rPr>
              <a:t>context.bezierCurveTo</a:t>
            </a:r>
            <a:r>
              <a:rPr lang="fr-FR" sz="2400" b="1" dirty="0">
                <a:solidFill>
                  <a:srgbClr val="FF0000"/>
                </a:solidFill>
                <a:latin typeface="Courier New" pitchFamily="49" charset="0"/>
                <a:cs typeface="Courier New" pitchFamily="49" charset="0"/>
              </a:rPr>
              <a:t>(controlX1, </a:t>
            </a:r>
            <a:r>
              <a:rPr lang="fr-FR" sz="2400" b="1" dirty="0" smtClean="0">
                <a:solidFill>
                  <a:srgbClr val="FF0000"/>
                </a:solidFill>
                <a:latin typeface="Courier New" pitchFamily="49" charset="0"/>
                <a:cs typeface="Courier New" pitchFamily="49" charset="0"/>
              </a:rPr>
              <a:t>controlY1,</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controlX2</a:t>
            </a:r>
            <a:r>
              <a:rPr lang="fr-FR" sz="2400" b="1" dirty="0">
                <a:solidFill>
                  <a:srgbClr val="FF0000"/>
                </a:solidFill>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controlY2,</a:t>
            </a:r>
            <a:br>
              <a:rPr lang="fr-FR" sz="2400" b="1" dirty="0" smtClean="0">
                <a:solidFill>
                  <a:srgbClr val="FF0000"/>
                </a:solidFill>
                <a:latin typeface="Courier New" pitchFamily="49" charset="0"/>
                <a:cs typeface="Courier New" pitchFamily="49" charset="0"/>
              </a:rPr>
            </a:br>
            <a:r>
              <a:rPr lang="fr-FR" sz="2400" b="1" dirty="0" smtClean="0">
                <a:solidFill>
                  <a:srgbClr val="FF0000"/>
                </a:solidFill>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endX</a:t>
            </a:r>
            <a:r>
              <a:rPr lang="fr-FR" sz="2400" b="1" dirty="0">
                <a:solidFill>
                  <a:srgbClr val="FF0000"/>
                </a:solidFill>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endY</a:t>
            </a:r>
            <a:r>
              <a:rPr lang="fr-FR" sz="2400" b="1" dirty="0" smtClean="0">
                <a:solidFill>
                  <a:srgbClr val="FF0000"/>
                </a:solidFill>
                <a:latin typeface="Courier New" pitchFamily="49" charset="0"/>
                <a:cs typeface="Courier New" pitchFamily="49" charset="0"/>
              </a:rPr>
              <a:t>);</a:t>
            </a:r>
          </a:p>
          <a:p>
            <a:pPr marL="0" indent="0">
              <a:buNone/>
            </a:pPr>
            <a:r>
              <a:rPr lang="fr-FR" dirty="0" smtClean="0"/>
              <a:t>Ci-dessous</a:t>
            </a:r>
            <a:r>
              <a:rPr lang="fr-FR" dirty="0"/>
              <a:t>, le « </a:t>
            </a:r>
            <a:r>
              <a:rPr lang="fr-FR" dirty="0" err="1"/>
              <a:t>context</a:t>
            </a:r>
            <a:r>
              <a:rPr lang="fr-FR" dirty="0"/>
              <a:t> point » est le dernier point du chemin en cours</a:t>
            </a:r>
            <a:r>
              <a:rPr lang="fr-FR" dirty="0" smtClean="0"/>
              <a:t>.</a:t>
            </a:r>
          </a:p>
          <a:p>
            <a:r>
              <a:rPr lang="fr-FR" dirty="0" smtClean="0">
                <a:hlinkClick r:id="rId2"/>
              </a:rPr>
              <a:t>Démonstration</a:t>
            </a:r>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699" y="3789040"/>
            <a:ext cx="5518150" cy="25202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540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&lt;input type=</a:t>
            </a:r>
            <a:r>
              <a:rPr lang="fr-FR" dirty="0" err="1" smtClean="0"/>
              <a:t>color</a:t>
            </a:r>
            <a:r>
              <a:rPr lang="fr-FR" dirty="0" smtClean="0"/>
              <a:t>&gt;</a:t>
            </a:r>
            <a:endParaRPr lang="fr-FR" dirty="0"/>
          </a:p>
        </p:txBody>
      </p:sp>
      <p:sp>
        <p:nvSpPr>
          <p:cNvPr id="3" name="Espace réservé du contenu 2"/>
          <p:cNvSpPr>
            <a:spLocks noGrp="1"/>
          </p:cNvSpPr>
          <p:nvPr>
            <p:ph idx="1"/>
          </p:nvPr>
        </p:nvSpPr>
        <p:spPr>
          <a:xfrm>
            <a:off x="755576" y="1196752"/>
            <a:ext cx="8001000" cy="5400600"/>
          </a:xfrm>
        </p:spPr>
        <p:txBody>
          <a:bodyPr/>
          <a:lstStyle/>
          <a:p>
            <a:r>
              <a:rPr lang="en-US" dirty="0" err="1" smtClean="0"/>
              <a:t>Choisissez</a:t>
            </a:r>
            <a:r>
              <a:rPr lang="en-US" dirty="0" smtClean="0"/>
              <a:t> </a:t>
            </a:r>
            <a:r>
              <a:rPr lang="en-US" dirty="0" err="1" smtClean="0"/>
              <a:t>une</a:t>
            </a:r>
            <a:r>
              <a:rPr lang="en-US" dirty="0" smtClean="0"/>
              <a:t> </a:t>
            </a:r>
            <a:r>
              <a:rPr lang="en-US" dirty="0" err="1" smtClean="0"/>
              <a:t>couleur</a:t>
            </a:r>
            <a:r>
              <a:rPr lang="en-US" dirty="0" smtClean="0"/>
              <a:t>: </a:t>
            </a:r>
            <a:r>
              <a:rPr lang="en-US" dirty="0"/>
              <a:t>&lt;input </a:t>
            </a:r>
            <a:r>
              <a:rPr lang="en-US" b="1" dirty="0">
                <a:solidFill>
                  <a:srgbClr val="FF0000"/>
                </a:solidFill>
              </a:rPr>
              <a:t>type="color" </a:t>
            </a:r>
            <a:r>
              <a:rPr lang="en-US" dirty="0"/>
              <a:t>name="</a:t>
            </a:r>
            <a:r>
              <a:rPr lang="en-US" dirty="0" err="1"/>
              <a:t>favcolor</a:t>
            </a:r>
            <a:r>
              <a:rPr lang="en-US" dirty="0"/>
              <a:t>" </a:t>
            </a:r>
            <a:r>
              <a:rPr lang="en-US" dirty="0" smtClean="0"/>
              <a:t>/&gt;</a:t>
            </a:r>
          </a:p>
          <a:p>
            <a:r>
              <a:rPr lang="en-US" dirty="0" err="1" smtClean="0"/>
              <a:t>Supporté</a:t>
            </a:r>
            <a:r>
              <a:rPr lang="en-US" dirty="0" smtClean="0"/>
              <a:t> </a:t>
            </a:r>
            <a:r>
              <a:rPr lang="en-US" dirty="0" err="1" smtClean="0"/>
              <a:t>aujourd’hui</a:t>
            </a:r>
            <a:r>
              <a:rPr lang="en-US" dirty="0" smtClean="0"/>
              <a:t> </a:t>
            </a:r>
            <a:r>
              <a:rPr lang="en-US" dirty="0" err="1" smtClean="0"/>
              <a:t>uniquement</a:t>
            </a:r>
            <a:r>
              <a:rPr lang="en-US" dirty="0" smtClean="0"/>
              <a:t> </a:t>
            </a:r>
            <a:r>
              <a:rPr lang="en-US" dirty="0" err="1" smtClean="0"/>
              <a:t>dans</a:t>
            </a:r>
            <a:r>
              <a:rPr lang="en-US" dirty="0" smtClean="0"/>
              <a:t> Opera</a:t>
            </a:r>
          </a:p>
          <a:p>
            <a:endParaRPr lang="en-US" dirty="0"/>
          </a:p>
          <a:p>
            <a:endParaRPr lang="en-US" dirty="0" smtClean="0"/>
          </a:p>
          <a:p>
            <a:endParaRPr lang="en-US" dirty="0"/>
          </a:p>
          <a:p>
            <a:pPr marL="0" indent="0">
              <a:buNone/>
            </a:pPr>
            <a:endParaRPr lang="en-US" dirty="0"/>
          </a:p>
          <a:p>
            <a:pPr marL="0" indent="0">
              <a:buNone/>
            </a:pPr>
            <a:r>
              <a:rPr lang="en-US" dirty="0" smtClean="0">
                <a:hlinkClick r:id="rId2"/>
              </a:rPr>
              <a:t>Démo</a:t>
            </a:r>
            <a:r>
              <a:rPr lang="en-US" dirty="0"/>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96952"/>
            <a:ext cx="7704856" cy="2453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9891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Formes personnalisées</a:t>
            </a:r>
            <a:endParaRPr lang="fr-FR" dirty="0"/>
          </a:p>
        </p:txBody>
      </p:sp>
      <p:sp>
        <p:nvSpPr>
          <p:cNvPr id="3" name="Espace réservé du contenu 2"/>
          <p:cNvSpPr>
            <a:spLocks noGrp="1"/>
          </p:cNvSpPr>
          <p:nvPr>
            <p:ph idx="1"/>
          </p:nvPr>
        </p:nvSpPr>
        <p:spPr/>
        <p:txBody>
          <a:bodyPr/>
          <a:lstStyle/>
          <a:p>
            <a:r>
              <a:rPr lang="fr-FR" dirty="0" smtClean="0"/>
              <a:t>On peut créer des formes personnalisées à l’aide des méthodes </a:t>
            </a:r>
            <a:r>
              <a:rPr lang="fr-FR" dirty="0" err="1" smtClean="0"/>
              <a:t>beginPath</a:t>
            </a:r>
            <a:r>
              <a:rPr lang="fr-FR" dirty="0" smtClean="0"/>
              <a:t>() et </a:t>
            </a:r>
            <a:r>
              <a:rPr lang="fr-FR" dirty="0" err="1" smtClean="0"/>
              <a:t>closePath</a:t>
            </a:r>
            <a:r>
              <a:rPr lang="fr-FR" dirty="0" smtClean="0"/>
              <a:t>() du contexte.</a:t>
            </a:r>
          </a:p>
          <a:p>
            <a:pPr marL="0" indent="0">
              <a:buNone/>
            </a:pPr>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myCanvas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b="1" dirty="0" err="1" smtClean="0">
                <a:solidFill>
                  <a:srgbClr val="FF0000"/>
                </a:solidFill>
                <a:latin typeface="Courier New" pitchFamily="49" charset="0"/>
                <a:cs typeface="Courier New" pitchFamily="49" charset="0"/>
              </a:rPr>
              <a:t>context.beginPath</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début de la forme personnalisée</a:t>
            </a:r>
            <a:endParaRPr lang="fr-FR" sz="1600" b="1" dirty="0">
              <a:solidFill>
                <a:srgbClr val="FF0000"/>
              </a:solidFill>
              <a:latin typeface="Courier New" pitchFamily="49" charset="0"/>
              <a:cs typeface="Courier New" pitchFamily="49" charset="0"/>
            </a:endParaRPr>
          </a:p>
          <a:p>
            <a:pPr marL="0" indent="0">
              <a:buNone/>
            </a:pPr>
            <a:r>
              <a:rPr lang="fr-FR" sz="1600" b="1" dirty="0" smtClean="0">
                <a:solidFill>
                  <a:srgbClr val="FF0000"/>
                </a:solidFill>
                <a:latin typeface="Courier New" pitchFamily="49" charset="0"/>
                <a:cs typeface="Courier New" pitchFamily="49" charset="0"/>
              </a:rPr>
              <a:t>... Ici des ordres de dessin</a:t>
            </a:r>
          </a:p>
          <a:p>
            <a:pPr marL="0" indent="0">
              <a:buNone/>
            </a:pPr>
            <a:r>
              <a:rPr lang="fr-FR" sz="1600" b="1" dirty="0" err="1">
                <a:solidFill>
                  <a:srgbClr val="FF0000"/>
                </a:solidFill>
                <a:latin typeface="Courier New" pitchFamily="49" charset="0"/>
                <a:cs typeface="Courier New" pitchFamily="49" charset="0"/>
              </a:rPr>
              <a:t>context.closePath</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fin de la forme</a:t>
            </a:r>
          </a:p>
          <a:p>
            <a:pPr marL="0" indent="0">
              <a:buNone/>
            </a:pPr>
            <a:r>
              <a:rPr lang="fr-FR" sz="1600" dirty="0" smtClean="0">
                <a:latin typeface="Courier New" pitchFamily="49" charset="0"/>
                <a:cs typeface="Courier New" pitchFamily="49" charset="0"/>
              </a:rPr>
              <a:t>// ensuite on dessine la forme, </a:t>
            </a:r>
            <a:r>
              <a:rPr lang="fr-FR" sz="1600" dirty="0">
                <a:latin typeface="Courier New" pitchFamily="49" charset="0"/>
                <a:cs typeface="Courier New" pitchFamily="49" charset="0"/>
              </a:rPr>
              <a:t>par exemple :</a:t>
            </a:r>
            <a:br>
              <a:rPr lang="fr-FR" sz="1600" dirty="0">
                <a:latin typeface="Courier New" pitchFamily="49" charset="0"/>
                <a:cs typeface="Courier New" pitchFamily="49" charset="0"/>
              </a:rPr>
            </a:br>
            <a:r>
              <a:rPr lang="fr-FR" sz="1600" dirty="0" err="1">
                <a:latin typeface="Courier New" pitchFamily="49" charset="0"/>
                <a:cs typeface="Courier New" pitchFamily="49" charset="0"/>
              </a:rPr>
              <a:t>context.lineWidth</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5;</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context.strokeStyle</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"#0000ff</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context.stroke</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endParaRPr lang="fr-FR" sz="1600" dirty="0" smtClean="0">
              <a:latin typeface="Courier New" pitchFamily="49" charset="0"/>
              <a:cs typeface="Courier New" pitchFamily="49" charset="0"/>
            </a:endParaRPr>
          </a:p>
        </p:txBody>
      </p:sp>
    </p:spTree>
    <p:extLst>
      <p:ext uri="{BB962C8B-B14F-4D97-AF65-F5344CB8AC3E}">
        <p14:creationId xmlns:p14="http://schemas.microsoft.com/office/powerpoint/2010/main" val="33335317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Formes </a:t>
            </a:r>
            <a:r>
              <a:rPr lang="fr-FR" dirty="0" smtClean="0"/>
              <a:t>personnalisées (suite)</a:t>
            </a:r>
            <a:endParaRPr lang="fr-FR" dirty="0"/>
          </a:p>
        </p:txBody>
      </p:sp>
      <p:sp>
        <p:nvSpPr>
          <p:cNvPr id="3" name="Espace réservé du contenu 2"/>
          <p:cNvSpPr>
            <a:spLocks noGrp="1"/>
          </p:cNvSpPr>
          <p:nvPr>
            <p:ph idx="1"/>
          </p:nvPr>
        </p:nvSpPr>
        <p:spPr/>
        <p:txBody>
          <a:bodyPr/>
          <a:lstStyle/>
          <a:p>
            <a:r>
              <a:rPr lang="fr-FR" dirty="0" smtClean="0"/>
              <a:t>Dans la partie entre le </a:t>
            </a:r>
            <a:r>
              <a:rPr lang="fr-FR" dirty="0" err="1" smtClean="0"/>
              <a:t>beginPath</a:t>
            </a:r>
            <a:r>
              <a:rPr lang="fr-FR" dirty="0" smtClean="0"/>
              <a:t>() et le </a:t>
            </a:r>
            <a:r>
              <a:rPr lang="fr-FR" dirty="0" err="1" smtClean="0"/>
              <a:t>closePath</a:t>
            </a:r>
            <a:r>
              <a:rPr lang="fr-FR" dirty="0" smtClean="0"/>
              <a:t>() on </a:t>
            </a:r>
            <a:r>
              <a:rPr lang="fr-FR" dirty="0"/>
              <a:t>peut utiliser  </a:t>
            </a:r>
            <a:endParaRPr lang="fr-FR" dirty="0" smtClean="0"/>
          </a:p>
          <a:p>
            <a:pPr lvl="1"/>
            <a:r>
              <a:rPr lang="fr-FR" dirty="0" err="1" smtClean="0"/>
              <a:t>lineTo</a:t>
            </a:r>
            <a:r>
              <a:rPr lang="fr-FR" dirty="0"/>
              <a:t>(), </a:t>
            </a:r>
            <a:r>
              <a:rPr lang="fr-FR" dirty="0" err="1"/>
              <a:t>arcTo</a:t>
            </a:r>
            <a:r>
              <a:rPr lang="fr-FR" dirty="0"/>
              <a:t>(), </a:t>
            </a:r>
            <a:r>
              <a:rPr lang="fr-FR" dirty="0" err="1" smtClean="0"/>
              <a:t>quadraticCurveTo</a:t>
            </a:r>
            <a:r>
              <a:rPr lang="fr-FR" dirty="0"/>
              <a:t>(), </a:t>
            </a:r>
            <a:r>
              <a:rPr lang="fr-FR" dirty="0" smtClean="0"/>
              <a:t>ou </a:t>
            </a:r>
            <a:r>
              <a:rPr lang="fr-FR" dirty="0" err="1"/>
              <a:t>bezierCurveTo</a:t>
            </a:r>
            <a:r>
              <a:rPr lang="fr-FR" dirty="0"/>
              <a:t>() </a:t>
            </a:r>
            <a:endParaRPr lang="fr-FR" dirty="0" smtClean="0"/>
          </a:p>
          <a:p>
            <a:pPr marL="0" indent="0">
              <a:buNone/>
            </a:pPr>
            <a:r>
              <a:rPr lang="fr-FR" sz="1600" dirty="0" err="1" smtClean="0">
                <a:latin typeface="Courier New" pitchFamily="49" charset="0"/>
                <a:cs typeface="Courier New" pitchFamily="49" charset="0"/>
              </a:rPr>
              <a:t>context.beginPath</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début d’une forme personnalisée</a:t>
            </a:r>
            <a:br>
              <a:rPr lang="fr-FR" sz="1600" dirty="0" smtClean="0">
                <a:latin typeface="Courier New" pitchFamily="49" charset="0"/>
                <a:cs typeface="Courier New" pitchFamily="49" charset="0"/>
              </a:rPr>
            </a:br>
            <a:r>
              <a:rPr lang="fr-FR" sz="1600" dirty="0" err="1" smtClean="0">
                <a:solidFill>
                  <a:schemeClr val="tx1"/>
                </a:solidFill>
                <a:latin typeface="Courier New" pitchFamily="49" charset="0"/>
                <a:ea typeface="+mn-ea"/>
                <a:cs typeface="Courier New" pitchFamily="49" charset="0"/>
              </a:rPr>
              <a:t>context.moveTo</a:t>
            </a:r>
            <a:r>
              <a:rPr lang="fr-FR" sz="1600" dirty="0" smtClean="0">
                <a:solidFill>
                  <a:schemeClr val="tx1"/>
                </a:solidFill>
                <a:latin typeface="Courier New" pitchFamily="49" charset="0"/>
                <a:ea typeface="+mn-ea"/>
                <a:cs typeface="Courier New" pitchFamily="49" charset="0"/>
              </a:rPr>
              <a:t>(170</a:t>
            </a:r>
            <a:r>
              <a:rPr lang="fr-FR" sz="1600" dirty="0">
                <a:solidFill>
                  <a:schemeClr val="tx1"/>
                </a:solidFill>
                <a:latin typeface="Courier New" pitchFamily="49" charset="0"/>
                <a:ea typeface="+mn-ea"/>
                <a:cs typeface="Courier New" pitchFamily="49" charset="0"/>
              </a:rPr>
              <a:t>, </a:t>
            </a:r>
            <a:r>
              <a:rPr lang="fr-FR" sz="1600" dirty="0" smtClean="0">
                <a:solidFill>
                  <a:schemeClr val="tx1"/>
                </a:solidFill>
                <a:latin typeface="Courier New" pitchFamily="49" charset="0"/>
                <a:ea typeface="+mn-ea"/>
                <a:cs typeface="Courier New" pitchFamily="49" charset="0"/>
              </a:rPr>
              <a:t>80);</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(130</a:t>
            </a:r>
            <a:r>
              <a:rPr lang="fr-FR" sz="1600" dirty="0">
                <a:solidFill>
                  <a:schemeClr val="tx1"/>
                </a:solidFill>
                <a:latin typeface="Courier New" pitchFamily="49" charset="0"/>
                <a:ea typeface="+mn-ea"/>
                <a:cs typeface="Courier New" pitchFamily="49" charset="0"/>
              </a:rPr>
              <a:t>, 100, 130, 150, 230, </a:t>
            </a:r>
            <a:r>
              <a:rPr lang="fr-FR" sz="1600" dirty="0" smtClean="0">
                <a:solidFill>
                  <a:schemeClr val="tx1"/>
                </a:solidFill>
                <a:latin typeface="Courier New" pitchFamily="49" charset="0"/>
                <a:ea typeface="+mn-ea"/>
                <a:cs typeface="Courier New" pitchFamily="49" charset="0"/>
              </a:rPr>
              <a:t>150);</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(250</a:t>
            </a:r>
            <a:r>
              <a:rPr lang="fr-FR" sz="1600" dirty="0">
                <a:solidFill>
                  <a:schemeClr val="tx1"/>
                </a:solidFill>
                <a:latin typeface="Courier New" pitchFamily="49" charset="0"/>
                <a:ea typeface="+mn-ea"/>
                <a:cs typeface="Courier New" pitchFamily="49" charset="0"/>
              </a:rPr>
              <a:t>, 180, 320, 180, 340, 150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(420</a:t>
            </a:r>
            <a:r>
              <a:rPr lang="fr-FR" sz="1600" dirty="0">
                <a:solidFill>
                  <a:schemeClr val="tx1"/>
                </a:solidFill>
                <a:latin typeface="Courier New" pitchFamily="49" charset="0"/>
                <a:ea typeface="+mn-ea"/>
                <a:cs typeface="Courier New" pitchFamily="49" charset="0"/>
              </a:rPr>
              <a:t>, 150, 420, 120, 390, 100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(430</a:t>
            </a:r>
            <a:r>
              <a:rPr lang="fr-FR" sz="1600" dirty="0">
                <a:solidFill>
                  <a:schemeClr val="tx1"/>
                </a:solidFill>
                <a:latin typeface="Courier New" pitchFamily="49" charset="0"/>
                <a:ea typeface="+mn-ea"/>
                <a:cs typeface="Courier New" pitchFamily="49" charset="0"/>
              </a:rPr>
              <a:t>, 40, 370, 30, 340, 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(320</a:t>
            </a:r>
            <a:r>
              <a:rPr lang="fr-FR" sz="1600" dirty="0">
                <a:solidFill>
                  <a:schemeClr val="tx1"/>
                </a:solidFill>
                <a:latin typeface="Courier New" pitchFamily="49" charset="0"/>
                <a:ea typeface="+mn-ea"/>
                <a:cs typeface="Courier New" pitchFamily="49" charset="0"/>
              </a:rPr>
              <a:t>, 5, 250, 20, 250, 50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context.bezierCurveTo</a:t>
            </a:r>
            <a:r>
              <a:rPr lang="fr-FR" sz="1600" dirty="0" smtClean="0">
                <a:solidFill>
                  <a:schemeClr val="tx1"/>
                </a:solidFill>
                <a:latin typeface="Courier New" pitchFamily="49" charset="0"/>
                <a:ea typeface="+mn-ea"/>
                <a:cs typeface="Courier New" pitchFamily="49" charset="0"/>
              </a:rPr>
              <a:t>(200</a:t>
            </a:r>
            <a:r>
              <a:rPr lang="fr-FR" sz="1600" dirty="0">
                <a:solidFill>
                  <a:schemeClr val="tx1"/>
                </a:solidFill>
                <a:latin typeface="Courier New" pitchFamily="49" charset="0"/>
                <a:ea typeface="+mn-ea"/>
                <a:cs typeface="Courier New" pitchFamily="49" charset="0"/>
              </a:rPr>
              <a:t>, 5, 150, 20, 170, 80</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context.closePath</a:t>
            </a:r>
            <a:r>
              <a:rPr lang="fr-FR" sz="1600" dirty="0">
                <a:solidFill>
                  <a:schemeClr val="tx1"/>
                </a:solidFill>
                <a:latin typeface="Courier New" pitchFamily="49" charset="0"/>
                <a:ea typeface="+mn-ea"/>
                <a:cs typeface="Courier New" pitchFamily="49" charset="0"/>
              </a:rPr>
              <a:t>(); // </a:t>
            </a:r>
            <a:r>
              <a:rPr lang="fr-FR" sz="1600" dirty="0" smtClean="0">
                <a:solidFill>
                  <a:schemeClr val="tx1"/>
                </a:solidFill>
                <a:latin typeface="Courier New" pitchFamily="49" charset="0"/>
                <a:ea typeface="+mn-ea"/>
                <a:cs typeface="Courier New" pitchFamily="49" charset="0"/>
              </a:rPr>
              <a:t>fin de la forme</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err="1" smtClean="0">
                <a:solidFill>
                  <a:schemeClr val="tx1"/>
                </a:solidFill>
                <a:latin typeface="Courier New" pitchFamily="49" charset="0"/>
                <a:ea typeface="+mn-ea"/>
                <a:cs typeface="Courier New" pitchFamily="49" charset="0"/>
              </a:rPr>
              <a:t>context.lineWidth</a:t>
            </a:r>
            <a:r>
              <a:rPr lang="fr-FR" sz="1600" dirty="0" smtClean="0">
                <a:solidFill>
                  <a:schemeClr val="tx1"/>
                </a:solidFill>
                <a:latin typeface="Courier New" pitchFamily="49" charset="0"/>
                <a:ea typeface="+mn-ea"/>
                <a:cs typeface="Courier New" pitchFamily="49" charset="0"/>
              </a:rPr>
              <a:t> </a:t>
            </a:r>
            <a:r>
              <a:rPr lang="fr-FR" sz="1600" dirty="0">
                <a:solidFill>
                  <a:schemeClr val="tx1"/>
                </a:solidFill>
                <a:latin typeface="Courier New" pitchFamily="49" charset="0"/>
                <a:ea typeface="+mn-ea"/>
                <a:cs typeface="Courier New" pitchFamily="49" charset="0"/>
              </a:rPr>
              <a:t>= </a:t>
            </a:r>
            <a:r>
              <a:rPr lang="fr-FR" sz="1600" dirty="0" smtClean="0">
                <a:solidFill>
                  <a:schemeClr val="tx1"/>
                </a:solidFill>
                <a:latin typeface="Courier New" pitchFamily="49" charset="0"/>
                <a:ea typeface="+mn-ea"/>
                <a:cs typeface="Courier New" pitchFamily="49" charset="0"/>
              </a:rPr>
              <a:t>5;</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context.strokeStyle</a:t>
            </a:r>
            <a:r>
              <a:rPr lang="fr-FR" sz="1600" dirty="0" smtClean="0">
                <a:solidFill>
                  <a:schemeClr val="tx1"/>
                </a:solidFill>
                <a:latin typeface="Courier New" pitchFamily="49" charset="0"/>
                <a:ea typeface="+mn-ea"/>
                <a:cs typeface="Courier New" pitchFamily="49" charset="0"/>
              </a:rPr>
              <a:t> </a:t>
            </a:r>
            <a:r>
              <a:rPr lang="fr-FR" sz="1600" dirty="0">
                <a:solidFill>
                  <a:schemeClr val="tx1"/>
                </a:solidFill>
                <a:latin typeface="Courier New" pitchFamily="49" charset="0"/>
                <a:ea typeface="+mn-ea"/>
                <a:cs typeface="Courier New" pitchFamily="49" charset="0"/>
              </a:rPr>
              <a:t>= "#0000ff</a:t>
            </a:r>
            <a:r>
              <a:rPr lang="fr-FR" sz="1600" dirty="0" smtClean="0">
                <a:solidFill>
                  <a:schemeClr val="tx1"/>
                </a:solidFill>
                <a:latin typeface="Courier New" pitchFamily="49" charset="0"/>
                <a:ea typeface="+mn-ea"/>
                <a:cs typeface="Courier New" pitchFamily="49" charset="0"/>
              </a:rPr>
              <a:t>";</a:t>
            </a:r>
            <a:br>
              <a:rPr lang="fr-FR" sz="1600" dirty="0" smtClean="0">
                <a:solidFill>
                  <a:schemeClr val="tx1"/>
                </a:solidFill>
                <a:latin typeface="Courier New" pitchFamily="49" charset="0"/>
                <a:ea typeface="+mn-ea"/>
                <a:cs typeface="Courier New" pitchFamily="49" charset="0"/>
              </a:rPr>
            </a:br>
            <a:r>
              <a:rPr lang="fr-FR" sz="1600" dirty="0" err="1" smtClean="0">
                <a:solidFill>
                  <a:schemeClr val="tx1"/>
                </a:solidFill>
                <a:latin typeface="Courier New" pitchFamily="49" charset="0"/>
                <a:ea typeface="+mn-ea"/>
                <a:cs typeface="Courier New" pitchFamily="49" charset="0"/>
              </a:rPr>
              <a:t>context.stroke</a:t>
            </a:r>
            <a:r>
              <a:rPr lang="fr-FR" sz="1600" dirty="0">
                <a:solidFill>
                  <a:schemeClr val="tx1"/>
                </a:solidFill>
                <a:latin typeface="Courier New" pitchFamily="49" charset="0"/>
                <a:ea typeface="+mn-ea"/>
                <a:cs typeface="Courier New" pitchFamily="49" charset="0"/>
              </a:rPr>
              <a:t>();</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5229200"/>
            <a:ext cx="2187575"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6792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Formes </a:t>
            </a:r>
            <a:r>
              <a:rPr lang="fr-FR" dirty="0" smtClean="0"/>
              <a:t>personnalisées (suite)</a:t>
            </a:r>
            <a:endParaRPr lang="fr-FR" dirty="0"/>
          </a:p>
        </p:txBody>
      </p:sp>
      <p:sp>
        <p:nvSpPr>
          <p:cNvPr id="3" name="Espace réservé du contenu 2"/>
          <p:cNvSpPr>
            <a:spLocks noGrp="1"/>
          </p:cNvSpPr>
          <p:nvPr>
            <p:ph idx="1"/>
          </p:nvPr>
        </p:nvSpPr>
        <p:spPr/>
        <p:txBody>
          <a:bodyPr/>
          <a:lstStyle/>
          <a:p>
            <a:pPr marL="0" indent="0">
              <a:buNone/>
            </a:pPr>
            <a:r>
              <a:rPr lang="fr-FR" sz="1600" b="1" dirty="0" err="1">
                <a:solidFill>
                  <a:srgbClr val="FF0000"/>
                </a:solidFill>
                <a:latin typeface="Courier New" pitchFamily="49" charset="0"/>
                <a:cs typeface="Courier New" pitchFamily="49" charset="0"/>
              </a:rPr>
              <a:t>context.beginPath</a:t>
            </a:r>
            <a:r>
              <a:rPr lang="fr-FR" sz="1600" b="1" dirty="0" smtClean="0">
                <a:solidFill>
                  <a:srgbClr val="FF0000"/>
                </a:solidFill>
                <a:latin typeface="Courier New" pitchFamily="49" charset="0"/>
                <a:cs typeface="Courier New" pitchFamily="49" charset="0"/>
              </a:rPr>
              <a: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context.moveTo</a:t>
            </a:r>
            <a:r>
              <a:rPr lang="fr-FR" sz="1600" b="1" dirty="0" smtClean="0">
                <a:solidFill>
                  <a:srgbClr val="00B050"/>
                </a:solidFill>
                <a:latin typeface="Courier New" pitchFamily="49" charset="0"/>
                <a:cs typeface="Courier New" pitchFamily="49" charset="0"/>
              </a:rPr>
              <a:t>(100</a:t>
            </a:r>
            <a:r>
              <a:rPr lang="fr-FR" sz="1600" b="1" dirty="0">
                <a:solidFill>
                  <a:srgbClr val="00B050"/>
                </a:solidFill>
                <a:latin typeface="Courier New" pitchFamily="49" charset="0"/>
                <a:cs typeface="Courier New" pitchFamily="49" charset="0"/>
              </a:rPr>
              <a:t>, 20</a:t>
            </a:r>
            <a:r>
              <a:rPr lang="fr-FR" sz="1600" b="1" dirty="0" smtClean="0">
                <a:solidFill>
                  <a:srgbClr val="00B050"/>
                </a:solidFill>
                <a:latin typeface="Courier New" pitchFamily="49" charset="0"/>
                <a:cs typeface="Courier New" pitchFamily="49" charset="0"/>
              </a:rPr>
              <a:t>);</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context.lineTo</a:t>
            </a:r>
            <a:r>
              <a:rPr lang="fr-FR" sz="1600" b="1" dirty="0" smtClean="0">
                <a:solidFill>
                  <a:srgbClr val="00B050"/>
                </a:solidFill>
                <a:latin typeface="Courier New" pitchFamily="49" charset="0"/>
                <a:cs typeface="Courier New" pitchFamily="49" charset="0"/>
              </a:rPr>
              <a:t>(200</a:t>
            </a:r>
            <a:r>
              <a:rPr lang="fr-FR" sz="1600" b="1" dirty="0">
                <a:solidFill>
                  <a:srgbClr val="00B050"/>
                </a:solidFill>
                <a:latin typeface="Courier New" pitchFamily="49" charset="0"/>
                <a:cs typeface="Courier New" pitchFamily="49" charset="0"/>
              </a:rPr>
              <a:t>, 160);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context.quadraticCurveTo</a:t>
            </a:r>
            <a:r>
              <a:rPr lang="fr-FR" sz="1600" b="1" dirty="0" smtClean="0">
                <a:solidFill>
                  <a:srgbClr val="00B050"/>
                </a:solidFill>
                <a:latin typeface="Courier New" pitchFamily="49" charset="0"/>
                <a:cs typeface="Courier New" pitchFamily="49" charset="0"/>
              </a:rPr>
              <a:t>(230</a:t>
            </a:r>
            <a:r>
              <a:rPr lang="fr-FR" sz="1600" b="1" dirty="0">
                <a:solidFill>
                  <a:srgbClr val="00B050"/>
                </a:solidFill>
                <a:latin typeface="Courier New" pitchFamily="49" charset="0"/>
                <a:cs typeface="Courier New" pitchFamily="49" charset="0"/>
              </a:rPr>
              <a:t>, 200, 250, 120);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00B050"/>
                </a:solidFill>
                <a:latin typeface="Courier New" pitchFamily="49" charset="0"/>
                <a:cs typeface="Courier New" pitchFamily="49" charset="0"/>
              </a:rPr>
              <a:t>context.bezierCurveTo</a:t>
            </a:r>
            <a:r>
              <a:rPr lang="fr-FR" sz="1600" b="1" dirty="0" smtClean="0">
                <a:solidFill>
                  <a:srgbClr val="00B050"/>
                </a:solidFill>
                <a:latin typeface="Courier New" pitchFamily="49" charset="0"/>
                <a:cs typeface="Courier New" pitchFamily="49" charset="0"/>
              </a:rPr>
              <a:t>(290</a:t>
            </a:r>
            <a:r>
              <a:rPr lang="fr-FR" sz="1600" b="1" dirty="0">
                <a:solidFill>
                  <a:srgbClr val="00B050"/>
                </a:solidFill>
                <a:latin typeface="Courier New" pitchFamily="49" charset="0"/>
                <a:cs typeface="Courier New" pitchFamily="49" charset="0"/>
              </a:rPr>
              <a:t>, -40, 300, 200, 400, 150); </a:t>
            </a:r>
            <a:r>
              <a:rPr lang="fr-FR" sz="1600" b="1" dirty="0" err="1" smtClean="0">
                <a:solidFill>
                  <a:srgbClr val="00B050"/>
                </a:solidFill>
                <a:latin typeface="Courier New" pitchFamily="49" charset="0"/>
                <a:cs typeface="Courier New" pitchFamily="49" charset="0"/>
              </a:rPr>
              <a:t>context.lineTo</a:t>
            </a:r>
            <a:r>
              <a:rPr lang="fr-FR" sz="1600" b="1" dirty="0" smtClean="0">
                <a:solidFill>
                  <a:srgbClr val="00B050"/>
                </a:solidFill>
                <a:latin typeface="Courier New" pitchFamily="49" charset="0"/>
                <a:cs typeface="Courier New" pitchFamily="49" charset="0"/>
              </a:rPr>
              <a:t>(500</a:t>
            </a:r>
            <a:r>
              <a:rPr lang="fr-FR" sz="1600" b="1" dirty="0">
                <a:solidFill>
                  <a:srgbClr val="00B050"/>
                </a:solidFill>
                <a:latin typeface="Courier New" pitchFamily="49" charset="0"/>
                <a:cs typeface="Courier New" pitchFamily="49" charset="0"/>
              </a:rPr>
              <a:t>, 90); </a:t>
            </a:r>
            <a:r>
              <a:rPr lang="fr-FR" sz="1600" b="1" dirty="0" smtClean="0">
                <a:solidFill>
                  <a:srgbClr val="00B050"/>
                </a:solidFill>
                <a:latin typeface="Courier New" pitchFamily="49" charset="0"/>
                <a:cs typeface="Courier New" pitchFamily="49" charset="0"/>
              </a:rPr>
              <a:t/>
            </a:r>
            <a:br>
              <a:rPr lang="fr-FR" sz="1600" b="1" dirty="0" smtClean="0">
                <a:solidFill>
                  <a:srgbClr val="00B050"/>
                </a:solidFill>
                <a:latin typeface="Courier New" pitchFamily="49" charset="0"/>
                <a:cs typeface="Courier New" pitchFamily="49" charset="0"/>
              </a:rPr>
            </a:br>
            <a:r>
              <a:rPr lang="fr-FR" sz="1600" b="1" dirty="0" err="1" smtClean="0">
                <a:solidFill>
                  <a:srgbClr val="FF0000"/>
                </a:solidFill>
                <a:latin typeface="Courier New" pitchFamily="49" charset="0"/>
                <a:cs typeface="Courier New" pitchFamily="49" charset="0"/>
              </a:rPr>
              <a:t>context.endPath</a:t>
            </a:r>
            <a:r>
              <a:rPr lang="fr-FR" sz="1600" b="1" dirty="0" smtClean="0">
                <a:solidFill>
                  <a:srgbClr val="FF0000"/>
                </a:solidFill>
                <a:latin typeface="Courier New" pitchFamily="49" charset="0"/>
                <a:cs typeface="Courier New" pitchFamily="49" charset="0"/>
              </a:rPr>
              <a: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b="1" dirty="0" err="1">
                <a:solidFill>
                  <a:srgbClr val="0070C0"/>
                </a:solidFill>
                <a:latin typeface="Courier New" pitchFamily="49" charset="0"/>
                <a:cs typeface="Courier New" pitchFamily="49" charset="0"/>
              </a:rPr>
              <a:t>context.lineWidth</a:t>
            </a:r>
            <a:r>
              <a:rPr lang="fr-FR" sz="1600" b="1" dirty="0">
                <a:solidFill>
                  <a:srgbClr val="0070C0"/>
                </a:solidFill>
                <a:latin typeface="Courier New" pitchFamily="49" charset="0"/>
                <a:cs typeface="Courier New" pitchFamily="49" charset="0"/>
              </a:rPr>
              <a:t> = 5; </a:t>
            </a:r>
            <a:r>
              <a:rPr lang="fr-FR" sz="1600" b="1" dirty="0" smtClean="0">
                <a:solidFill>
                  <a:srgbClr val="0070C0"/>
                </a:solidFill>
                <a:latin typeface="Courier New" pitchFamily="49" charset="0"/>
                <a:cs typeface="Courier New" pitchFamily="49" charset="0"/>
              </a:rPr>
              <a:t/>
            </a:r>
            <a:br>
              <a:rPr lang="fr-FR" sz="1600" b="1" dirty="0" smtClean="0">
                <a:solidFill>
                  <a:srgbClr val="0070C0"/>
                </a:solidFill>
                <a:latin typeface="Courier New" pitchFamily="49" charset="0"/>
                <a:cs typeface="Courier New" pitchFamily="49" charset="0"/>
              </a:rPr>
            </a:br>
            <a:r>
              <a:rPr lang="fr-FR" sz="1600" b="1" dirty="0" err="1" smtClean="0">
                <a:solidFill>
                  <a:srgbClr val="0070C0"/>
                </a:solidFill>
                <a:latin typeface="Courier New" pitchFamily="49" charset="0"/>
                <a:cs typeface="Courier New" pitchFamily="49" charset="0"/>
              </a:rPr>
              <a:t>context.strokeStyle</a:t>
            </a:r>
            <a:r>
              <a:rPr lang="fr-FR" sz="1600" b="1" dirty="0" smtClean="0">
                <a:solidFill>
                  <a:srgbClr val="0070C0"/>
                </a:solidFill>
                <a:latin typeface="Courier New" pitchFamily="49" charset="0"/>
                <a:cs typeface="Courier New" pitchFamily="49" charset="0"/>
              </a:rPr>
              <a:t> </a:t>
            </a:r>
            <a:r>
              <a:rPr lang="fr-FR" sz="1600" b="1" dirty="0">
                <a:solidFill>
                  <a:srgbClr val="0070C0"/>
                </a:solidFill>
                <a:latin typeface="Courier New" pitchFamily="49" charset="0"/>
                <a:cs typeface="Courier New" pitchFamily="49" charset="0"/>
              </a:rPr>
              <a:t>= "#0000ff</a:t>
            </a:r>
            <a:r>
              <a:rPr lang="fr-FR" sz="1600" b="1" dirty="0" smtClean="0">
                <a:solidFill>
                  <a:srgbClr val="0070C0"/>
                </a:solidFill>
                <a:latin typeface="Courier New" pitchFamily="49" charset="0"/>
                <a:cs typeface="Courier New" pitchFamily="49" charset="0"/>
              </a:rPr>
              <a:t>";</a:t>
            </a:r>
            <a:br>
              <a:rPr lang="fr-FR" sz="1600" b="1" dirty="0" smtClean="0">
                <a:solidFill>
                  <a:srgbClr val="0070C0"/>
                </a:solidFill>
                <a:latin typeface="Courier New" pitchFamily="49" charset="0"/>
                <a:cs typeface="Courier New" pitchFamily="49" charset="0"/>
              </a:rPr>
            </a:br>
            <a:r>
              <a:rPr lang="fr-FR" sz="1600" b="1" dirty="0" err="1" smtClean="0">
                <a:solidFill>
                  <a:srgbClr val="0070C0"/>
                </a:solidFill>
                <a:latin typeface="Courier New" pitchFamily="49" charset="0"/>
                <a:cs typeface="Courier New" pitchFamily="49" charset="0"/>
              </a:rPr>
              <a:t>context.stroke</a:t>
            </a:r>
            <a:r>
              <a:rPr lang="fr-FR" sz="1600" b="1" dirty="0" smtClean="0">
                <a:solidFill>
                  <a:srgbClr val="0070C0"/>
                </a:solidFill>
                <a:latin typeface="Courier New" pitchFamily="49" charset="0"/>
                <a:cs typeface="Courier New" pitchFamily="49" charset="0"/>
              </a:rPr>
              <a:t>();</a:t>
            </a:r>
          </a:p>
          <a:p>
            <a:pPr marL="0" indent="0">
              <a:buNone/>
            </a:pPr>
            <a:endParaRPr lang="fr-FR" sz="1600" b="1" dirty="0">
              <a:solidFill>
                <a:srgbClr val="0070C0"/>
              </a:solidFill>
              <a:latin typeface="Courier New" pitchFamily="49" charset="0"/>
              <a:cs typeface="Courier New" pitchFamily="49" charset="0"/>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077072"/>
            <a:ext cx="7344816" cy="270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9046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 de dégradés</a:t>
            </a:r>
            <a:endParaRPr lang="fr-FR" dirty="0"/>
          </a:p>
        </p:txBody>
      </p:sp>
      <p:sp>
        <p:nvSpPr>
          <p:cNvPr id="3" name="Espace réservé du contenu 2"/>
          <p:cNvSpPr>
            <a:spLocks noGrp="1"/>
          </p:cNvSpPr>
          <p:nvPr>
            <p:ph idx="1"/>
          </p:nvPr>
        </p:nvSpPr>
        <p:spPr/>
        <p:txBody>
          <a:bodyPr/>
          <a:lstStyle/>
          <a:p>
            <a:r>
              <a:rPr lang="fr-FR" dirty="0" smtClean="0"/>
              <a:t>On appelle un dégradé « gradient » en anglais.</a:t>
            </a:r>
          </a:p>
          <a:p>
            <a:r>
              <a:rPr lang="fr-FR" dirty="0" smtClean="0"/>
              <a:t>On peut créer des objets de ce type pour des dégradés « linéaires » ou « radiaux »</a:t>
            </a:r>
          </a:p>
          <a:p>
            <a:r>
              <a:rPr lang="fr-FR" dirty="0" smtClean="0"/>
              <a:t>Exemple de forme avec dégradé radial et linéaire comme couleur de remplissage</a:t>
            </a:r>
          </a:p>
          <a:p>
            <a:endParaRPr lang="fr-FR" dirty="0"/>
          </a:p>
          <a:p>
            <a:endParaRPr lang="fr-FR" dirty="0" smtClean="0"/>
          </a:p>
          <a:p>
            <a:r>
              <a:rPr lang="fr-FR" dirty="0" smtClean="0"/>
              <a:t>On peut cliquer ces exemples pour voir les démos</a:t>
            </a:r>
            <a:endParaRPr lang="fr-FR" dirty="0"/>
          </a:p>
        </p:txBody>
      </p:sp>
      <p:pic>
        <p:nvPicPr>
          <p:cNvPr id="4813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227698"/>
            <a:ext cx="21494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221088"/>
            <a:ext cx="217963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38235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gradient linéaire</a:t>
            </a:r>
            <a:endParaRPr lang="fr-FR" dirty="0"/>
          </a:p>
        </p:txBody>
      </p:sp>
      <p:sp>
        <p:nvSpPr>
          <p:cNvPr id="3" name="Espace réservé du contenu 2"/>
          <p:cNvSpPr>
            <a:spLocks noGrp="1"/>
          </p:cNvSpPr>
          <p:nvPr>
            <p:ph idx="1"/>
          </p:nvPr>
        </p:nvSpPr>
        <p:spPr>
          <a:xfrm>
            <a:off x="611560" y="1447800"/>
            <a:ext cx="8424936" cy="4724400"/>
          </a:xfrm>
        </p:spPr>
        <p:txBody>
          <a:bodyPr/>
          <a:lstStyle/>
          <a:p>
            <a:r>
              <a:rPr lang="fr-FR" dirty="0" smtClean="0"/>
              <a:t>Gradient linéaire</a:t>
            </a:r>
            <a:br>
              <a:rPr lang="fr-FR" dirty="0" smtClean="0"/>
            </a:br>
            <a:r>
              <a:rPr lang="en-US" sz="2400" dirty="0" err="1" smtClean="0">
                <a:latin typeface="Courier New" pitchFamily="49" charset="0"/>
                <a:cs typeface="Courier New" pitchFamily="49" charset="0"/>
              </a:rPr>
              <a:t>var</a:t>
            </a:r>
            <a:r>
              <a:rPr lang="en-US" sz="2400" dirty="0" smtClean="0">
                <a:latin typeface="Courier New" pitchFamily="49" charset="0"/>
                <a:cs typeface="Courier New" pitchFamily="49" charset="0"/>
              </a:rPr>
              <a:t> </a:t>
            </a:r>
            <a:r>
              <a:rPr lang="en-US" sz="2400" dirty="0" err="1">
                <a:latin typeface="Courier New" pitchFamily="49" charset="0"/>
                <a:cs typeface="Courier New" pitchFamily="49" charset="0"/>
              </a:rPr>
              <a:t>my_gradient</a:t>
            </a:r>
            <a:r>
              <a:rPr lang="en-US" sz="2400" dirty="0">
                <a:latin typeface="Courier New" pitchFamily="49" charset="0"/>
                <a:cs typeface="Courier New" pitchFamily="49" charset="0"/>
              </a:rPr>
              <a:t> = </a:t>
            </a:r>
            <a:r>
              <a:rPr lang="en-US" sz="2400" dirty="0" err="1" smtClean="0">
                <a:latin typeface="Courier New" pitchFamily="49" charset="0"/>
                <a:cs typeface="Courier New" pitchFamily="49" charset="0"/>
              </a:rPr>
              <a:t>context.createLinearGradient</a:t>
            </a:r>
            <a:r>
              <a:rPr lang="en-US" sz="2400" dirty="0" smtClean="0">
                <a:latin typeface="Courier New" pitchFamily="49" charset="0"/>
                <a:cs typeface="Courier New" pitchFamily="49" charset="0"/>
              </a:rPr>
              <a:t>(0</a:t>
            </a:r>
            <a:r>
              <a:rPr lang="en-US" sz="2400" dirty="0">
                <a:latin typeface="Courier New" pitchFamily="49" charset="0"/>
                <a:cs typeface="Courier New" pitchFamily="49" charset="0"/>
              </a:rPr>
              <a:t>, 0, 300, 0</a:t>
            </a:r>
            <a:r>
              <a:rPr lang="en-US" sz="2400" dirty="0" smtClean="0">
                <a:latin typeface="Courier New" pitchFamily="49" charset="0"/>
                <a:cs typeface="Courier New" pitchFamily="49" charset="0"/>
              </a:rPr>
              <a:t>);</a:t>
            </a:r>
          </a:p>
          <a:p>
            <a:r>
              <a:rPr lang="en-US" dirty="0"/>
              <a:t>On </a:t>
            </a:r>
            <a:r>
              <a:rPr lang="en-US" dirty="0" err="1"/>
              <a:t>donne</a:t>
            </a:r>
            <a:r>
              <a:rPr lang="en-US" dirty="0"/>
              <a:t> le point de </a:t>
            </a:r>
            <a:r>
              <a:rPr lang="en-US" dirty="0" err="1"/>
              <a:t>départ</a:t>
            </a:r>
            <a:r>
              <a:rPr lang="en-US" dirty="0"/>
              <a:t> (0,0) et le point </a:t>
            </a:r>
            <a:r>
              <a:rPr lang="en-US" dirty="0" err="1"/>
              <a:t>d’arrivée</a:t>
            </a:r>
            <a:r>
              <a:rPr lang="en-US" dirty="0"/>
              <a:t> (300, 0), </a:t>
            </a:r>
            <a:r>
              <a:rPr lang="en-US" dirty="0" err="1"/>
              <a:t>situé</a:t>
            </a:r>
            <a:r>
              <a:rPr lang="en-US" dirty="0"/>
              <a:t> 300 pixels plus à </a:t>
            </a:r>
            <a:r>
              <a:rPr lang="en-US" dirty="0" err="1"/>
              <a:t>droite</a:t>
            </a:r>
            <a:r>
              <a:rPr lang="en-US" dirty="0"/>
              <a:t> </a:t>
            </a:r>
            <a:r>
              <a:rPr lang="en-US" dirty="0" err="1"/>
              <a:t>que</a:t>
            </a:r>
            <a:r>
              <a:rPr lang="en-US" dirty="0"/>
              <a:t> le point de </a:t>
            </a:r>
            <a:r>
              <a:rPr lang="en-US" dirty="0" err="1"/>
              <a:t>départ</a:t>
            </a:r>
            <a:r>
              <a:rPr lang="en-US" dirty="0"/>
              <a:t>, </a:t>
            </a:r>
            <a:r>
              <a:rPr lang="en-US" dirty="0" err="1"/>
              <a:t>dans</a:t>
            </a:r>
            <a:r>
              <a:rPr lang="en-US" dirty="0"/>
              <a:t> </a:t>
            </a:r>
            <a:r>
              <a:rPr lang="en-US" dirty="0" err="1"/>
              <a:t>cet</a:t>
            </a:r>
            <a:r>
              <a:rPr lang="en-US" dirty="0"/>
              <a:t> </a:t>
            </a:r>
            <a:r>
              <a:rPr lang="en-US" dirty="0" err="1" smtClean="0"/>
              <a:t>exemple</a:t>
            </a:r>
            <a:endParaRPr lang="en-US" dirty="0" smtClean="0"/>
          </a:p>
          <a:p>
            <a:r>
              <a:rPr lang="en-US" dirty="0" err="1" smtClean="0"/>
              <a:t>Puis</a:t>
            </a:r>
            <a:r>
              <a:rPr lang="en-US" dirty="0" smtClean="0"/>
              <a:t> on </a:t>
            </a:r>
            <a:r>
              <a:rPr lang="en-US" dirty="0" err="1" smtClean="0"/>
              <a:t>donne</a:t>
            </a:r>
            <a:r>
              <a:rPr lang="en-US" dirty="0" smtClean="0"/>
              <a:t> un ensemble de </a:t>
            </a:r>
            <a:r>
              <a:rPr lang="en-US" dirty="0" err="1" smtClean="0"/>
              <a:t>couleurs</a:t>
            </a:r>
            <a:r>
              <a:rPr lang="en-US" dirty="0" smtClean="0"/>
              <a:t> </a:t>
            </a:r>
            <a:r>
              <a:rPr lang="en-US" dirty="0" err="1" smtClean="0"/>
              <a:t>que</a:t>
            </a:r>
            <a:r>
              <a:rPr lang="en-US" dirty="0" smtClean="0"/>
              <a:t> le </a:t>
            </a:r>
            <a:r>
              <a:rPr lang="en-US" dirty="0" err="1" smtClean="0"/>
              <a:t>dégradé</a:t>
            </a:r>
            <a:r>
              <a:rPr lang="en-US" dirty="0" smtClean="0"/>
              <a:t> </a:t>
            </a:r>
            <a:r>
              <a:rPr lang="en-US" dirty="0" err="1" smtClean="0"/>
              <a:t>devra</a:t>
            </a:r>
            <a:r>
              <a:rPr lang="en-US" dirty="0" smtClean="0"/>
              <a:t> </a:t>
            </a:r>
            <a:r>
              <a:rPr lang="en-US" dirty="0" err="1" smtClean="0"/>
              <a:t>interpoler</a:t>
            </a:r>
            <a:r>
              <a:rPr lang="en-US" dirty="0"/>
              <a:t> :</a:t>
            </a:r>
            <a:br>
              <a:rPr lang="en-US" dirty="0"/>
            </a:br>
            <a:r>
              <a:rPr lang="en-US" sz="2400" dirty="0" err="1">
                <a:latin typeface="Courier New" pitchFamily="49" charset="0"/>
                <a:cs typeface="Courier New" pitchFamily="49" charset="0"/>
              </a:rPr>
              <a:t>my_gradient.addColorStop</a:t>
            </a:r>
            <a:r>
              <a:rPr lang="en-US" sz="2400" dirty="0">
                <a:latin typeface="Courier New" pitchFamily="49" charset="0"/>
                <a:cs typeface="Courier New" pitchFamily="49" charset="0"/>
              </a:rPr>
              <a:t>(0, "black");</a:t>
            </a:r>
            <a:br>
              <a:rPr lang="en-US" sz="2400" dirty="0">
                <a:latin typeface="Courier New" pitchFamily="49" charset="0"/>
                <a:cs typeface="Courier New" pitchFamily="49" charset="0"/>
              </a:rPr>
            </a:br>
            <a:r>
              <a:rPr lang="en-US" sz="2400" dirty="0" err="1">
                <a:latin typeface="Courier New" pitchFamily="49" charset="0"/>
                <a:cs typeface="Courier New" pitchFamily="49" charset="0"/>
              </a:rPr>
              <a:t>my_gradient.addColorStop</a:t>
            </a:r>
            <a:r>
              <a:rPr lang="en-US" sz="2400" dirty="0">
                <a:latin typeface="Courier New" pitchFamily="49" charset="0"/>
                <a:cs typeface="Courier New" pitchFamily="49" charset="0"/>
              </a:rPr>
              <a:t>(1, "white");</a:t>
            </a:r>
            <a:endParaRPr lang="fr-FR" sz="2400" dirty="0">
              <a:latin typeface="Courier New" pitchFamily="49" charset="0"/>
              <a:cs typeface="Courier New" pitchFamily="49" charset="0"/>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7" y="6237312"/>
            <a:ext cx="2179637"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1836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d’un gradient</a:t>
            </a:r>
            <a:endParaRPr lang="fr-FR" dirty="0"/>
          </a:p>
        </p:txBody>
      </p:sp>
      <p:sp>
        <p:nvSpPr>
          <p:cNvPr id="3" name="Espace réservé du contenu 2"/>
          <p:cNvSpPr>
            <a:spLocks noGrp="1"/>
          </p:cNvSpPr>
          <p:nvPr>
            <p:ph idx="1"/>
          </p:nvPr>
        </p:nvSpPr>
        <p:spPr>
          <a:xfrm>
            <a:off x="685800" y="1224880"/>
            <a:ext cx="8001000" cy="4724400"/>
          </a:xfrm>
        </p:spPr>
        <p:txBody>
          <a:bodyPr/>
          <a:lstStyle/>
          <a:p>
            <a:r>
              <a:rPr lang="fr-FR" dirty="0" smtClean="0"/>
              <a:t>Il reste à mettre ce gradient comme valeur d’un </a:t>
            </a:r>
            <a:r>
              <a:rPr lang="fr-FR" dirty="0" err="1" smtClean="0"/>
              <a:t>fillStyle</a:t>
            </a:r>
            <a:r>
              <a:rPr lang="fr-FR" dirty="0" smtClean="0"/>
              <a:t> ou d’un </a:t>
            </a:r>
            <a:r>
              <a:rPr lang="fr-FR" dirty="0" err="1" smtClean="0"/>
              <a:t>strokeStyle</a:t>
            </a:r>
            <a:r>
              <a:rPr lang="fr-FR" dirty="0"/>
              <a:t/>
            </a:r>
            <a:br>
              <a:rPr lang="fr-FR" dirty="0"/>
            </a:br>
            <a:r>
              <a:rPr lang="fr-FR" sz="2400" dirty="0" err="1">
                <a:latin typeface="Courier New" pitchFamily="49" charset="0"/>
                <a:cs typeface="Courier New" pitchFamily="49" charset="0"/>
              </a:rPr>
              <a:t>context.fillStyle</a:t>
            </a:r>
            <a:r>
              <a:rPr lang="fr-FR" sz="2400" dirty="0">
                <a:latin typeface="Courier New" pitchFamily="49" charset="0"/>
                <a:cs typeface="Courier New" pitchFamily="49" charset="0"/>
              </a:rPr>
              <a:t> = </a:t>
            </a:r>
            <a:r>
              <a:rPr lang="fr-FR" sz="2400" dirty="0" err="1" smtClean="0">
                <a:latin typeface="Courier New" pitchFamily="49" charset="0"/>
                <a:cs typeface="Courier New" pitchFamily="49" charset="0"/>
              </a:rPr>
              <a:t>my_gradient</a:t>
            </a:r>
            <a:r>
              <a:rPr lang="fr-FR" sz="2400" dirty="0" smtClean="0">
                <a:latin typeface="Courier New" pitchFamily="49" charset="0"/>
                <a:cs typeface="Courier New" pitchFamily="49" charset="0"/>
              </a:rPr>
              <a:t>;</a:t>
            </a:r>
            <a:br>
              <a:rPr lang="fr-FR" sz="2400" dirty="0" smtClean="0">
                <a:latin typeface="Courier New" pitchFamily="49" charset="0"/>
                <a:cs typeface="Courier New" pitchFamily="49" charset="0"/>
              </a:rPr>
            </a:br>
            <a:r>
              <a:rPr lang="fr-FR" sz="2400" dirty="0" err="1" smtClean="0">
                <a:latin typeface="Courier New" pitchFamily="49" charset="0"/>
                <a:cs typeface="Courier New" pitchFamily="49" charset="0"/>
              </a:rPr>
              <a:t>context.fillRect</a:t>
            </a:r>
            <a:r>
              <a:rPr lang="fr-FR" sz="2400" dirty="0" smtClean="0">
                <a:latin typeface="Courier New" pitchFamily="49" charset="0"/>
                <a:cs typeface="Courier New" pitchFamily="49" charset="0"/>
              </a:rPr>
              <a:t>(0</a:t>
            </a:r>
            <a:r>
              <a:rPr lang="fr-FR" sz="2400" dirty="0">
                <a:latin typeface="Courier New" pitchFamily="49" charset="0"/>
                <a:cs typeface="Courier New" pitchFamily="49" charset="0"/>
              </a:rPr>
              <a:t>, 0, 300, 225</a:t>
            </a:r>
            <a:r>
              <a:rPr lang="fr-FR" sz="2400" dirty="0" smtClean="0">
                <a:latin typeface="Courier New" pitchFamily="49" charset="0"/>
                <a:cs typeface="Courier New" pitchFamily="49" charset="0"/>
              </a:rPr>
              <a:t>);</a:t>
            </a:r>
          </a:p>
          <a:p>
            <a:endParaRPr lang="fr-FR" sz="2400" dirty="0">
              <a:latin typeface="Courier New" pitchFamily="49" charset="0"/>
              <a:cs typeface="Courier New" pitchFamily="49" charset="0"/>
            </a:endParaRPr>
          </a:p>
          <a:p>
            <a:endParaRPr lang="fr-FR" sz="2400" dirty="0" smtClean="0">
              <a:latin typeface="Courier New" pitchFamily="49" charset="0"/>
              <a:cs typeface="Courier New" pitchFamily="49" charset="0"/>
            </a:endParaRPr>
          </a:p>
          <a:p>
            <a:endParaRPr lang="fr-FR" sz="2400" dirty="0">
              <a:latin typeface="Courier New" pitchFamily="49" charset="0"/>
              <a:cs typeface="Courier New" pitchFamily="49" charset="0"/>
            </a:endParaRPr>
          </a:p>
          <a:p>
            <a:r>
              <a:rPr lang="fr-FR" dirty="0"/>
              <a:t>En changeant les points de départ et d’arrivée du gradient on peut faire un dégradé vertical, en changeant les couleurs un dégradé arc en ciel etc.</a:t>
            </a:r>
          </a:p>
          <a:p>
            <a:endParaRPr lang="fr-FR" sz="2400" dirty="0">
              <a:latin typeface="Courier New" pitchFamily="49" charset="0"/>
              <a:cs typeface="Courier New" pitchFamily="49" charset="0"/>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140968"/>
            <a:ext cx="222567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7799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gradient radial</a:t>
            </a:r>
            <a:endParaRPr lang="fr-FR" dirty="0"/>
          </a:p>
        </p:txBody>
      </p:sp>
      <p:sp>
        <p:nvSpPr>
          <p:cNvPr id="3" name="Espace réservé du contenu 2"/>
          <p:cNvSpPr>
            <a:spLocks noGrp="1"/>
          </p:cNvSpPr>
          <p:nvPr>
            <p:ph idx="1"/>
          </p:nvPr>
        </p:nvSpPr>
        <p:spPr>
          <a:xfrm>
            <a:off x="539552" y="1196752"/>
            <a:ext cx="8496944" cy="4724400"/>
          </a:xfrm>
        </p:spPr>
        <p:txBody>
          <a:bodyPr/>
          <a:lstStyle/>
          <a:p>
            <a:r>
              <a:rPr lang="fr-FR" dirty="0"/>
              <a:t>On utilise : </a:t>
            </a:r>
            <a:br>
              <a:rPr lang="fr-FR" dirty="0"/>
            </a:br>
            <a:r>
              <a:rPr lang="fr-FR" sz="1800" dirty="0">
                <a:latin typeface="Courier New" pitchFamily="49" charset="0"/>
                <a:cs typeface="Courier New" pitchFamily="49" charset="0"/>
              </a:rPr>
              <a:t>var </a:t>
            </a:r>
            <a:r>
              <a:rPr lang="fr-FR" sz="1800" dirty="0" err="1" smtClean="0">
                <a:latin typeface="Courier New" pitchFamily="49" charset="0"/>
                <a:cs typeface="Courier New" pitchFamily="49" charset="0"/>
              </a:rPr>
              <a:t>grd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context.createRadialGradient</a:t>
            </a:r>
            <a:r>
              <a:rPr lang="fr-FR" sz="1800" dirty="0" smtClean="0">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startX</a:t>
            </a:r>
            <a:r>
              <a:rPr lang="fr-FR" sz="1800" b="1" dirty="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startY</a:t>
            </a: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startRadius</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endX</a:t>
            </a:r>
            <a:r>
              <a:rPr lang="fr-FR" sz="1800" b="1" dirty="0">
                <a:solidFill>
                  <a:srgbClr val="0070C0"/>
                </a:solidFill>
                <a:latin typeface="Courier New" pitchFamily="49" charset="0"/>
                <a:cs typeface="Courier New" pitchFamily="49" charset="0"/>
              </a:rPr>
              <a:t>, </a:t>
            </a:r>
            <a:r>
              <a:rPr lang="fr-FR" sz="1800" b="1" dirty="0" smtClean="0">
                <a:solidFill>
                  <a:srgbClr val="0070C0"/>
                </a:solidFill>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endY</a:t>
            </a:r>
            <a:r>
              <a:rPr lang="fr-FR" sz="1800" b="1" dirty="0">
                <a:solidFill>
                  <a:srgbClr val="0070C0"/>
                </a:solidFill>
                <a:latin typeface="Courier New" pitchFamily="49" charset="0"/>
                <a:cs typeface="Courier New" pitchFamily="49" charset="0"/>
              </a:rPr>
              <a:t>, </a:t>
            </a:r>
            <a:r>
              <a:rPr lang="fr-FR" sz="1800" b="1" dirty="0" smtClean="0">
                <a:solidFill>
                  <a:srgbClr val="0070C0"/>
                </a:solidFill>
                <a:latin typeface="Courier New" pitchFamily="49" charset="0"/>
                <a:cs typeface="Courier New" pitchFamily="49" charset="0"/>
              </a:rPr>
              <a:t>  </a:t>
            </a:r>
            <a:r>
              <a:rPr lang="fr-FR" sz="1800" b="1" dirty="0" err="1" smtClean="0">
                <a:solidFill>
                  <a:srgbClr val="0070C0"/>
                </a:solidFill>
                <a:latin typeface="Courier New" pitchFamily="49" charset="0"/>
                <a:cs typeface="Courier New" pitchFamily="49" charset="0"/>
              </a:rPr>
              <a:t>endRadius</a:t>
            </a:r>
            <a:r>
              <a:rPr lang="fr-FR" sz="1800" dirty="0" smtClean="0">
                <a:latin typeface="Courier New" pitchFamily="49" charset="0"/>
                <a:cs typeface="Courier New" pitchFamily="49" charset="0"/>
              </a:rPr>
              <a:t>);</a:t>
            </a:r>
          </a:p>
          <a:p>
            <a:r>
              <a:rPr lang="fr-FR" dirty="0"/>
              <a:t>On définit deux cercles </a:t>
            </a:r>
            <a:r>
              <a:rPr lang="fr-FR" dirty="0" smtClean="0"/>
              <a:t>imaginaires, un pour le départ et un pour l’arrivée</a:t>
            </a:r>
          </a:p>
          <a:p>
            <a:r>
              <a:rPr lang="fr-FR" dirty="0" smtClean="0"/>
              <a:t>On ajoute des « stop </a:t>
            </a:r>
            <a:r>
              <a:rPr lang="fr-FR" dirty="0" err="1" smtClean="0"/>
              <a:t>colors</a:t>
            </a:r>
            <a:r>
              <a:rPr lang="fr-FR" dirty="0" smtClean="0"/>
              <a:t> » comme pour le gradient linéaire (1</a:t>
            </a:r>
            <a:r>
              <a:rPr lang="fr-FR" baseline="30000" dirty="0" smtClean="0"/>
              <a:t>er</a:t>
            </a:r>
            <a:r>
              <a:rPr lang="fr-FR" dirty="0" smtClean="0"/>
              <a:t> paramètre entre 0 et 1)</a:t>
            </a:r>
          </a:p>
          <a:p>
            <a:pPr marL="0" indent="0">
              <a:buNone/>
            </a:pP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(0.17</a:t>
            </a:r>
            <a:r>
              <a:rPr lang="fr-FR" sz="1800" dirty="0">
                <a:latin typeface="Courier New" pitchFamily="49" charset="0"/>
                <a:cs typeface="Courier New" pitchFamily="49" charset="0"/>
              </a:rPr>
              <a:t>, "orange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(0.33</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yellow</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(0.5</a:t>
            </a:r>
            <a:r>
              <a:rPr lang="fr-FR" sz="1800" dirty="0">
                <a:latin typeface="Courier New" pitchFamily="49" charset="0"/>
                <a:cs typeface="Courier New" pitchFamily="49" charset="0"/>
              </a:rPr>
              <a:t>, "green</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(0.666</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blue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grd.addColorStop</a:t>
            </a:r>
            <a:r>
              <a:rPr lang="fr-FR" sz="1800" dirty="0" smtClean="0">
                <a:latin typeface="Courier New" pitchFamily="49" charset="0"/>
                <a:cs typeface="Courier New" pitchFamily="49" charset="0"/>
              </a:rPr>
              <a:t>(1</a:t>
            </a:r>
            <a:r>
              <a:rPr lang="fr-FR" sz="1800" dirty="0">
                <a:latin typeface="Courier New" pitchFamily="49" charset="0"/>
                <a:cs typeface="Courier New" pitchFamily="49" charset="0"/>
              </a:rPr>
              <a:t>, "violet");</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5013176"/>
            <a:ext cx="2125663"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47266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Textures</a:t>
            </a:r>
            <a:endParaRPr lang="fr-FR" dirty="0"/>
          </a:p>
        </p:txBody>
      </p:sp>
      <p:sp>
        <p:nvSpPr>
          <p:cNvPr id="3" name="Espace réservé du contenu 2"/>
          <p:cNvSpPr>
            <a:spLocks noGrp="1"/>
          </p:cNvSpPr>
          <p:nvPr>
            <p:ph idx="1"/>
          </p:nvPr>
        </p:nvSpPr>
        <p:spPr>
          <a:xfrm>
            <a:off x="685800" y="1052736"/>
            <a:ext cx="8001000" cy="5688632"/>
          </a:xfrm>
        </p:spPr>
        <p:txBody>
          <a:bodyPr/>
          <a:lstStyle/>
          <a:p>
            <a:r>
              <a:rPr lang="fr-FR" dirty="0" smtClean="0"/>
              <a:t>On peut utiliser également des textures avec </a:t>
            </a:r>
            <a:r>
              <a:rPr lang="fr-FR" dirty="0" err="1" smtClean="0"/>
              <a:t>strokeStyle</a:t>
            </a:r>
            <a:r>
              <a:rPr lang="fr-FR" dirty="0" smtClean="0"/>
              <a:t> et </a:t>
            </a:r>
            <a:r>
              <a:rPr lang="fr-FR" dirty="0" err="1" smtClean="0"/>
              <a:t>fillStyle</a:t>
            </a:r>
            <a:endParaRPr lang="fr-FR" dirty="0" smtClean="0"/>
          </a:p>
          <a:p>
            <a:pPr marL="0" indent="0">
              <a:buNone/>
            </a:pPr>
            <a:r>
              <a:rPr lang="fr-FR" sz="1200" dirty="0" smtClean="0">
                <a:latin typeface="Courier New" pitchFamily="49" charset="0"/>
                <a:cs typeface="Courier New" pitchFamily="49" charset="0"/>
              </a:rPr>
              <a:t>&lt;</a:t>
            </a:r>
            <a:r>
              <a:rPr lang="fr-FR" sz="1200" dirty="0" err="1" smtClean="0">
                <a:latin typeface="Courier New" pitchFamily="49" charset="0"/>
                <a:cs typeface="Courier New" pitchFamily="49" charset="0"/>
              </a:rPr>
              <a:t>head</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&lt;script&gt;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window.onload</a:t>
            </a:r>
            <a:r>
              <a:rPr lang="fr-FR" sz="1200" dirty="0" smtClean="0">
                <a:latin typeface="Courier New" pitchFamily="49" charset="0"/>
                <a:cs typeface="Courier New" pitchFamily="49" charset="0"/>
              </a:rPr>
              <a:t> </a:t>
            </a:r>
            <a:r>
              <a:rPr lang="fr-FR" sz="1200" dirty="0">
                <a:latin typeface="Courier New" pitchFamily="49" charset="0"/>
                <a:cs typeface="Courier New" pitchFamily="49" charset="0"/>
              </a:rPr>
              <a:t>= </a:t>
            </a:r>
            <a:r>
              <a:rPr lang="fr-FR" sz="1200" dirty="0" err="1">
                <a:latin typeface="Courier New" pitchFamily="49" charset="0"/>
                <a:cs typeface="Courier New" pitchFamily="49" charset="0"/>
              </a:rPr>
              <a:t>function</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var </a:t>
            </a:r>
            <a:r>
              <a:rPr lang="fr-FR" sz="1200" dirty="0" err="1">
                <a:latin typeface="Courier New" pitchFamily="49" charset="0"/>
                <a:cs typeface="Courier New" pitchFamily="49" charset="0"/>
              </a:rPr>
              <a:t>canvas</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document.getElementById</a:t>
            </a:r>
            <a:r>
              <a:rPr lang="fr-FR" sz="1200" dirty="0">
                <a:latin typeface="Courier New" pitchFamily="49" charset="0"/>
                <a:cs typeface="Courier New" pitchFamily="49" charset="0"/>
              </a:rPr>
              <a:t>("</a:t>
            </a:r>
            <a:r>
              <a:rPr lang="fr-FR" sz="1200" dirty="0" err="1">
                <a:latin typeface="Courier New" pitchFamily="49" charset="0"/>
                <a:cs typeface="Courier New" pitchFamily="49" charset="0"/>
              </a:rPr>
              <a:t>myCanvas</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var </a:t>
            </a:r>
            <a:r>
              <a:rPr lang="fr-FR" sz="1200" dirty="0" err="1">
                <a:latin typeface="Courier New" pitchFamily="49" charset="0"/>
                <a:cs typeface="Courier New" pitchFamily="49" charset="0"/>
              </a:rPr>
              <a:t>context</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canvas.getContext</a:t>
            </a:r>
            <a:r>
              <a:rPr lang="fr-FR" sz="1200" dirty="0">
                <a:latin typeface="Courier New" pitchFamily="49" charset="0"/>
                <a:cs typeface="Courier New" pitchFamily="49" charset="0"/>
              </a:rPr>
              <a:t>("2d</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smtClean="0">
                <a:solidFill>
                  <a:srgbClr val="0070C0"/>
                </a:solidFill>
                <a:latin typeface="Courier New" pitchFamily="49" charset="0"/>
                <a:cs typeface="Courier New" pitchFamily="49" charset="0"/>
              </a:rPr>
              <a:t>var </a:t>
            </a:r>
            <a:r>
              <a:rPr lang="fr-FR" sz="1200" b="1" dirty="0" err="1">
                <a:solidFill>
                  <a:srgbClr val="0070C0"/>
                </a:solidFill>
                <a:latin typeface="Courier New" pitchFamily="49" charset="0"/>
                <a:cs typeface="Courier New" pitchFamily="49" charset="0"/>
              </a:rPr>
              <a:t>imageObj</a:t>
            </a:r>
            <a:r>
              <a:rPr lang="fr-FR" sz="1200" b="1" dirty="0">
                <a:solidFill>
                  <a:srgbClr val="0070C0"/>
                </a:solidFill>
                <a:latin typeface="Courier New" pitchFamily="49" charset="0"/>
                <a:cs typeface="Courier New" pitchFamily="49" charset="0"/>
              </a:rPr>
              <a:t> = new Image</a:t>
            </a:r>
            <a:r>
              <a:rPr lang="fr-FR" sz="1200" b="1" dirty="0" smtClean="0">
                <a:solidFill>
                  <a:srgbClr val="0070C0"/>
                </a:solidFill>
                <a:latin typeface="Courier New" pitchFamily="49" charset="0"/>
                <a:cs typeface="Courier New" pitchFamily="49" charset="0"/>
              </a:rPr>
              <a:t>();</a:t>
            </a:r>
            <a:br>
              <a:rPr lang="fr-FR" sz="1200" b="1" dirty="0" smtClean="0">
                <a:solidFill>
                  <a:srgbClr val="0070C0"/>
                </a:solidFill>
                <a:latin typeface="Courier New" pitchFamily="49" charset="0"/>
                <a:cs typeface="Courier New" pitchFamily="49" charset="0"/>
              </a:rPr>
            </a:br>
            <a:endParaRPr lang="fr-FR" sz="1200" b="1" dirty="0" smtClean="0">
              <a:solidFill>
                <a:srgbClr val="0070C0"/>
              </a:solidFill>
              <a:latin typeface="Courier New" pitchFamily="49" charset="0"/>
              <a:cs typeface="Courier New" pitchFamily="49" charset="0"/>
            </a:endParaRPr>
          </a:p>
          <a:p>
            <a:pPr marL="0" indent="0">
              <a:buNone/>
            </a:pPr>
            <a:r>
              <a:rPr lang="fr-FR" sz="1200" b="1" dirty="0" smtClean="0">
                <a:solidFill>
                  <a:srgbClr val="0070C0"/>
                </a:solidFill>
                <a:latin typeface="Courier New" pitchFamily="49" charset="0"/>
                <a:cs typeface="Courier New" pitchFamily="49" charset="0"/>
              </a:rPr>
              <a:t>      // Fonction de callback </a:t>
            </a:r>
            <a:r>
              <a:rPr lang="fr-FR" sz="1200" b="1" dirty="0">
                <a:solidFill>
                  <a:srgbClr val="0070C0"/>
                </a:solidFill>
                <a:latin typeface="Courier New" pitchFamily="49" charset="0"/>
                <a:cs typeface="Courier New" pitchFamily="49" charset="0"/>
              </a:rPr>
              <a:t>asynchrone </a:t>
            </a:r>
            <a:r>
              <a:rPr lang="fr-FR" sz="1200" b="1" dirty="0" smtClean="0">
                <a:solidFill>
                  <a:srgbClr val="0070C0"/>
                </a:solidFill>
                <a:latin typeface="Courier New" pitchFamily="49" charset="0"/>
                <a:cs typeface="Courier New" pitchFamily="49" charset="0"/>
              </a:rPr>
              <a:t>appelée par le chargement de l’image</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0070C0"/>
                </a:solidFill>
                <a:latin typeface="Courier New" pitchFamily="49" charset="0"/>
                <a:cs typeface="Courier New" pitchFamily="49" charset="0"/>
              </a:rPr>
              <a:t>imageObj.onload</a:t>
            </a:r>
            <a:r>
              <a:rPr lang="fr-FR" sz="1200" dirty="0" smtClean="0">
                <a:latin typeface="Courier New" pitchFamily="49" charset="0"/>
                <a:cs typeface="Courier New" pitchFamily="49" charset="0"/>
              </a:rPr>
              <a:t> = </a:t>
            </a:r>
            <a:r>
              <a:rPr lang="fr-FR" sz="1200" dirty="0" err="1" smtClean="0">
                <a:latin typeface="Courier New" pitchFamily="49" charset="0"/>
                <a:cs typeface="Courier New" pitchFamily="49" charset="0"/>
              </a:rPr>
              <a:t>function</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 On entre ici lorsque l’image est chargée</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var pattern = </a:t>
            </a:r>
            <a:r>
              <a:rPr lang="fr-FR" sz="1200" b="1" dirty="0" err="1" smtClean="0">
                <a:solidFill>
                  <a:srgbClr val="FF0000"/>
                </a:solidFill>
                <a:latin typeface="Courier New" pitchFamily="49" charset="0"/>
                <a:cs typeface="Courier New" pitchFamily="49" charset="0"/>
              </a:rPr>
              <a:t>context.createPattern</a:t>
            </a:r>
            <a:r>
              <a:rPr lang="fr-FR" sz="1200" b="1" dirty="0" smtClean="0">
                <a:solidFill>
                  <a:srgbClr val="FF0000"/>
                </a:solidFill>
                <a:latin typeface="Courier New" pitchFamily="49" charset="0"/>
                <a:cs typeface="Courier New" pitchFamily="49" charset="0"/>
              </a:rPr>
              <a:t>(</a:t>
            </a:r>
            <a:r>
              <a:rPr lang="fr-FR" sz="1200" b="1" dirty="0" err="1" smtClean="0">
                <a:solidFill>
                  <a:srgbClr val="FF0000"/>
                </a:solidFill>
                <a:latin typeface="Courier New" pitchFamily="49" charset="0"/>
                <a:cs typeface="Courier New" pitchFamily="49" charset="0"/>
              </a:rPr>
              <a:t>imageObj</a:t>
            </a: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repeat</a:t>
            </a:r>
            <a:r>
              <a:rPr lang="fr-FR" sz="1200" b="1" dirty="0" smtClean="0">
                <a:solidFill>
                  <a:srgbClr val="FF0000"/>
                </a:solidFill>
                <a:latin typeface="Courier New" pitchFamily="49" charset="0"/>
                <a:cs typeface="Courier New" pitchFamily="49" charset="0"/>
              </a:rPr>
              <a:t>");</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context.rect</a:t>
            </a:r>
            <a:r>
              <a:rPr lang="fr-FR" sz="1200" dirty="0" smtClean="0">
                <a:latin typeface="Courier New" pitchFamily="49" charset="0"/>
                <a:cs typeface="Courier New" pitchFamily="49" charset="0"/>
              </a:rPr>
              <a:t>(10, 10, </a:t>
            </a:r>
            <a:r>
              <a:rPr lang="fr-FR" sz="1200" dirty="0" err="1" smtClean="0">
                <a:latin typeface="Courier New" pitchFamily="49" charset="0"/>
                <a:cs typeface="Courier New" pitchFamily="49" charset="0"/>
              </a:rPr>
              <a:t>canvas.width</a:t>
            </a:r>
            <a:r>
              <a:rPr lang="fr-FR" sz="1200" dirty="0" smtClean="0">
                <a:latin typeface="Courier New" pitchFamily="49" charset="0"/>
                <a:cs typeface="Courier New" pitchFamily="49" charset="0"/>
              </a:rPr>
              <a:t> - 20, </a:t>
            </a:r>
            <a:r>
              <a:rPr lang="fr-FR" sz="1200" dirty="0" err="1" smtClean="0">
                <a:latin typeface="Courier New" pitchFamily="49" charset="0"/>
                <a:cs typeface="Courier New" pitchFamily="49" charset="0"/>
              </a:rPr>
              <a:t>canvas.height</a:t>
            </a:r>
            <a:r>
              <a:rPr lang="fr-FR" sz="1200" dirty="0" smtClean="0">
                <a:latin typeface="Courier New" pitchFamily="49" charset="0"/>
                <a:cs typeface="Courier New" pitchFamily="49" charset="0"/>
              </a:rPr>
              <a:t> - 20);</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context.fillStyle</a:t>
            </a:r>
            <a:r>
              <a:rPr lang="fr-FR" sz="1200" b="1" dirty="0" smtClean="0">
                <a:solidFill>
                  <a:srgbClr val="FF0000"/>
                </a:solidFill>
                <a:latin typeface="Courier New" pitchFamily="49" charset="0"/>
                <a:cs typeface="Courier New" pitchFamily="49" charset="0"/>
              </a:rPr>
              <a:t> = pattern;</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context.fill</a:t>
            </a:r>
            <a:r>
              <a:rPr lang="fr-FR" sz="1200" dirty="0" smtClean="0">
                <a:latin typeface="Courier New" pitchFamily="49" charset="0"/>
                <a:cs typeface="Courier New" pitchFamily="49" charset="0"/>
              </a:rPr>
              <a: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r>
              <a:rPr lang="fr-FR" sz="1200" b="1" dirty="0" err="1" smtClean="0">
                <a:solidFill>
                  <a:srgbClr val="0070C0"/>
                </a:solidFill>
                <a:latin typeface="Courier New" pitchFamily="49" charset="0"/>
                <a:cs typeface="Courier New" pitchFamily="49" charset="0"/>
              </a:rPr>
              <a:t>imageObj.src</a:t>
            </a:r>
            <a:r>
              <a:rPr lang="fr-FR" sz="1200" b="1" dirty="0" smtClean="0">
                <a:solidFill>
                  <a:srgbClr val="0070C0"/>
                </a:solidFill>
                <a:latin typeface="Courier New" pitchFamily="49" charset="0"/>
                <a:cs typeface="Courier New" pitchFamily="49" charset="0"/>
              </a:rPr>
              <a:t> = "wood-pattern.png";</a:t>
            </a: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&lt;/script&gt;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a:t>
            </a:r>
            <a:r>
              <a:rPr lang="fr-FR" sz="1200" dirty="0" err="1" smtClean="0">
                <a:latin typeface="Courier New" pitchFamily="49" charset="0"/>
                <a:cs typeface="Courier New" pitchFamily="49" charset="0"/>
              </a:rPr>
              <a:t>head</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&lt;body&gt;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  &lt;</a:t>
            </a:r>
            <a:r>
              <a:rPr lang="fr-FR" sz="1200" dirty="0" err="1" smtClean="0">
                <a:latin typeface="Courier New" pitchFamily="49" charset="0"/>
                <a:cs typeface="Courier New" pitchFamily="49" charset="0"/>
              </a:rPr>
              <a:t>canvas</a:t>
            </a:r>
            <a:r>
              <a:rPr lang="fr-FR" sz="1200" dirty="0" smtClean="0">
                <a:latin typeface="Courier New" pitchFamily="49" charset="0"/>
                <a:cs typeface="Courier New" pitchFamily="49" charset="0"/>
              </a:rPr>
              <a:t> id="</a:t>
            </a:r>
            <a:r>
              <a:rPr lang="fr-FR" sz="1200" dirty="0" err="1" smtClean="0">
                <a:latin typeface="Courier New" pitchFamily="49" charset="0"/>
                <a:cs typeface="Courier New" pitchFamily="49" charset="0"/>
              </a:rPr>
              <a:t>myCanvas</a:t>
            </a:r>
            <a:r>
              <a:rPr lang="fr-FR" sz="1200" dirty="0" smtClean="0">
                <a:latin typeface="Courier New" pitchFamily="49" charset="0"/>
                <a:cs typeface="Courier New" pitchFamily="49" charset="0"/>
              </a:rPr>
              <a:t>" </a:t>
            </a:r>
            <a:r>
              <a:rPr lang="fr-FR" sz="1200" dirty="0" err="1" smtClean="0">
                <a:latin typeface="Courier New" pitchFamily="49" charset="0"/>
                <a:cs typeface="Courier New" pitchFamily="49" charset="0"/>
              </a:rPr>
              <a:t>width</a:t>
            </a:r>
            <a:r>
              <a:rPr lang="fr-FR" sz="1200" dirty="0" smtClean="0">
                <a:latin typeface="Courier New" pitchFamily="49" charset="0"/>
                <a:cs typeface="Courier New" pitchFamily="49" charset="0"/>
              </a:rPr>
              <a:t>="578" </a:t>
            </a:r>
            <a:r>
              <a:rPr lang="fr-FR" sz="1200" dirty="0" err="1" smtClean="0">
                <a:latin typeface="Courier New" pitchFamily="49" charset="0"/>
                <a:cs typeface="Courier New" pitchFamily="49" charset="0"/>
              </a:rPr>
              <a:t>height</a:t>
            </a:r>
            <a:r>
              <a:rPr lang="fr-FR" sz="1200" dirty="0" smtClean="0">
                <a:latin typeface="Courier New" pitchFamily="49" charset="0"/>
                <a:cs typeface="Courier New" pitchFamily="49" charset="0"/>
              </a:rPr>
              <a:t>="200"&gt;&lt;/</a:t>
            </a:r>
            <a:r>
              <a:rPr lang="fr-FR" sz="1200" dirty="0" err="1" smtClean="0">
                <a:latin typeface="Courier New" pitchFamily="49" charset="0"/>
                <a:cs typeface="Courier New" pitchFamily="49" charset="0"/>
              </a:rPr>
              <a:t>canvas</a:t>
            </a:r>
            <a:r>
              <a:rPr lang="fr-FR" sz="1200" dirty="0" smtClean="0">
                <a:latin typeface="Courier New" pitchFamily="49" charset="0"/>
                <a:cs typeface="Courier New" pitchFamily="49" charset="0"/>
              </a:rPr>
              <a:t>&gt;</a:t>
            </a:r>
            <a:br>
              <a:rPr lang="fr-FR" sz="1200" dirty="0" smtClean="0">
                <a:latin typeface="Courier New" pitchFamily="49" charset="0"/>
                <a:cs typeface="Courier New" pitchFamily="49" charset="0"/>
              </a:rPr>
            </a:br>
            <a:r>
              <a:rPr lang="fr-FR" sz="1200" dirty="0" smtClean="0">
                <a:latin typeface="Courier New" pitchFamily="49" charset="0"/>
                <a:cs typeface="Courier New" pitchFamily="49" charset="0"/>
              </a:rPr>
              <a:t>&lt;/body&gt;</a:t>
            </a:r>
          </a:p>
          <a:p>
            <a:endParaRPr lang="fr-FR"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37112"/>
            <a:ext cx="44958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7561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Textures</a:t>
            </a:r>
            <a:endParaRPr lang="fr-FR" dirty="0"/>
          </a:p>
        </p:txBody>
      </p:sp>
      <p:sp>
        <p:nvSpPr>
          <p:cNvPr id="3" name="Espace réservé du contenu 2"/>
          <p:cNvSpPr>
            <a:spLocks noGrp="1"/>
          </p:cNvSpPr>
          <p:nvPr>
            <p:ph idx="1"/>
          </p:nvPr>
        </p:nvSpPr>
        <p:spPr/>
        <p:txBody>
          <a:bodyPr/>
          <a:lstStyle/>
          <a:p>
            <a:r>
              <a:rPr lang="fr-FR" dirty="0" smtClean="0"/>
              <a:t>La création de la texture : </a:t>
            </a:r>
            <a:r>
              <a:rPr lang="fr-FR" b="1" dirty="0" err="1">
                <a:solidFill>
                  <a:srgbClr val="FF0000"/>
                </a:solidFill>
                <a:latin typeface="Courier New" pitchFamily="49" charset="0"/>
                <a:cs typeface="Courier New" pitchFamily="49" charset="0"/>
              </a:rPr>
              <a:t>context.createPattern</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imageObj</a:t>
            </a:r>
            <a:r>
              <a:rPr lang="fr-FR" b="1" dirty="0">
                <a:solidFill>
                  <a:srgbClr val="FF0000"/>
                </a:solidFill>
                <a:latin typeface="Courier New" pitchFamily="49" charset="0"/>
                <a:cs typeface="Courier New" pitchFamily="49" charset="0"/>
              </a:rPr>
              <a:t>, "</a:t>
            </a:r>
            <a:r>
              <a:rPr lang="fr-FR" b="1" dirty="0" err="1">
                <a:solidFill>
                  <a:srgbClr val="FF0000"/>
                </a:solidFill>
                <a:latin typeface="Courier New" pitchFamily="49" charset="0"/>
                <a:cs typeface="Courier New" pitchFamily="49" charset="0"/>
              </a:rPr>
              <a:t>repeat</a:t>
            </a:r>
            <a:r>
              <a:rPr lang="fr-FR" b="1" dirty="0">
                <a:solidFill>
                  <a:srgbClr val="FF0000"/>
                </a:solidFill>
                <a:latin typeface="Courier New" pitchFamily="49" charset="0"/>
                <a:cs typeface="Courier New" pitchFamily="49" charset="0"/>
              </a:rPr>
              <a:t>");</a:t>
            </a:r>
            <a:endParaRPr lang="fr-FR" dirty="0" smtClean="0"/>
          </a:p>
          <a:p>
            <a:r>
              <a:rPr lang="en-US" dirty="0" err="1" smtClean="0"/>
              <a:t>Valeurs</a:t>
            </a:r>
            <a:r>
              <a:rPr lang="en-US" dirty="0" smtClean="0"/>
              <a:t> </a:t>
            </a:r>
            <a:r>
              <a:rPr lang="en-US" dirty="0" err="1" smtClean="0"/>
              <a:t>possibles</a:t>
            </a:r>
            <a:r>
              <a:rPr lang="en-US" dirty="0" smtClean="0"/>
              <a:t> pour le dernier </a:t>
            </a:r>
            <a:r>
              <a:rPr lang="en-US" dirty="0" err="1" smtClean="0"/>
              <a:t>paramètre</a:t>
            </a:r>
            <a:r>
              <a:rPr lang="en-US" dirty="0" smtClean="0"/>
              <a:t> : repeat (par </a:t>
            </a:r>
            <a:r>
              <a:rPr lang="en-US" dirty="0" err="1" smtClean="0"/>
              <a:t>défaut</a:t>
            </a:r>
            <a:r>
              <a:rPr lang="en-US" dirty="0" smtClean="0"/>
              <a:t>), </a:t>
            </a:r>
            <a:r>
              <a:rPr lang="en-US" dirty="0"/>
              <a:t>repeat-x, repeat-y, </a:t>
            </a:r>
            <a:r>
              <a:rPr lang="en-US" dirty="0" err="1" smtClean="0"/>
              <a:t>ou</a:t>
            </a:r>
            <a:r>
              <a:rPr lang="en-US" dirty="0" smtClean="0"/>
              <a:t> no-repeat</a:t>
            </a:r>
          </a:p>
          <a:p>
            <a:r>
              <a:rPr lang="en-US" dirty="0" smtClean="0">
                <a:hlinkClick r:id="rId2"/>
              </a:rPr>
              <a:t>Démonstration</a:t>
            </a:r>
            <a:endParaRPr lang="fr-FR" dirty="0"/>
          </a:p>
        </p:txBody>
      </p:sp>
    </p:spTree>
    <p:extLst>
      <p:ext uri="{BB962C8B-B14F-4D97-AF65-F5344CB8AC3E}">
        <p14:creationId xmlns:p14="http://schemas.microsoft.com/office/powerpoint/2010/main" val="35782763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Images</a:t>
            </a:r>
            <a:endParaRPr lang="fr-FR" dirty="0"/>
          </a:p>
        </p:txBody>
      </p:sp>
      <p:sp>
        <p:nvSpPr>
          <p:cNvPr id="3" name="Espace réservé du contenu 2"/>
          <p:cNvSpPr>
            <a:spLocks noGrp="1"/>
          </p:cNvSpPr>
          <p:nvPr>
            <p:ph idx="1"/>
          </p:nvPr>
        </p:nvSpPr>
        <p:spPr/>
        <p:txBody>
          <a:bodyPr/>
          <a:lstStyle/>
          <a:p>
            <a:r>
              <a:rPr lang="fr-FR" dirty="0" smtClean="0"/>
              <a:t>En fait, on vient de voir un exemple de chargement d’image asynchrone</a:t>
            </a:r>
          </a:p>
          <a:p>
            <a:pPr marL="0" indent="0">
              <a:buNone/>
            </a:pPr>
            <a:r>
              <a:rPr lang="fr-FR" sz="1200" b="1" dirty="0" smtClean="0">
                <a:solidFill>
                  <a:srgbClr val="0070C0"/>
                </a:solidFill>
                <a:latin typeface="Courier New" pitchFamily="49" charset="0"/>
                <a:cs typeface="Courier New" pitchFamily="49" charset="0"/>
              </a:rPr>
              <a:t>      var </a:t>
            </a:r>
            <a:r>
              <a:rPr lang="fr-FR" sz="1200" b="1" dirty="0" err="1">
                <a:solidFill>
                  <a:srgbClr val="0070C0"/>
                </a:solidFill>
                <a:latin typeface="Courier New" pitchFamily="49" charset="0"/>
                <a:cs typeface="Courier New" pitchFamily="49" charset="0"/>
              </a:rPr>
              <a:t>imageObj</a:t>
            </a:r>
            <a:r>
              <a:rPr lang="fr-FR" sz="1200" b="1" dirty="0">
                <a:solidFill>
                  <a:srgbClr val="0070C0"/>
                </a:solidFill>
                <a:latin typeface="Courier New" pitchFamily="49" charset="0"/>
                <a:cs typeface="Courier New" pitchFamily="49" charset="0"/>
              </a:rPr>
              <a:t> = new Image();</a:t>
            </a:r>
            <a:br>
              <a:rPr lang="fr-FR" sz="1200" b="1" dirty="0">
                <a:solidFill>
                  <a:srgbClr val="0070C0"/>
                </a:solidFill>
                <a:latin typeface="Courier New" pitchFamily="49" charset="0"/>
                <a:cs typeface="Courier New" pitchFamily="49" charset="0"/>
              </a:rPr>
            </a:br>
            <a:endParaRPr lang="fr-FR" sz="1200" b="1" dirty="0">
              <a:solidFill>
                <a:srgbClr val="0070C0"/>
              </a:solidFill>
              <a:latin typeface="Courier New" pitchFamily="49" charset="0"/>
              <a:cs typeface="Courier New" pitchFamily="49" charset="0"/>
            </a:endParaRPr>
          </a:p>
          <a:p>
            <a:pPr marL="0" indent="0">
              <a:buNone/>
            </a:pPr>
            <a:r>
              <a:rPr lang="fr-FR" sz="1200" b="1" dirty="0">
                <a:solidFill>
                  <a:srgbClr val="0070C0"/>
                </a:solidFill>
                <a:latin typeface="Courier New" pitchFamily="49" charset="0"/>
                <a:cs typeface="Courier New" pitchFamily="49" charset="0"/>
              </a:rPr>
              <a:t>      // Fonction de callback asynchrone appelée par le chargement de l’image</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0070C0"/>
                </a:solidFill>
                <a:latin typeface="Courier New" pitchFamily="49" charset="0"/>
                <a:cs typeface="Courier New" pitchFamily="49" charset="0"/>
              </a:rPr>
              <a:t>imageObj.onload</a:t>
            </a:r>
            <a:r>
              <a:rPr lang="fr-FR" sz="1200" dirty="0">
                <a:latin typeface="Courier New" pitchFamily="49" charset="0"/>
                <a:cs typeface="Courier New" pitchFamily="49" charset="0"/>
              </a:rPr>
              <a:t> = </a:t>
            </a:r>
            <a:r>
              <a:rPr lang="fr-FR" sz="1200" dirty="0" err="1">
                <a:latin typeface="Courier New" pitchFamily="49" charset="0"/>
                <a:cs typeface="Courier New" pitchFamily="49" charset="0"/>
              </a:rPr>
              <a:t>function</a:t>
            </a:r>
            <a:r>
              <a:rPr lang="fr-FR" sz="1200" dirty="0">
                <a:latin typeface="Courier New" pitchFamily="49" charset="0"/>
                <a:cs typeface="Courier New" pitchFamily="49" charset="0"/>
              </a:rPr>
              <a:t>(){</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 On entre ici lorsque l’image est </a:t>
            </a:r>
            <a:r>
              <a:rPr lang="fr-FR" sz="1200" dirty="0" smtClean="0">
                <a:latin typeface="Courier New" pitchFamily="49" charset="0"/>
                <a:cs typeface="Courier New" pitchFamily="49" charset="0"/>
              </a:rPr>
              <a:t>chargée, on dessine en 0,0 ici</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context.drawImage</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imageObj</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0, 0);</a:t>
            </a: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r>
            <a:br>
              <a:rPr lang="fr-FR" sz="1200" dirty="0">
                <a:latin typeface="Courier New" pitchFamily="49" charset="0"/>
                <a:cs typeface="Courier New" pitchFamily="49" charset="0"/>
              </a:rPr>
            </a:br>
            <a:r>
              <a:rPr lang="fr-FR" sz="1200" dirty="0">
                <a:latin typeface="Courier New" pitchFamily="49" charset="0"/>
                <a:cs typeface="Courier New" pitchFamily="49" charset="0"/>
              </a:rPr>
              <a:t>      </a:t>
            </a:r>
            <a:r>
              <a:rPr lang="fr-FR" sz="1200" b="1" dirty="0" err="1">
                <a:solidFill>
                  <a:srgbClr val="0070C0"/>
                </a:solidFill>
                <a:latin typeface="Courier New" pitchFamily="49" charset="0"/>
                <a:cs typeface="Courier New" pitchFamily="49" charset="0"/>
              </a:rPr>
              <a:t>imageObj.src</a:t>
            </a:r>
            <a:r>
              <a:rPr lang="fr-FR" sz="1200" b="1" dirty="0">
                <a:solidFill>
                  <a:srgbClr val="0070C0"/>
                </a:solidFill>
                <a:latin typeface="Courier New" pitchFamily="49" charset="0"/>
                <a:cs typeface="Courier New" pitchFamily="49" charset="0"/>
              </a:rPr>
              <a:t> = "darth-vader.jpg</a:t>
            </a:r>
            <a:r>
              <a:rPr lang="fr-FR" sz="1200" b="1" dirty="0" smtClean="0">
                <a:solidFill>
                  <a:srgbClr val="0070C0"/>
                </a:solidFill>
                <a:latin typeface="Courier New" pitchFamily="49" charset="0"/>
                <a:cs typeface="Courier New" pitchFamily="49" charset="0"/>
              </a:rPr>
              <a:t>";</a:t>
            </a:r>
          </a:p>
          <a:p>
            <a:r>
              <a:rPr lang="fr-FR" dirty="0">
                <a:hlinkClick r:id="rId2"/>
              </a:rPr>
              <a:t>Démonstration</a:t>
            </a:r>
            <a:r>
              <a:rPr lang="fr-FR" dirty="0">
                <a:latin typeface="Courier New" pitchFamily="49" charset="0"/>
                <a:cs typeface="Courier New" pitchFamily="49" charset="0"/>
              </a:rPr>
              <a:t/>
            </a:r>
            <a:br>
              <a:rPr lang="fr-FR" dirty="0">
                <a:latin typeface="Courier New" pitchFamily="49" charset="0"/>
                <a:cs typeface="Courier New" pitchFamily="49" charset="0"/>
              </a:rPr>
            </a:br>
            <a:endParaRPr lang="fr-FR"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865559"/>
            <a:ext cx="3398837" cy="23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325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champ &lt;input type=</a:t>
            </a:r>
            <a:r>
              <a:rPr lang="fr-FR" dirty="0" err="1"/>
              <a:t>color</a:t>
            </a:r>
            <a:r>
              <a:rPr lang="fr-FR" dirty="0"/>
              <a:t>&gt;</a:t>
            </a:r>
          </a:p>
        </p:txBody>
      </p:sp>
      <p:sp>
        <p:nvSpPr>
          <p:cNvPr id="3" name="Espace réservé du contenu 2"/>
          <p:cNvSpPr>
            <a:spLocks noGrp="1"/>
          </p:cNvSpPr>
          <p:nvPr>
            <p:ph idx="1"/>
          </p:nvPr>
        </p:nvSpPr>
        <p:spPr/>
        <p:txBody>
          <a:bodyPr/>
          <a:lstStyle/>
          <a:p>
            <a:r>
              <a:rPr lang="fr-FR" dirty="0" smtClean="0"/>
              <a:t>Solution de repli : la librairie </a:t>
            </a:r>
            <a:r>
              <a:rPr lang="fr-FR" dirty="0" err="1" smtClean="0"/>
              <a:t>jsColor</a:t>
            </a:r>
            <a:r>
              <a:rPr lang="fr-FR" dirty="0" smtClean="0"/>
              <a:t> (</a:t>
            </a:r>
            <a:r>
              <a:rPr lang="fr-FR" dirty="0" err="1" smtClean="0"/>
              <a:t>cf</a:t>
            </a:r>
            <a:r>
              <a:rPr lang="fr-FR" dirty="0" smtClean="0"/>
              <a:t> </a:t>
            </a:r>
            <a:r>
              <a:rPr lang="fr-FR" dirty="0">
                <a:hlinkClick r:id="rId2"/>
              </a:rPr>
              <a:t>http://jscolor.com</a:t>
            </a:r>
            <a:r>
              <a:rPr lang="fr-FR" dirty="0" smtClean="0">
                <a:hlinkClick r:id="rId2"/>
              </a:rPr>
              <a:t>/</a:t>
            </a:r>
            <a:r>
              <a:rPr lang="fr-FR" dirty="0" smtClean="0"/>
              <a:t>, gratuit)</a:t>
            </a:r>
          </a:p>
          <a:p>
            <a:r>
              <a:rPr lang="fr-FR" dirty="0"/>
              <a:t>&lt;</a:t>
            </a:r>
            <a:r>
              <a:rPr lang="fr-FR" dirty="0" smtClean="0"/>
              <a:t>script</a:t>
            </a:r>
            <a:r>
              <a:rPr lang="fr-FR" dirty="0"/>
              <a:t> </a:t>
            </a:r>
            <a:r>
              <a:rPr lang="fr-FR" dirty="0" err="1"/>
              <a:t>src</a:t>
            </a:r>
            <a:r>
              <a:rPr lang="fr-FR" dirty="0"/>
              <a:t>="</a:t>
            </a:r>
            <a:r>
              <a:rPr lang="fr-FR" dirty="0" err="1"/>
              <a:t>jscolor</a:t>
            </a:r>
            <a:r>
              <a:rPr lang="fr-FR" dirty="0"/>
              <a:t>/jscolor.js"&gt;&lt;/script</a:t>
            </a:r>
            <a:r>
              <a:rPr lang="fr-FR" dirty="0" smtClean="0"/>
              <a:t>&gt;</a:t>
            </a:r>
          </a:p>
          <a:p>
            <a:r>
              <a:rPr lang="fr-FR" dirty="0"/>
              <a:t>&lt;input </a:t>
            </a:r>
            <a:r>
              <a:rPr lang="fr-FR" b="1" dirty="0" smtClean="0">
                <a:solidFill>
                  <a:srgbClr val="FF0000"/>
                </a:solidFill>
              </a:rPr>
              <a:t>class</a:t>
            </a:r>
            <a:r>
              <a:rPr lang="fr-FR" b="1" dirty="0">
                <a:solidFill>
                  <a:srgbClr val="FF0000"/>
                </a:solidFill>
              </a:rPr>
              <a:t>="</a:t>
            </a:r>
            <a:r>
              <a:rPr lang="fr-FR" b="1" dirty="0" err="1">
                <a:solidFill>
                  <a:srgbClr val="FF0000"/>
                </a:solidFill>
              </a:rPr>
              <a:t>color</a:t>
            </a:r>
            <a:r>
              <a:rPr lang="fr-FR" b="1" dirty="0" smtClean="0">
                <a:solidFill>
                  <a:srgbClr val="FF0000"/>
                </a:solidFill>
              </a:rPr>
              <a:t>"</a:t>
            </a:r>
            <a:r>
              <a:rPr lang="fr-FR" dirty="0" smtClean="0"/>
              <a:t>&gt;</a:t>
            </a:r>
          </a:p>
          <a:p>
            <a:endParaRPr lang="fr-FR" dirty="0" smtClean="0"/>
          </a:p>
          <a:p>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005064"/>
            <a:ext cx="3816424" cy="225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6175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Nombreuses options pour </a:t>
            </a:r>
            <a:r>
              <a:rPr lang="fr-FR" dirty="0" err="1" smtClean="0"/>
              <a:t>drawImage</a:t>
            </a:r>
            <a:endParaRPr lang="fr-FR" dirty="0"/>
          </a:p>
        </p:txBody>
      </p:sp>
      <p:sp>
        <p:nvSpPr>
          <p:cNvPr id="3" name="Espace réservé du contenu 2"/>
          <p:cNvSpPr>
            <a:spLocks noGrp="1"/>
          </p:cNvSpPr>
          <p:nvPr>
            <p:ph idx="1"/>
          </p:nvPr>
        </p:nvSpPr>
        <p:spPr>
          <a:xfrm>
            <a:off x="685800" y="1052736"/>
            <a:ext cx="8001000" cy="5616624"/>
          </a:xfrm>
        </p:spPr>
        <p:txBody>
          <a:bodyPr/>
          <a:lstStyle/>
          <a:p>
            <a:r>
              <a:rPr lang="fr-FR" dirty="0" smtClean="0"/>
              <a:t>Il existe plusieurs variantes pour </a:t>
            </a:r>
            <a:r>
              <a:rPr lang="fr-FR" dirty="0" err="1" smtClean="0"/>
              <a:t>drawImage</a:t>
            </a:r>
            <a:endParaRPr lang="fr-FR" dirty="0" smtClean="0"/>
          </a:p>
          <a:p>
            <a:pPr lvl="1"/>
            <a:r>
              <a:rPr lang="fr-FR" dirty="0" err="1" smtClean="0"/>
              <a:t>drawImage</a:t>
            </a:r>
            <a:r>
              <a:rPr lang="fr-FR" dirty="0" smtClean="0"/>
              <a:t>(</a:t>
            </a:r>
            <a:r>
              <a:rPr lang="fr-FR" dirty="0" err="1" smtClean="0"/>
              <a:t>img</a:t>
            </a:r>
            <a:r>
              <a:rPr lang="fr-FR" dirty="0" smtClean="0"/>
              <a:t>, x, y) : dessine l’image à la position </a:t>
            </a:r>
            <a:r>
              <a:rPr lang="fr-FR" dirty="0" err="1" smtClean="0"/>
              <a:t>x,y</a:t>
            </a:r>
            <a:r>
              <a:rPr lang="fr-FR" dirty="0" smtClean="0"/>
              <a:t>, l’image conserve sa taille</a:t>
            </a:r>
          </a:p>
          <a:p>
            <a:pPr lvl="1"/>
            <a:r>
              <a:rPr lang="fr-FR" dirty="0" err="1" smtClean="0"/>
              <a:t>drawImage</a:t>
            </a:r>
            <a:r>
              <a:rPr lang="fr-FR" dirty="0" smtClean="0"/>
              <a:t>(</a:t>
            </a:r>
            <a:r>
              <a:rPr lang="fr-FR" dirty="0" err="1" smtClean="0"/>
              <a:t>img</a:t>
            </a:r>
            <a:r>
              <a:rPr lang="fr-FR" dirty="0" smtClean="0"/>
              <a:t>, x, y, </a:t>
            </a:r>
            <a:r>
              <a:rPr lang="fr-FR" dirty="0" err="1" smtClean="0"/>
              <a:t>tailleX</a:t>
            </a:r>
            <a:r>
              <a:rPr lang="fr-FR" dirty="0" smtClean="0"/>
              <a:t>, </a:t>
            </a:r>
            <a:r>
              <a:rPr lang="fr-FR" dirty="0" err="1" smtClean="0"/>
              <a:t>tailleY</a:t>
            </a:r>
            <a:r>
              <a:rPr lang="fr-FR" dirty="0" smtClean="0"/>
              <a:t>) : l’image est retaillée au moment où elle est dessinée. </a:t>
            </a:r>
            <a:r>
              <a:rPr lang="fr-FR" dirty="0" smtClean="0">
                <a:hlinkClick r:id="rId2"/>
              </a:rPr>
              <a:t>Démonstration</a:t>
            </a:r>
            <a:r>
              <a:rPr lang="fr-FR" dirty="0" smtClean="0"/>
              <a:t>.</a:t>
            </a:r>
          </a:p>
          <a:p>
            <a:pPr lvl="1"/>
            <a:r>
              <a:rPr lang="en-US" dirty="0" err="1" smtClean="0"/>
              <a:t>drawImage</a:t>
            </a:r>
            <a:r>
              <a:rPr lang="en-US" dirty="0" smtClean="0"/>
              <a:t>(</a:t>
            </a:r>
            <a:r>
              <a:rPr lang="en-US" dirty="0" err="1" smtClean="0"/>
              <a:t>img</a:t>
            </a:r>
            <a:r>
              <a:rPr lang="en-US" dirty="0" smtClean="0"/>
              <a:t>, </a:t>
            </a:r>
            <a:r>
              <a:rPr lang="en-US" dirty="0" err="1" smtClean="0"/>
              <a:t>sx</a:t>
            </a:r>
            <a:r>
              <a:rPr lang="en-US" dirty="0" smtClean="0"/>
              <a:t>, </a:t>
            </a:r>
            <a:r>
              <a:rPr lang="en-US" dirty="0" err="1" smtClean="0"/>
              <a:t>sy</a:t>
            </a:r>
            <a:r>
              <a:rPr lang="en-US" dirty="0" smtClean="0"/>
              <a:t>, </a:t>
            </a:r>
            <a:r>
              <a:rPr lang="en-US" dirty="0" err="1" smtClean="0"/>
              <a:t>sw</a:t>
            </a:r>
            <a:r>
              <a:rPr lang="en-US" dirty="0" smtClean="0"/>
              <a:t>, </a:t>
            </a:r>
            <a:r>
              <a:rPr lang="en-US" dirty="0" err="1" smtClean="0"/>
              <a:t>sh</a:t>
            </a:r>
            <a:r>
              <a:rPr lang="en-US" dirty="0" smtClean="0"/>
              <a:t>,</a:t>
            </a:r>
            <a:br>
              <a:rPr lang="en-US" dirty="0" smtClean="0"/>
            </a:br>
            <a:r>
              <a:rPr lang="en-US" dirty="0" smtClean="0"/>
              <a:t>dx, </a:t>
            </a:r>
            <a:r>
              <a:rPr lang="en-US" dirty="0" err="1" smtClean="0"/>
              <a:t>dy</a:t>
            </a:r>
            <a:r>
              <a:rPr lang="en-US" dirty="0" smtClean="0"/>
              <a:t>, </a:t>
            </a:r>
            <a:r>
              <a:rPr lang="en-US" dirty="0" err="1" smtClean="0"/>
              <a:t>dw</a:t>
            </a:r>
            <a:r>
              <a:rPr lang="en-US" dirty="0" smtClean="0"/>
              <a:t>, dh);  </a:t>
            </a:r>
            <a:r>
              <a:rPr lang="en-US" dirty="0" err="1" smtClean="0"/>
              <a:t>permet</a:t>
            </a:r>
            <a:r>
              <a:rPr lang="en-US" dirty="0" smtClean="0"/>
              <a:t> de ne</a:t>
            </a:r>
            <a:br>
              <a:rPr lang="en-US" dirty="0" smtClean="0"/>
            </a:br>
            <a:r>
              <a:rPr lang="en-US" dirty="0" err="1" smtClean="0"/>
              <a:t>dessiner</a:t>
            </a:r>
            <a:r>
              <a:rPr lang="en-US" dirty="0" smtClean="0"/>
              <a:t> </a:t>
            </a:r>
            <a:r>
              <a:rPr lang="en-US" dirty="0" err="1" smtClean="0"/>
              <a:t>qu’une</a:t>
            </a:r>
            <a:r>
              <a:rPr lang="en-US" dirty="0" smtClean="0"/>
              <a:t> </a:t>
            </a:r>
            <a:r>
              <a:rPr lang="en-US" dirty="0" err="1" smtClean="0"/>
              <a:t>partie</a:t>
            </a:r>
            <a:r>
              <a:rPr lang="en-US" dirty="0" smtClean="0"/>
              <a:t> de </a:t>
            </a:r>
            <a:r>
              <a:rPr lang="en-US" dirty="0" err="1" smtClean="0"/>
              <a:t>l’image</a:t>
            </a:r>
            <a:r>
              <a:rPr lang="en-US" dirty="0" smtClean="0"/>
              <a:t/>
            </a:r>
            <a:br>
              <a:rPr lang="en-US" dirty="0" smtClean="0"/>
            </a:br>
            <a:r>
              <a:rPr lang="en-US" dirty="0" smtClean="0"/>
              <a:t>source </a:t>
            </a:r>
            <a:r>
              <a:rPr lang="en-US" dirty="0" err="1" smtClean="0"/>
              <a:t>dans</a:t>
            </a:r>
            <a:r>
              <a:rPr lang="en-US" dirty="0" smtClean="0"/>
              <a:t> le canvas, tout en</a:t>
            </a:r>
            <a:br>
              <a:rPr lang="en-US" dirty="0" smtClean="0"/>
            </a:br>
            <a:r>
              <a:rPr lang="en-US" dirty="0" err="1" smtClean="0"/>
              <a:t>spécifiant</a:t>
            </a:r>
            <a:r>
              <a:rPr lang="en-US" dirty="0" smtClean="0"/>
              <a:t> la </a:t>
            </a:r>
            <a:r>
              <a:rPr lang="en-US" dirty="0" err="1" smtClean="0"/>
              <a:t>taille</a:t>
            </a:r>
            <a:r>
              <a:rPr lang="en-US" dirty="0" smtClean="0"/>
              <a:t>. </a:t>
            </a:r>
            <a:r>
              <a:rPr lang="en-US" dirty="0" smtClean="0">
                <a:hlinkClick r:id="rId3"/>
              </a:rPr>
              <a:t>Démonstration</a:t>
            </a:r>
            <a:r>
              <a:rPr lang="en-US" dirty="0" smtClean="0"/>
              <a:t>.</a:t>
            </a:r>
            <a:endParaRPr lang="fr-FR" dirty="0"/>
          </a:p>
        </p:txBody>
      </p:sp>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861048"/>
            <a:ext cx="283527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15998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Dessiner l’image d’une vidéo dans un </a:t>
            </a:r>
            <a:r>
              <a:rPr lang="fr-FR" dirty="0" err="1" smtClean="0"/>
              <a:t>canvas</a:t>
            </a:r>
            <a:r>
              <a:rPr lang="fr-FR" dirty="0" smtClean="0"/>
              <a:t> avec </a:t>
            </a:r>
            <a:r>
              <a:rPr lang="fr-FR" dirty="0" err="1" smtClean="0"/>
              <a:t>drawImage</a:t>
            </a:r>
            <a:r>
              <a:rPr lang="fr-FR" dirty="0" smtClean="0"/>
              <a:t>()</a:t>
            </a:r>
            <a:endParaRPr lang="fr-FR" dirty="0"/>
          </a:p>
        </p:txBody>
      </p:sp>
      <p:sp>
        <p:nvSpPr>
          <p:cNvPr id="3" name="Espace réservé du contenu 2"/>
          <p:cNvSpPr>
            <a:spLocks noGrp="1"/>
          </p:cNvSpPr>
          <p:nvPr>
            <p:ph idx="1"/>
          </p:nvPr>
        </p:nvSpPr>
        <p:spPr>
          <a:xfrm>
            <a:off x="683568" y="1052736"/>
            <a:ext cx="8278688" cy="4724400"/>
          </a:xfrm>
        </p:spPr>
        <p:txBody>
          <a:bodyPr/>
          <a:lstStyle/>
          <a:p>
            <a:pPr marL="0" indent="0">
              <a:buNone/>
            </a:pP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video</a:t>
            </a:r>
            <a:r>
              <a:rPr lang="fr-FR" sz="1800" dirty="0">
                <a:latin typeface="Courier New" pitchFamily="49" charset="0"/>
                <a:cs typeface="Courier New" pitchFamily="49" charset="0"/>
              </a:rPr>
              <a:t> id="video1" </a:t>
            </a:r>
            <a:r>
              <a:rPr lang="fr-FR" sz="1800" dirty="0" err="1">
                <a:latin typeface="Courier New" pitchFamily="49" charset="0"/>
                <a:cs typeface="Courier New" pitchFamily="49" charset="0"/>
              </a:rPr>
              <a:t>height</a:t>
            </a:r>
            <a:r>
              <a:rPr lang="fr-FR" sz="1800" dirty="0">
                <a:latin typeface="Courier New" pitchFamily="49" charset="0"/>
                <a:cs typeface="Courier New" pitchFamily="49" charset="0"/>
              </a:rPr>
              <a:t>="115px" </a:t>
            </a:r>
            <a:r>
              <a:rPr lang="fr-FR" sz="1800" dirty="0" err="1">
                <a:latin typeface="Courier New" pitchFamily="49" charset="0"/>
                <a:cs typeface="Courier New" pitchFamily="49" charset="0"/>
              </a:rPr>
              <a:t>width</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140px </a:t>
            </a:r>
            <a:r>
              <a:rPr lang="fr-FR" sz="1800" dirty="0" err="1" smtClean="0">
                <a:latin typeface="Courier New" pitchFamily="49" charset="0"/>
                <a:cs typeface="Courier New" pitchFamily="49" charset="0"/>
              </a:rPr>
              <a:t>autoplay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true</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controls</a:t>
            </a:r>
            <a:r>
              <a:rPr lang="fr-FR" sz="1800" dirty="0">
                <a:latin typeface="Courier New" pitchFamily="49" charset="0"/>
                <a:cs typeface="Courier New" pitchFamily="49" charset="0"/>
              </a:rPr>
              <a:t>="</a:t>
            </a:r>
            <a:r>
              <a:rPr lang="fr-FR" sz="1800" dirty="0" err="1" smtClean="0">
                <a:latin typeface="Courier New" pitchFamily="49" charset="0"/>
                <a:cs typeface="Courier New" pitchFamily="49" charset="0"/>
              </a:rPr>
              <a:t>true</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src</a:t>
            </a:r>
            <a:r>
              <a:rPr lang="fr-FR" sz="1800" dirty="0">
                <a:latin typeface="Courier New" pitchFamily="49" charset="0"/>
                <a:cs typeface="Courier New" pitchFamily="49" charset="0"/>
              </a:rPr>
              <a:t>="snoop.mp4</a:t>
            </a:r>
            <a:r>
              <a:rPr lang="fr-FR" sz="1800" dirty="0" smtClean="0">
                <a:latin typeface="Courier New" pitchFamily="49" charset="0"/>
                <a:cs typeface="Courier New" pitchFamily="49" charset="0"/>
              </a:rPr>
              <a:t>"&gt;…&lt;/</a:t>
            </a:r>
            <a:r>
              <a:rPr lang="fr-FR" sz="1800" dirty="0" err="1">
                <a:latin typeface="Courier New" pitchFamily="49" charset="0"/>
                <a:cs typeface="Courier New" pitchFamily="49" charset="0"/>
              </a:rPr>
              <a:t>video</a:t>
            </a:r>
            <a:r>
              <a:rPr lang="fr-FR" sz="1800" dirty="0" smtClean="0">
                <a:latin typeface="Courier New" pitchFamily="49" charset="0"/>
                <a:cs typeface="Courier New" pitchFamily="49" charset="0"/>
              </a:rPr>
              <a:t>&gt;</a:t>
            </a:r>
          </a:p>
          <a:p>
            <a:pPr marL="0" indent="0">
              <a:buNone/>
            </a:pP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&lt;</a:t>
            </a:r>
            <a:r>
              <a:rPr lang="fr-FR" sz="1800" dirty="0" err="1">
                <a:latin typeface="Courier New" pitchFamily="49" charset="0"/>
                <a:cs typeface="Courier New" pitchFamily="49" charset="0"/>
              </a:rPr>
              <a:t>canvas</a:t>
            </a:r>
            <a:r>
              <a:rPr lang="fr-FR" sz="1800" dirty="0">
                <a:latin typeface="Courier New" pitchFamily="49" charset="0"/>
                <a:cs typeface="Courier New" pitchFamily="49" charset="0"/>
              </a:rPr>
              <a:t> id="</a:t>
            </a:r>
            <a:r>
              <a:rPr lang="fr-FR" sz="1800" dirty="0" err="1" smtClean="0">
                <a:latin typeface="Courier New" pitchFamily="49" charset="0"/>
                <a:cs typeface="Courier New" pitchFamily="49" charset="0"/>
              </a:rPr>
              <a:t>canvasDest</a:t>
            </a: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height</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115px</a:t>
            </a:r>
            <a:r>
              <a:rPr lang="fr-FR" sz="1800" dirty="0">
                <a:latin typeface="Courier New" pitchFamily="49" charset="0"/>
                <a:cs typeface="Courier New" pitchFamily="49" charset="0"/>
              </a:rPr>
              <a:t>"</a:t>
            </a: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width</a:t>
            </a:r>
            <a:r>
              <a:rPr lang="fr-FR" sz="1800" dirty="0">
                <a:latin typeface="Courier New" pitchFamily="49" charset="0"/>
                <a:cs typeface="Courier New" pitchFamily="49" charset="0"/>
              </a:rPr>
              <a:t>="140px</a:t>
            </a:r>
            <a:r>
              <a:rPr lang="fr-FR" sz="1800" dirty="0" smtClean="0">
                <a:latin typeface="Courier New" pitchFamily="49" charset="0"/>
                <a:cs typeface="Courier New" pitchFamily="49" charset="0"/>
              </a:rPr>
              <a:t>"&gt;&lt;/</a:t>
            </a:r>
            <a:r>
              <a:rPr lang="fr-FR" sz="1800" dirty="0" err="1">
                <a:latin typeface="Courier New" pitchFamily="49" charset="0"/>
                <a:cs typeface="Courier New" pitchFamily="49" charset="0"/>
              </a:rPr>
              <a:t>canvas</a:t>
            </a:r>
            <a:r>
              <a:rPr lang="fr-FR" sz="1800" dirty="0" smtClean="0">
                <a:latin typeface="Courier New" pitchFamily="49" charset="0"/>
                <a:cs typeface="Courier New" pitchFamily="49" charset="0"/>
              </a:rPr>
              <a:t>&gt;</a:t>
            </a:r>
          </a:p>
          <a:p>
            <a:pPr marL="0" indent="0">
              <a:buNone/>
            </a:pPr>
            <a:r>
              <a:rPr lang="fr-FR" sz="1800" dirty="0">
                <a:latin typeface="Courier New" pitchFamily="49" charset="0"/>
                <a:cs typeface="Courier New" pitchFamily="49" charset="0"/>
              </a:rPr>
              <a:t>&lt;</a:t>
            </a:r>
            <a:r>
              <a:rPr lang="fr-FR" sz="1800" dirty="0" smtClean="0">
                <a:latin typeface="Courier New" pitchFamily="49" charset="0"/>
                <a:cs typeface="Courier New" pitchFamily="49" charset="0"/>
              </a:rPr>
              <a:t>script type</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javascript</a:t>
            </a:r>
            <a:r>
              <a:rPr lang="fr-FR" sz="1800" dirty="0">
                <a:latin typeface="Courier New" pitchFamily="49" charset="0"/>
                <a:cs typeface="Courier New" pitchFamily="49" charset="0"/>
              </a:rPr>
              <a:t>"&gt;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video1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document.getElementById</a:t>
            </a:r>
            <a:r>
              <a:rPr lang="fr-FR" sz="1800" dirty="0">
                <a:latin typeface="Courier New" pitchFamily="49" charset="0"/>
                <a:cs typeface="Courier New" pitchFamily="49" charset="0"/>
              </a:rPr>
              <a:t>("video1");</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videoWidth</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video1.width;</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videoHeight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video1.height;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canvasDest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document.getElementById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canvasDest</a:t>
            </a:r>
            <a:r>
              <a:rPr lang="fr-FR" sz="1800" dirty="0">
                <a:latin typeface="Courier New" pitchFamily="49" charset="0"/>
                <a:cs typeface="Courier New" pitchFamily="49" charset="0"/>
              </a:rPr>
              <a:t>");</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smtClean="0">
                <a:latin typeface="Courier New" pitchFamily="49" charset="0"/>
                <a:cs typeface="Courier New" pitchFamily="49" charset="0"/>
              </a:rPr>
              <a:t>ctxDest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canvasDest.getContext</a:t>
            </a:r>
            <a:r>
              <a:rPr lang="fr-FR" sz="1800" dirty="0">
                <a:latin typeface="Courier New" pitchFamily="49" charset="0"/>
                <a:cs typeface="Courier New" pitchFamily="49" charset="0"/>
              </a:rPr>
              <a:t>("2d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en-US" sz="1800" b="1" dirty="0" err="1" smtClean="0">
                <a:solidFill>
                  <a:srgbClr val="FF0000"/>
                </a:solidFill>
                <a:latin typeface="Courier New" pitchFamily="49" charset="0"/>
                <a:cs typeface="Courier New" pitchFamily="49" charset="0"/>
              </a:rPr>
              <a:t>ctxDest.drawImage</a:t>
            </a:r>
            <a:r>
              <a:rPr lang="en-US" sz="1800" b="1" dirty="0" smtClean="0">
                <a:solidFill>
                  <a:srgbClr val="FF0000"/>
                </a:solidFill>
                <a:latin typeface="Courier New" pitchFamily="49" charset="0"/>
                <a:cs typeface="Courier New" pitchFamily="49" charset="0"/>
              </a:rPr>
              <a:t>(video1, </a:t>
            </a:r>
            <a:r>
              <a:rPr lang="en-US" sz="1800" b="1" dirty="0">
                <a:solidFill>
                  <a:srgbClr val="FF0000"/>
                </a:solidFill>
                <a:latin typeface="Courier New" pitchFamily="49" charset="0"/>
                <a:cs typeface="Courier New" pitchFamily="49" charset="0"/>
              </a:rPr>
              <a:t>0, 0, </a:t>
            </a:r>
            <a:r>
              <a:rPr lang="en-US" sz="1800" b="1" dirty="0" err="1">
                <a:solidFill>
                  <a:srgbClr val="FF0000"/>
                </a:solidFill>
                <a:latin typeface="Courier New" pitchFamily="49" charset="0"/>
                <a:cs typeface="Courier New" pitchFamily="49" charset="0"/>
              </a:rPr>
              <a:t>videoWidth</a:t>
            </a:r>
            <a:r>
              <a:rPr lang="en-US" sz="1800" b="1" dirty="0">
                <a:solidFill>
                  <a:srgbClr val="FF0000"/>
                </a:solidFill>
                <a:latin typeface="Courier New" pitchFamily="49" charset="0"/>
                <a:cs typeface="Courier New" pitchFamily="49" charset="0"/>
              </a:rPr>
              <a:t>, </a:t>
            </a:r>
            <a:r>
              <a:rPr lang="en-US" sz="1800" b="1" dirty="0" err="1">
                <a:solidFill>
                  <a:srgbClr val="FF0000"/>
                </a:solidFill>
                <a:latin typeface="Courier New" pitchFamily="49" charset="0"/>
                <a:cs typeface="Courier New" pitchFamily="49" charset="0"/>
              </a:rPr>
              <a:t>videoHeight</a:t>
            </a:r>
            <a:r>
              <a:rPr lang="en-US" sz="1800" b="1" dirty="0">
                <a:solidFill>
                  <a:srgbClr val="FF0000"/>
                </a:solidFill>
                <a:latin typeface="Courier New" pitchFamily="49" charset="0"/>
                <a:cs typeface="Courier New" pitchFamily="49" charset="0"/>
              </a:rPr>
              <a:t>);</a:t>
            </a:r>
            <a:endParaRPr lang="fr-FR" sz="1800" b="1" dirty="0" smtClean="0">
              <a:solidFill>
                <a:srgbClr val="FF0000"/>
              </a:solidFill>
              <a:latin typeface="Courier New" pitchFamily="49" charset="0"/>
              <a:cs typeface="Courier New" pitchFamily="49" charset="0"/>
            </a:endParaRPr>
          </a:p>
          <a:p>
            <a:pPr marL="0" indent="0">
              <a:buNone/>
            </a:pPr>
            <a:r>
              <a:rPr lang="fr-FR" sz="1800" dirty="0" smtClean="0">
                <a:latin typeface="Courier New" pitchFamily="49" charset="0"/>
                <a:cs typeface="Courier New" pitchFamily="49" charset="0"/>
              </a:rPr>
              <a:t>&lt;/script&gt;</a:t>
            </a:r>
          </a:p>
          <a:p>
            <a:r>
              <a:rPr lang="fr-FR" dirty="0"/>
              <a:t>On peut faire cela à la fréquence vidéo </a:t>
            </a:r>
            <a:r>
              <a:rPr lang="fr-FR" dirty="0" smtClean="0"/>
              <a:t>!</a:t>
            </a:r>
          </a:p>
          <a:p>
            <a:r>
              <a:rPr lang="fr-FR" dirty="0" smtClean="0">
                <a:hlinkClick r:id="rId2"/>
              </a:rPr>
              <a:t>Démonstration</a:t>
            </a:r>
            <a:endParaRPr lang="fr-FR" dirty="0"/>
          </a:p>
        </p:txBody>
      </p:sp>
    </p:spTree>
    <p:extLst>
      <p:ext uri="{BB962C8B-B14F-4D97-AF65-F5344CB8AC3E}">
        <p14:creationId xmlns:p14="http://schemas.microsoft.com/office/powerpoint/2010/main" val="37620227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pixels d’une image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A partir du contexte d’un </a:t>
            </a:r>
            <a:r>
              <a:rPr lang="fr-FR" dirty="0" err="1" smtClean="0"/>
              <a:t>canvas</a:t>
            </a:r>
            <a:r>
              <a:rPr lang="fr-FR" dirty="0" smtClean="0"/>
              <a:t> on peut obtenir l’ensemble des pixels qui le composent.</a:t>
            </a:r>
          </a:p>
          <a:p>
            <a:pPr marL="0" indent="0">
              <a:buNone/>
            </a:pPr>
            <a:r>
              <a:rPr lang="en-US" sz="2000" dirty="0" err="1" smtClean="0">
                <a:latin typeface="Courier New" pitchFamily="49" charset="0"/>
                <a:cs typeface="Courier New" pitchFamily="49" charset="0"/>
              </a:rPr>
              <a:t>bufferImage</a:t>
            </a:r>
            <a:r>
              <a:rPr lang="en-US" sz="2000" dirty="0" smtClean="0">
                <a:latin typeface="Courier New" pitchFamily="49" charset="0"/>
                <a:cs typeface="Courier New" pitchFamily="49" charset="0"/>
              </a:rPr>
              <a:t>= </a:t>
            </a:r>
            <a:r>
              <a:rPr lang="en-US" sz="2000" dirty="0" err="1" smtClean="0">
                <a:latin typeface="Courier New" pitchFamily="49" charset="0"/>
                <a:cs typeface="Courier New" pitchFamily="49" charset="0"/>
              </a:rPr>
              <a:t>ctx.getImageData</a:t>
            </a:r>
            <a:r>
              <a:rPr lang="en-US" sz="2000" dirty="0" smtClean="0">
                <a:latin typeface="Courier New" pitchFamily="49" charset="0"/>
                <a:cs typeface="Courier New" pitchFamily="49" charset="0"/>
              </a:rPr>
              <a:t>(0, </a:t>
            </a:r>
            <a:r>
              <a:rPr lang="en-US" sz="2000" dirty="0">
                <a:latin typeface="Courier New" pitchFamily="49" charset="0"/>
                <a:cs typeface="Courier New" pitchFamily="49" charset="0"/>
              </a:rPr>
              <a:t>0, </a:t>
            </a:r>
            <a:r>
              <a:rPr lang="en-US" sz="2000" dirty="0" smtClean="0">
                <a:latin typeface="Courier New" pitchFamily="49" charset="0"/>
                <a:cs typeface="Courier New" pitchFamily="49" charset="0"/>
              </a:rPr>
              <a:t>width</a:t>
            </a: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height);</a:t>
            </a:r>
          </a:p>
          <a:p>
            <a:r>
              <a:rPr lang="fr-FR" dirty="0"/>
              <a:t>La variable résultat est un tableau à 2 dimensions dont chaque élément est un pixel (R,G,B,A</a:t>
            </a:r>
            <a:r>
              <a:rPr lang="fr-FR" dirty="0" smtClean="0"/>
              <a:t>). Exemple pour </a:t>
            </a:r>
            <a:r>
              <a:rPr lang="fr-FR" dirty="0" err="1" smtClean="0"/>
              <a:t>accèder</a:t>
            </a:r>
            <a:r>
              <a:rPr lang="fr-FR" dirty="0" smtClean="0"/>
              <a:t> au </a:t>
            </a:r>
            <a:r>
              <a:rPr lang="fr-FR" dirty="0" err="1" smtClean="0"/>
              <a:t>ième</a:t>
            </a:r>
            <a:r>
              <a:rPr lang="fr-FR" dirty="0" smtClean="0"/>
              <a:t> pixel</a:t>
            </a:r>
          </a:p>
          <a:p>
            <a:pPr marL="0" indent="0">
              <a:buNone/>
            </a:pPr>
            <a:r>
              <a:rPr lang="fr-FR" sz="2000" dirty="0">
                <a:latin typeface="Courier New" pitchFamily="49" charset="0"/>
                <a:cs typeface="Courier New" pitchFamily="49" charset="0"/>
              </a:rPr>
              <a:t>var r = </a:t>
            </a:r>
            <a:r>
              <a:rPr lang="en-US" sz="2000" dirty="0" err="1" smtClean="0">
                <a:latin typeface="Courier New" pitchFamily="49" charset="0"/>
                <a:cs typeface="Courier New" pitchFamily="49" charset="0"/>
              </a:rPr>
              <a:t>bufferImage</a:t>
            </a:r>
            <a:r>
              <a:rPr lang="fr-FR" sz="2000" dirty="0" smtClean="0">
                <a:latin typeface="Courier New" pitchFamily="49" charset="0"/>
                <a:cs typeface="Courier New" pitchFamily="49" charset="0"/>
              </a:rPr>
              <a:t>[i + </a:t>
            </a:r>
            <a:r>
              <a:rPr lang="fr-FR" sz="2000" dirty="0">
                <a:latin typeface="Courier New" pitchFamily="49" charset="0"/>
                <a:cs typeface="Courier New" pitchFamily="49" charset="0"/>
              </a:rPr>
              <a:t>0</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g = </a:t>
            </a:r>
            <a:r>
              <a:rPr lang="en-US" sz="2000" dirty="0" err="1">
                <a:latin typeface="Courier New" pitchFamily="49" charset="0"/>
                <a:cs typeface="Courier New" pitchFamily="49" charset="0"/>
              </a:rPr>
              <a:t>bufferImage</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+ 1</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b = </a:t>
            </a:r>
            <a:r>
              <a:rPr lang="fr-FR" sz="2000" dirty="0" err="1" smtClean="0">
                <a:latin typeface="Courier New" pitchFamily="49" charset="0"/>
                <a:cs typeface="Courier New" pitchFamily="49" charset="0"/>
              </a:rPr>
              <a:t>bPixels</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+ 2</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var </a:t>
            </a:r>
            <a:r>
              <a:rPr lang="fr-FR" sz="2000" dirty="0">
                <a:latin typeface="Courier New" pitchFamily="49" charset="0"/>
                <a:cs typeface="Courier New" pitchFamily="49" charset="0"/>
              </a:rPr>
              <a:t>a = </a:t>
            </a:r>
            <a:r>
              <a:rPr lang="en-US" sz="2000" dirty="0" err="1">
                <a:latin typeface="Courier New" pitchFamily="49" charset="0"/>
                <a:cs typeface="Courier New" pitchFamily="49" charset="0"/>
              </a:rPr>
              <a:t>bufferImage</a:t>
            </a:r>
            <a:r>
              <a:rPr lang="fr-FR" sz="2000" dirty="0" smtClean="0">
                <a:latin typeface="Courier New" pitchFamily="49" charset="0"/>
                <a:cs typeface="Courier New" pitchFamily="49" charset="0"/>
              </a:rPr>
              <a:t>[i </a:t>
            </a:r>
            <a:r>
              <a:rPr lang="fr-FR" sz="2000" dirty="0">
                <a:latin typeface="Courier New" pitchFamily="49" charset="0"/>
                <a:cs typeface="Courier New" pitchFamily="49" charset="0"/>
              </a:rPr>
              <a:t>+ 3</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on peut tester si le pixel est vert</a:t>
            </a:r>
            <a:r>
              <a:rPr lang="fr-FR" sz="2000" dirty="0">
                <a:latin typeface="Courier New" pitchFamily="49" charset="0"/>
                <a:cs typeface="Courier New" pitchFamily="49" charset="0"/>
              </a:rPr>
              <a:t/>
            </a:r>
            <a:br>
              <a:rPr lang="fr-FR" sz="2000" dirty="0">
                <a:latin typeface="Courier New" pitchFamily="49" charset="0"/>
                <a:cs typeface="Courier New" pitchFamily="49" charset="0"/>
              </a:rPr>
            </a:br>
            <a:r>
              <a:rPr lang="fr-FR" sz="2000" dirty="0" smtClean="0">
                <a:latin typeface="Courier New" pitchFamily="49" charset="0"/>
                <a:cs typeface="Courier New" pitchFamily="49" charset="0"/>
              </a:rPr>
              <a:t>if </a:t>
            </a:r>
            <a:r>
              <a:rPr lang="fr-FR" sz="2000" dirty="0">
                <a:latin typeface="Courier New" pitchFamily="49" charset="0"/>
                <a:cs typeface="Courier New" pitchFamily="49" charset="0"/>
              </a:rPr>
              <a:t>(r == 0 &amp;&amp; g == 255 &amp;&amp; b == 0 &amp;&amp; a == 255) </a:t>
            </a: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41693329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pixels d’une image (suite)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Application à l’incrustation vidéo… on extrait en temps réel le buffer image d’une vidéo,</a:t>
            </a:r>
          </a:p>
          <a:p>
            <a:r>
              <a:rPr lang="fr-FR" dirty="0"/>
              <a:t>On extrait celui d’une autre </a:t>
            </a:r>
            <a:r>
              <a:rPr lang="fr-FR" dirty="0" smtClean="0"/>
              <a:t>vidéo,</a:t>
            </a:r>
          </a:p>
          <a:p>
            <a:r>
              <a:rPr lang="fr-FR" dirty="0" smtClean="0"/>
              <a:t>On regarde chaque pixel du buffer destination, s’il est vert, on le remplace par le même pixel du buffer source.</a:t>
            </a:r>
          </a:p>
          <a:p>
            <a:pPr lvl="1"/>
            <a:r>
              <a:rPr lang="fr-FR" dirty="0" smtClean="0"/>
              <a:t>Résultat : on incruste la source dans la destination !</a:t>
            </a:r>
          </a:p>
          <a:p>
            <a:r>
              <a:rPr lang="fr-FR" dirty="0" smtClean="0">
                <a:hlinkClick r:id="rId2"/>
              </a:rPr>
              <a:t>Démonstration </a:t>
            </a:r>
            <a:r>
              <a:rPr lang="fr-FR" dirty="0" smtClean="0"/>
              <a:t>(chrome, IE, car vidéos en H.264)</a:t>
            </a:r>
          </a:p>
          <a:p>
            <a:r>
              <a:rPr lang="fr-FR" dirty="0" smtClean="0">
                <a:hlinkClick r:id="rId3"/>
              </a:rPr>
              <a:t>Explications</a:t>
            </a:r>
            <a:endParaRPr lang="fr-FR" dirty="0"/>
          </a:p>
        </p:txBody>
      </p:sp>
    </p:spTree>
    <p:extLst>
      <p:ext uri="{BB962C8B-B14F-4D97-AF65-F5344CB8AC3E}">
        <p14:creationId xmlns:p14="http://schemas.microsoft.com/office/powerpoint/2010/main" val="7340284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Dessin de texte</a:t>
            </a:r>
            <a:endParaRPr lang="fr-FR" dirty="0"/>
          </a:p>
        </p:txBody>
      </p:sp>
      <p:sp>
        <p:nvSpPr>
          <p:cNvPr id="3" name="Espace réservé du contenu 2"/>
          <p:cNvSpPr>
            <a:spLocks noGrp="1"/>
          </p:cNvSpPr>
          <p:nvPr>
            <p:ph idx="1"/>
          </p:nvPr>
        </p:nvSpPr>
        <p:spPr>
          <a:xfrm>
            <a:off x="611560" y="1447800"/>
            <a:ext cx="8532440" cy="4724400"/>
          </a:xfrm>
        </p:spPr>
        <p:txBody>
          <a:bodyPr/>
          <a:lstStyle/>
          <a:p>
            <a:r>
              <a:rPr lang="fr-FR" dirty="0" smtClean="0"/>
              <a:t>Cas simple :</a:t>
            </a:r>
          </a:p>
          <a:p>
            <a:pPr marL="0" indent="0">
              <a:buNone/>
            </a:pPr>
            <a:r>
              <a:rPr lang="fr-FR" dirty="0" err="1" smtClean="0">
                <a:latin typeface="Courier New" pitchFamily="49" charset="0"/>
                <a:cs typeface="Courier New" pitchFamily="49" charset="0"/>
              </a:rPr>
              <a:t>context.font</a:t>
            </a:r>
            <a:r>
              <a:rPr lang="fr-FR" dirty="0" smtClean="0">
                <a:latin typeface="Courier New" pitchFamily="49" charset="0"/>
                <a:cs typeface="Courier New" pitchFamily="49" charset="0"/>
              </a:rPr>
              <a:t> </a:t>
            </a:r>
            <a:r>
              <a:rPr lang="fr-FR" dirty="0">
                <a:latin typeface="Courier New" pitchFamily="49" charset="0"/>
                <a:cs typeface="Courier New" pitchFamily="49" charset="0"/>
              </a:rPr>
              <a:t>= "40pt Calibri";</a:t>
            </a:r>
          </a:p>
          <a:p>
            <a:pPr marL="0" indent="0">
              <a:buNone/>
            </a:pPr>
            <a:r>
              <a:rPr lang="fr-FR" dirty="0" err="1" smtClean="0">
                <a:latin typeface="Courier New" pitchFamily="49" charset="0"/>
                <a:cs typeface="Courier New" pitchFamily="49" charset="0"/>
              </a:rPr>
              <a:t>context.fillText</a:t>
            </a:r>
            <a:r>
              <a:rPr lang="fr-FR" dirty="0">
                <a:latin typeface="Courier New" pitchFamily="49" charset="0"/>
                <a:cs typeface="Courier New" pitchFamily="49" charset="0"/>
              </a:rPr>
              <a:t>("Hello World!", x, y</a:t>
            </a:r>
            <a:r>
              <a:rPr lang="fr-FR" dirty="0" smtClean="0">
                <a:latin typeface="Courier New" pitchFamily="49" charset="0"/>
                <a:cs typeface="Courier New" pitchFamily="49" charset="0"/>
              </a:rPr>
              <a:t>);</a:t>
            </a:r>
          </a:p>
          <a:p>
            <a:pPr marL="0" indent="0">
              <a:buNone/>
            </a:pPr>
            <a:endParaRPr lang="fr-FR" dirty="0">
              <a:latin typeface="Courier New" pitchFamily="49" charset="0"/>
              <a:cs typeface="Courier New" pitchFamily="49" charset="0"/>
            </a:endParaRPr>
          </a:p>
          <a:p>
            <a:pPr marL="0" indent="0">
              <a:buNone/>
            </a:pPr>
            <a:endParaRPr lang="fr-FR" dirty="0" smtClean="0">
              <a:latin typeface="Courier New" pitchFamily="49" charset="0"/>
              <a:cs typeface="Courier New" pitchFamily="49" charset="0"/>
            </a:endParaRPr>
          </a:p>
          <a:p>
            <a:r>
              <a:rPr lang="fr-FR" dirty="0"/>
              <a:t>On peut utiliser les valeurs de </a:t>
            </a:r>
            <a:r>
              <a:rPr lang="fr-FR" dirty="0" err="1"/>
              <a:t>strokeStyle</a:t>
            </a:r>
            <a:r>
              <a:rPr lang="fr-FR" dirty="0"/>
              <a:t> et </a:t>
            </a:r>
            <a:r>
              <a:rPr lang="fr-FR" dirty="0" err="1"/>
              <a:t>fillStyle</a:t>
            </a:r>
            <a:r>
              <a:rPr lang="fr-FR" dirty="0"/>
              <a:t> déjà vues</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501008"/>
            <a:ext cx="4808561" cy="106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02555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Dessin de </a:t>
            </a:r>
            <a:r>
              <a:rPr lang="fr-FR" dirty="0" smtClean="0"/>
              <a:t>texte, exemples</a:t>
            </a:r>
            <a:endParaRPr lang="fr-FR" dirty="0"/>
          </a:p>
        </p:txBody>
      </p:sp>
      <p:sp>
        <p:nvSpPr>
          <p:cNvPr id="3" name="Espace réservé du contenu 2"/>
          <p:cNvSpPr>
            <a:spLocks noGrp="1"/>
          </p:cNvSpPr>
          <p:nvPr>
            <p:ph idx="1"/>
          </p:nvPr>
        </p:nvSpPr>
        <p:spPr/>
        <p:txBody>
          <a:bodyPr/>
          <a:lstStyle/>
          <a:p>
            <a:pPr marL="0" indent="0">
              <a:buNone/>
            </a:pPr>
            <a:r>
              <a:rPr lang="fr-FR" sz="2000" dirty="0" err="1" smtClean="0">
                <a:latin typeface="Courier New" pitchFamily="49" charset="0"/>
                <a:cs typeface="Courier New" pitchFamily="49" charset="0"/>
              </a:rPr>
              <a:t>context.font</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"60pt Calibri</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context.lineWidth</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3;</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context.strokeStyle</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blue</a:t>
            </a:r>
            <a:r>
              <a:rPr lang="fr-FR" sz="2000" dirty="0">
                <a:latin typeface="Courier New" pitchFamily="49" charset="0"/>
                <a:cs typeface="Courier New" pitchFamily="49" charset="0"/>
              </a:rPr>
              <a:t>"; </a:t>
            </a:r>
            <a:r>
              <a:rPr lang="fr-FR" sz="2000" dirty="0" err="1" smtClean="0">
                <a:latin typeface="Courier New" pitchFamily="49" charset="0"/>
                <a:cs typeface="Courier New" pitchFamily="49" charset="0"/>
              </a:rPr>
              <a:t>context.strokeText</a:t>
            </a:r>
            <a:r>
              <a:rPr lang="fr-FR" sz="2000" dirty="0">
                <a:latin typeface="Courier New" pitchFamily="49" charset="0"/>
                <a:cs typeface="Courier New" pitchFamily="49" charset="0"/>
              </a:rPr>
              <a:t>("Hello World!", x, y</a:t>
            </a:r>
            <a:r>
              <a:rPr lang="fr-FR" sz="2000" dirty="0" smtClean="0">
                <a:latin typeface="Courier New" pitchFamily="49" charset="0"/>
                <a:cs typeface="Courier New" pitchFamily="49" charset="0"/>
              </a:rPr>
              <a:t>);</a:t>
            </a:r>
          </a:p>
          <a:p>
            <a:r>
              <a:rPr lang="fr-FR" dirty="0"/>
              <a:t>Mais on peut faire du </a:t>
            </a:r>
            <a:r>
              <a:rPr lang="fr-FR" dirty="0" err="1"/>
              <a:t>fill</a:t>
            </a:r>
            <a:r>
              <a:rPr lang="fr-FR" dirty="0"/>
              <a:t> et du stroke !</a:t>
            </a:r>
            <a:br>
              <a:rPr lang="fr-FR" dirty="0"/>
            </a:br>
            <a:r>
              <a:rPr lang="fr-FR" dirty="0"/>
              <a:t/>
            </a:r>
            <a:br>
              <a:rPr lang="fr-FR" dirty="0"/>
            </a:br>
            <a:r>
              <a:rPr lang="fr-FR" sz="2000" dirty="0" err="1" smtClean="0">
                <a:latin typeface="Courier New" pitchFamily="49" charset="0"/>
                <a:cs typeface="Courier New" pitchFamily="49" charset="0"/>
              </a:rPr>
              <a:t>context.fillStyle</a:t>
            </a:r>
            <a:r>
              <a:rPr lang="fr-FR" sz="2000" dirty="0" smtClean="0">
                <a:latin typeface="Courier New" pitchFamily="49" charset="0"/>
                <a:cs typeface="Courier New" pitchFamily="49" charset="0"/>
              </a:rPr>
              <a:t> = "</a:t>
            </a:r>
            <a:r>
              <a:rPr lang="fr-FR" sz="2000" dirty="0" err="1" smtClean="0">
                <a:latin typeface="Courier New" pitchFamily="49" charset="0"/>
                <a:cs typeface="Courier New" pitchFamily="49" charset="0"/>
              </a:rPr>
              <a:t>red</a:t>
            </a:r>
            <a:r>
              <a:rPr lang="fr-FR" sz="2000" dirty="0" smtClean="0">
                <a:latin typeface="Courier New" pitchFamily="49" charset="0"/>
                <a:cs typeface="Courier New" pitchFamily="49" charset="0"/>
              </a:rPr>
              <a:t>"; </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context.fillText</a:t>
            </a:r>
            <a:r>
              <a:rPr lang="fr-FR" sz="2000" dirty="0" smtClean="0">
                <a:latin typeface="Courier New" pitchFamily="49" charset="0"/>
                <a:cs typeface="Courier New" pitchFamily="49" charset="0"/>
              </a:rPr>
              <a:t>("Hello World!", x, y);</a:t>
            </a:r>
            <a:br>
              <a:rPr lang="fr-FR" sz="2000" dirty="0" smtClean="0">
                <a:latin typeface="Courier New" pitchFamily="49" charset="0"/>
                <a:cs typeface="Courier New" pitchFamily="49" charset="0"/>
              </a:rPr>
            </a:br>
            <a:r>
              <a:rPr lang="fr-FR" sz="2000" dirty="0" err="1">
                <a:latin typeface="Courier New" pitchFamily="49" charset="0"/>
                <a:cs typeface="Courier New" pitchFamily="49" charset="0"/>
              </a:rPr>
              <a:t>context.strokeStyle</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blue</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context.strokeText</a:t>
            </a:r>
            <a:r>
              <a:rPr lang="fr-FR" sz="2000" dirty="0">
                <a:latin typeface="Courier New" pitchFamily="49" charset="0"/>
                <a:cs typeface="Courier New" pitchFamily="49" charset="0"/>
              </a:rPr>
              <a:t>("Hello World!", x, y);</a:t>
            </a:r>
            <a:endParaRPr lang="fr-FR" sz="2000" dirty="0" smtClean="0">
              <a:latin typeface="Courier New" pitchFamily="49" charset="0"/>
              <a:cs typeface="Courier New" pitchFamily="49" charset="0"/>
            </a:endParaRPr>
          </a:p>
          <a:p>
            <a:pPr marL="0" indent="0">
              <a:buNone/>
            </a:pPr>
            <a:endParaRPr lang="fr-FR" sz="2000" dirty="0" smtClean="0">
              <a:latin typeface="Courier New" pitchFamily="49" charset="0"/>
              <a:cs typeface="Courier New" pitchFamily="49" charset="0"/>
            </a:endParaRPr>
          </a:p>
          <a:p>
            <a:pPr marL="0" indent="0">
              <a:buNone/>
            </a:pPr>
            <a:endParaRPr lang="fr-FR" sz="2000" dirty="0">
              <a:latin typeface="Courier New" pitchFamily="49" charset="0"/>
              <a:cs typeface="Courier New" pitchFamily="49" charset="0"/>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628800"/>
            <a:ext cx="32004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501007"/>
            <a:ext cx="3208337"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45407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Alignement de texte</a:t>
            </a:r>
            <a:endParaRPr lang="fr-FR" dirty="0"/>
          </a:p>
        </p:txBody>
      </p:sp>
      <p:sp>
        <p:nvSpPr>
          <p:cNvPr id="3" name="Espace réservé du contenu 2"/>
          <p:cNvSpPr>
            <a:spLocks noGrp="1"/>
          </p:cNvSpPr>
          <p:nvPr>
            <p:ph idx="1"/>
          </p:nvPr>
        </p:nvSpPr>
        <p:spPr/>
        <p:txBody>
          <a:bodyPr/>
          <a:lstStyle/>
          <a:p>
            <a:r>
              <a:rPr lang="fr-FR" dirty="0" smtClean="0"/>
              <a:t>On peut « aligner » le texte dessiné par rapport à une ligne verticale imaginaire qui passe par la coordonnée x du (</a:t>
            </a:r>
            <a:r>
              <a:rPr lang="fr-FR" dirty="0" err="1" smtClean="0"/>
              <a:t>x,y</a:t>
            </a:r>
            <a:r>
              <a:rPr lang="fr-FR" dirty="0" smtClean="0"/>
              <a:t>) utilisé pour indiquer l’endroit où on dessine avec </a:t>
            </a:r>
            <a:r>
              <a:rPr lang="fr-FR" dirty="0" err="1" smtClean="0"/>
              <a:t>strokeText</a:t>
            </a:r>
            <a:r>
              <a:rPr lang="fr-FR" dirty="0" smtClean="0"/>
              <a:t>() ou </a:t>
            </a:r>
            <a:r>
              <a:rPr lang="fr-FR" dirty="0" err="1" smtClean="0"/>
              <a:t>fillText</a:t>
            </a:r>
            <a:r>
              <a:rPr lang="fr-FR" dirty="0" smtClean="0"/>
              <a:t>()</a:t>
            </a:r>
          </a:p>
          <a:p>
            <a:r>
              <a:rPr lang="fr-FR" dirty="0" err="1"/>
              <a:t>context.textAlign</a:t>
            </a:r>
            <a:r>
              <a:rPr lang="fr-FR" dirty="0" smtClean="0"/>
              <a:t>=[value];</a:t>
            </a:r>
          </a:p>
          <a:p>
            <a:r>
              <a:rPr lang="fr-FR" dirty="0" smtClean="0"/>
              <a:t>Valeurs possibles : </a:t>
            </a:r>
            <a:r>
              <a:rPr lang="en-US" dirty="0"/>
              <a:t>start, end, left, center, </a:t>
            </a:r>
            <a:r>
              <a:rPr lang="en-US" dirty="0" err="1" smtClean="0"/>
              <a:t>ou</a:t>
            </a:r>
            <a:r>
              <a:rPr lang="en-US" dirty="0" smtClean="0"/>
              <a:t> right</a:t>
            </a:r>
          </a:p>
          <a:p>
            <a:r>
              <a:rPr lang="en-US" dirty="0" smtClean="0">
                <a:hlinkClick r:id="rId2"/>
              </a:rPr>
              <a:t>Démonstration</a:t>
            </a:r>
            <a:endParaRPr lang="fr-FR" dirty="0"/>
          </a:p>
        </p:txBody>
      </p:sp>
    </p:spTree>
    <p:extLst>
      <p:ext uri="{BB962C8B-B14F-4D97-AF65-F5344CB8AC3E}">
        <p14:creationId xmlns:p14="http://schemas.microsoft.com/office/powerpoint/2010/main" val="138986137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Texte, concepts avancés</a:t>
            </a:r>
            <a:endParaRPr lang="fr-FR" dirty="0"/>
          </a:p>
        </p:txBody>
      </p:sp>
      <p:sp>
        <p:nvSpPr>
          <p:cNvPr id="3" name="Espace réservé du contenu 2"/>
          <p:cNvSpPr>
            <a:spLocks noGrp="1"/>
          </p:cNvSpPr>
          <p:nvPr>
            <p:ph idx="1"/>
          </p:nvPr>
        </p:nvSpPr>
        <p:spPr/>
        <p:txBody>
          <a:bodyPr/>
          <a:lstStyle/>
          <a:p>
            <a:r>
              <a:rPr lang="fr-FR" dirty="0" smtClean="0"/>
              <a:t>Non étudiés : </a:t>
            </a:r>
          </a:p>
          <a:p>
            <a:pPr lvl="1"/>
            <a:r>
              <a:rPr lang="fr-FR" dirty="0" smtClean="0">
                <a:hlinkClick r:id="rId2"/>
              </a:rPr>
              <a:t>Baseline</a:t>
            </a:r>
            <a:r>
              <a:rPr lang="fr-FR" dirty="0" smtClean="0"/>
              <a:t>, pour alignement des polices sur une ligne horizontale (pour les lettres montantes et descendantes)</a:t>
            </a:r>
          </a:p>
          <a:p>
            <a:pPr lvl="1"/>
            <a:r>
              <a:rPr lang="fr-FR" dirty="0" smtClean="0">
                <a:hlinkClick r:id="rId3"/>
              </a:rPr>
              <a:t>Calcul des boîtes </a:t>
            </a:r>
            <a:r>
              <a:rPr lang="fr-FR" dirty="0" err="1" smtClean="0">
                <a:hlinkClick r:id="rId3"/>
              </a:rPr>
              <a:t>englobantes</a:t>
            </a:r>
            <a:r>
              <a:rPr lang="fr-FR" dirty="0" smtClean="0">
                <a:hlinkClick r:id="rId3"/>
              </a:rPr>
              <a:t> </a:t>
            </a:r>
            <a:r>
              <a:rPr lang="fr-FR" dirty="0" smtClean="0"/>
              <a:t>(pour centrer un texte dans une zone par exemple) pour la justification (</a:t>
            </a:r>
            <a:r>
              <a:rPr lang="fr-FR" dirty="0" err="1" smtClean="0"/>
              <a:t>text</a:t>
            </a:r>
            <a:r>
              <a:rPr lang="fr-FR" dirty="0" smtClean="0"/>
              <a:t> </a:t>
            </a:r>
            <a:r>
              <a:rPr lang="fr-FR" dirty="0" err="1" smtClean="0"/>
              <a:t>wrap</a:t>
            </a:r>
            <a:r>
              <a:rPr lang="fr-FR" dirty="0" smtClean="0"/>
              <a:t>) d’un long texte à dessiner dans une zone rectangulaire.</a:t>
            </a:r>
          </a:p>
        </p:txBody>
      </p:sp>
    </p:spTree>
    <p:extLst>
      <p:ext uri="{BB962C8B-B14F-4D97-AF65-F5344CB8AC3E}">
        <p14:creationId xmlns:p14="http://schemas.microsoft.com/office/powerpoint/2010/main" val="290531616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Détection d’événements dans un </a:t>
            </a:r>
            <a:r>
              <a:rPr lang="fr-FR" dirty="0" err="1" smtClean="0"/>
              <a:t>canvas</a:t>
            </a:r>
            <a:r>
              <a:rPr lang="fr-FR" dirty="0" smtClean="0"/>
              <a:t>	</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sz="2000" dirty="0" smtClean="0"/>
              <a:t>Le </a:t>
            </a:r>
            <a:r>
              <a:rPr lang="fr-FR" sz="2000" dirty="0" err="1" smtClean="0"/>
              <a:t>canvas</a:t>
            </a:r>
            <a:r>
              <a:rPr lang="fr-FR" sz="2000" dirty="0" smtClean="0"/>
              <a:t> peut générer de nombreux événements, notamment pour capturer les clics souris et les déplacements</a:t>
            </a:r>
          </a:p>
          <a:p>
            <a:pPr lvl="1"/>
            <a:r>
              <a:rPr lang="fr-FR" sz="1800" dirty="0" smtClean="0"/>
              <a:t>Etudiés dans le TP sur le programme de </a:t>
            </a:r>
            <a:r>
              <a:rPr lang="fr-FR" sz="1800" dirty="0" err="1" smtClean="0"/>
              <a:t>paint</a:t>
            </a:r>
            <a:endParaRPr lang="fr-FR" sz="1800" dirty="0" smtClean="0"/>
          </a:p>
          <a:p>
            <a:pPr marL="0" indent="0">
              <a:buNone/>
            </a:pPr>
            <a:r>
              <a:rPr lang="fr-FR" sz="1600" dirty="0">
                <a:latin typeface="Courier New" pitchFamily="49" charset="0"/>
                <a:cs typeface="Courier New" pitchFamily="49" charset="0"/>
              </a:rPr>
              <a:t>&lt;</a:t>
            </a:r>
            <a:r>
              <a:rPr lang="fr-FR" sz="1600" dirty="0" smtClean="0">
                <a:latin typeface="Courier New" pitchFamily="49" charset="0"/>
                <a:cs typeface="Courier New" pitchFamily="49" charset="0"/>
              </a:rPr>
              <a:t>script&gt;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writeMessage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message</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context.clearRect</a:t>
            </a:r>
            <a:r>
              <a:rPr lang="fr-FR" sz="1600" dirty="0" smtClean="0">
                <a:latin typeface="Courier New" pitchFamily="49" charset="0"/>
                <a:cs typeface="Courier New" pitchFamily="49" charset="0"/>
              </a:rPr>
              <a:t>(0</a:t>
            </a:r>
            <a:r>
              <a:rPr lang="fr-FR" sz="1600" dirty="0">
                <a:latin typeface="Courier New" pitchFamily="49" charset="0"/>
                <a:cs typeface="Courier New" pitchFamily="49" charset="0"/>
              </a:rPr>
              <a:t>, 0, </a:t>
            </a:r>
            <a:r>
              <a:rPr lang="fr-FR" sz="1600" dirty="0" err="1">
                <a:latin typeface="Courier New" pitchFamily="49" charset="0"/>
                <a:cs typeface="Courier New" pitchFamily="49" charset="0"/>
              </a:rPr>
              <a:t>canvas.width</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canvas.height</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context.font</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'18pt Calibri</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context.fillStyle</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'black</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context.fillText</a:t>
            </a:r>
            <a:r>
              <a:rPr lang="fr-FR" sz="1600" dirty="0" smtClean="0">
                <a:latin typeface="Courier New" pitchFamily="49" charset="0"/>
                <a:cs typeface="Courier New" pitchFamily="49" charset="0"/>
              </a:rPr>
              <a:t>(message</a:t>
            </a:r>
            <a:r>
              <a:rPr lang="fr-FR" sz="1600" dirty="0">
                <a:latin typeface="Courier New" pitchFamily="49" charset="0"/>
                <a:cs typeface="Courier New" pitchFamily="49" charset="0"/>
              </a:rPr>
              <a:t>, 10, 25</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window.onload</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canvas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myCanvas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context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canvas.getContext</a:t>
            </a:r>
            <a:r>
              <a:rPr lang="fr-FR" sz="1600" dirty="0">
                <a:latin typeface="Courier New" pitchFamily="49" charset="0"/>
                <a:cs typeface="Courier New" pitchFamily="49" charset="0"/>
              </a:rPr>
              <a:t>('2d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canvas.addEventListener</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mousemove</a:t>
            </a:r>
            <a:r>
              <a:rPr lang="fr-FR" sz="1600" b="1" dirty="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function</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evt</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var </a:t>
            </a:r>
            <a:r>
              <a:rPr lang="fr-FR" sz="1600" b="1" dirty="0">
                <a:solidFill>
                  <a:srgbClr val="FF0000"/>
                </a:solidFill>
                <a:latin typeface="Courier New" pitchFamily="49" charset="0"/>
                <a:cs typeface="Courier New" pitchFamily="49" charset="0"/>
              </a:rPr>
              <a:t>message = "Mouse position: " + </a:t>
            </a:r>
            <a:r>
              <a:rPr lang="fr-FR" sz="1600" b="1" dirty="0" err="1">
                <a:solidFill>
                  <a:srgbClr val="FF0000"/>
                </a:solidFill>
                <a:latin typeface="Courier New" pitchFamily="49" charset="0"/>
                <a:cs typeface="Courier New" pitchFamily="49" charset="0"/>
              </a:rPr>
              <a:t>evt.clientX</a:t>
            </a:r>
            <a:r>
              <a:rPr lang="fr-FR" sz="1600" b="1" dirty="0">
                <a:solidFill>
                  <a:srgbClr val="FF0000"/>
                </a:solidFill>
                <a:latin typeface="Courier New" pitchFamily="49" charset="0"/>
                <a:cs typeface="Courier New" pitchFamily="49" charset="0"/>
              </a:rPr>
              <a:t> +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 </a:t>
            </a:r>
            <a:r>
              <a:rPr lang="fr-FR" sz="1600" b="1" dirty="0" err="1" smtClean="0">
                <a:solidFill>
                  <a:srgbClr val="FF0000"/>
                </a:solidFill>
                <a:latin typeface="Courier New" pitchFamily="49" charset="0"/>
                <a:cs typeface="Courier New" pitchFamily="49" charset="0"/>
              </a:rPr>
              <a:t>evt.clientY</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writeMessage</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canvas</a:t>
            </a:r>
            <a:r>
              <a:rPr lang="fr-FR" sz="1600" b="1" dirty="0">
                <a:solidFill>
                  <a:srgbClr val="FF0000"/>
                </a:solidFill>
                <a:latin typeface="Courier New" pitchFamily="49" charset="0"/>
                <a:cs typeface="Courier New" pitchFamily="49" charset="0"/>
              </a:rPr>
              <a:t>, message</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rPr>
              <a:t>false</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a:t>
            </a:r>
            <a:r>
              <a:rPr lang="fr-FR" sz="1600" dirty="0" smtClean="0">
                <a:latin typeface="Courier New" pitchFamily="49" charset="0"/>
                <a:cs typeface="Courier New" pitchFamily="49" charset="0"/>
              </a:rPr>
              <a:t>&gt;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141655173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d’événements dans un </a:t>
            </a:r>
            <a:r>
              <a:rPr lang="fr-FR" dirty="0" err="1"/>
              <a:t>canvas</a:t>
            </a:r>
            <a:r>
              <a:rPr lang="fr-FR" dirty="0"/>
              <a:t>	</a:t>
            </a:r>
          </a:p>
        </p:txBody>
      </p:sp>
      <p:sp>
        <p:nvSpPr>
          <p:cNvPr id="3" name="Espace réservé du contenu 2"/>
          <p:cNvSpPr>
            <a:spLocks noGrp="1"/>
          </p:cNvSpPr>
          <p:nvPr>
            <p:ph idx="1"/>
          </p:nvPr>
        </p:nvSpPr>
        <p:spPr>
          <a:xfrm>
            <a:off x="467544" y="1447800"/>
            <a:ext cx="8568952" cy="4724400"/>
          </a:xfrm>
        </p:spPr>
        <p:txBody>
          <a:bodyPr/>
          <a:lstStyle/>
          <a:p>
            <a:r>
              <a:rPr lang="fr-FR" dirty="0" smtClean="0"/>
              <a:t>Valeurs possibles très nombreuses, notamment </a:t>
            </a:r>
            <a:r>
              <a:rPr lang="fr-FR" dirty="0" err="1" smtClean="0"/>
              <a:t>mousedown</a:t>
            </a:r>
            <a:r>
              <a:rPr lang="fr-FR" dirty="0" smtClean="0"/>
              <a:t>, </a:t>
            </a:r>
            <a:r>
              <a:rPr lang="fr-FR" dirty="0" err="1" smtClean="0"/>
              <a:t>mouseup</a:t>
            </a:r>
            <a:r>
              <a:rPr lang="fr-FR" dirty="0" smtClean="0"/>
              <a:t>, </a:t>
            </a:r>
            <a:r>
              <a:rPr lang="fr-FR" dirty="0" err="1" smtClean="0"/>
              <a:t>mousemove</a:t>
            </a:r>
            <a:r>
              <a:rPr lang="fr-FR" dirty="0" smtClean="0"/>
              <a:t> mais aussi tous les événements de type Keyboard ou Mouse</a:t>
            </a:r>
          </a:p>
          <a:p>
            <a:pPr lvl="1"/>
            <a:r>
              <a:rPr lang="fr-FR" dirty="0"/>
              <a:t>Voir </a:t>
            </a:r>
            <a:r>
              <a:rPr lang="fr-FR" sz="2000" dirty="0">
                <a:hlinkClick r:id="rId2"/>
              </a:rPr>
              <a:t>http://www.w3schools.com/html5/html5_ref_eventattributes.asp</a:t>
            </a:r>
            <a:endParaRPr lang="fr-FR" sz="2000" dirty="0"/>
          </a:p>
        </p:txBody>
      </p:sp>
    </p:spTree>
    <p:extLst>
      <p:ext uri="{BB962C8B-B14F-4D97-AF65-F5344CB8AC3E}">
        <p14:creationId xmlns:p14="http://schemas.microsoft.com/office/powerpoint/2010/main" val="1435488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type=date&gt;</a:t>
            </a:r>
            <a:endParaRPr lang="fr-FR" dirty="0"/>
          </a:p>
        </p:txBody>
      </p:sp>
      <p:sp>
        <p:nvSpPr>
          <p:cNvPr id="3" name="Espace réservé du contenu 2"/>
          <p:cNvSpPr>
            <a:spLocks noGrp="1"/>
          </p:cNvSpPr>
          <p:nvPr>
            <p:ph idx="1"/>
          </p:nvPr>
        </p:nvSpPr>
        <p:spPr>
          <a:xfrm>
            <a:off x="539552" y="1196752"/>
            <a:ext cx="8604448" cy="4724400"/>
          </a:xfrm>
        </p:spPr>
        <p:txBody>
          <a:bodyPr/>
          <a:lstStyle/>
          <a:p>
            <a:r>
              <a:rPr lang="en-US" dirty="0" err="1" smtClean="0"/>
              <a:t>Anniversaire</a:t>
            </a:r>
            <a:r>
              <a:rPr lang="en-US" dirty="0" smtClean="0"/>
              <a:t>: </a:t>
            </a:r>
            <a:r>
              <a:rPr lang="en-US" dirty="0"/>
              <a:t>&lt;input </a:t>
            </a:r>
            <a:r>
              <a:rPr lang="en-US" b="1" dirty="0">
                <a:solidFill>
                  <a:srgbClr val="FF0000"/>
                </a:solidFill>
              </a:rPr>
              <a:t>type="date" </a:t>
            </a:r>
            <a:r>
              <a:rPr lang="en-US" dirty="0"/>
              <a:t>name="</a:t>
            </a:r>
            <a:r>
              <a:rPr lang="en-US" dirty="0" err="1"/>
              <a:t>bday</a:t>
            </a:r>
            <a:r>
              <a:rPr lang="en-US" dirty="0"/>
              <a:t>" </a:t>
            </a:r>
            <a:r>
              <a:rPr lang="en-US" dirty="0" smtClean="0"/>
              <a:t>/&gt;</a:t>
            </a:r>
          </a:p>
          <a:p>
            <a:endParaRPr lang="en-US" dirty="0"/>
          </a:p>
          <a:p>
            <a:endParaRPr lang="en-US" dirty="0" smtClean="0"/>
          </a:p>
          <a:p>
            <a:endParaRPr lang="en-US" dirty="0"/>
          </a:p>
          <a:p>
            <a:endParaRPr lang="en-US" dirty="0" smtClean="0"/>
          </a:p>
          <a:p>
            <a:r>
              <a:rPr lang="en-US" dirty="0" smtClean="0"/>
              <a:t>Marche </a:t>
            </a:r>
            <a:r>
              <a:rPr lang="en-US" dirty="0" err="1" smtClean="0"/>
              <a:t>bien</a:t>
            </a:r>
            <a:r>
              <a:rPr lang="en-US" dirty="0" smtClean="0"/>
              <a:t> </a:t>
            </a:r>
            <a:r>
              <a:rPr lang="en-US" dirty="0" err="1" smtClean="0"/>
              <a:t>dans</a:t>
            </a:r>
            <a:r>
              <a:rPr lang="en-US" dirty="0" smtClean="0"/>
              <a:t> Opera, support </a:t>
            </a:r>
            <a:r>
              <a:rPr lang="en-US" dirty="0" err="1" smtClean="0"/>
              <a:t>partiel</a:t>
            </a:r>
            <a:r>
              <a:rPr lang="en-US" dirty="0" smtClean="0"/>
              <a:t> Chrome, Safari, </a:t>
            </a:r>
            <a:r>
              <a:rPr lang="en-US" dirty="0" err="1" smtClean="0"/>
              <a:t>adapte</a:t>
            </a:r>
            <a:r>
              <a:rPr lang="en-US" dirty="0" smtClean="0"/>
              <a:t> le clavier </a:t>
            </a:r>
            <a:r>
              <a:rPr lang="en-US" dirty="0" err="1" smtClean="0"/>
              <a:t>sur</a:t>
            </a:r>
            <a:r>
              <a:rPr lang="en-US" dirty="0" smtClean="0"/>
              <a:t> mobiles</a:t>
            </a:r>
          </a:p>
          <a:p>
            <a:r>
              <a:rPr lang="en-US" dirty="0" smtClean="0"/>
              <a:t>Solution de </a:t>
            </a:r>
            <a:r>
              <a:rPr lang="en-US" dirty="0" err="1" smtClean="0"/>
              <a:t>repli</a:t>
            </a:r>
            <a:r>
              <a:rPr lang="en-US" dirty="0" smtClean="0"/>
              <a:t> : lib </a:t>
            </a:r>
            <a:r>
              <a:rPr lang="en-US" dirty="0" err="1" smtClean="0"/>
              <a:t>javascript</a:t>
            </a:r>
            <a:r>
              <a:rPr lang="en-US" dirty="0" smtClean="0"/>
              <a:t> </a:t>
            </a:r>
            <a:r>
              <a:rPr lang="en-US" dirty="0" err="1" smtClean="0"/>
              <a:t>jQuery</a:t>
            </a:r>
            <a:r>
              <a:rPr lang="en-US" dirty="0" smtClean="0"/>
              <a:t> UI, Dojo, etc.</a:t>
            </a:r>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34" y="1700808"/>
            <a:ext cx="3096344" cy="288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211960" y="2789341"/>
            <a:ext cx="2592288"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spTree>
    <p:extLst>
      <p:ext uri="{BB962C8B-B14F-4D97-AF65-F5344CB8AC3E}">
        <p14:creationId xmlns:p14="http://schemas.microsoft.com/office/powerpoint/2010/main" val="22136545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Intéressant pour aller plus loin</a:t>
            </a:r>
            <a:endParaRPr lang="fr-FR" dirty="0"/>
          </a:p>
        </p:txBody>
      </p:sp>
      <p:sp>
        <p:nvSpPr>
          <p:cNvPr id="3" name="Espace réservé du contenu 2"/>
          <p:cNvSpPr>
            <a:spLocks noGrp="1"/>
          </p:cNvSpPr>
          <p:nvPr>
            <p:ph idx="1"/>
          </p:nvPr>
        </p:nvSpPr>
        <p:spPr>
          <a:xfrm>
            <a:off x="685800" y="1196752"/>
            <a:ext cx="8001000" cy="4975448"/>
          </a:xfrm>
        </p:spPr>
        <p:txBody>
          <a:bodyPr/>
          <a:lstStyle/>
          <a:p>
            <a:r>
              <a:rPr lang="fr-FR" dirty="0"/>
              <a:t>Le site </a:t>
            </a:r>
            <a:r>
              <a:rPr lang="fr-FR" dirty="0">
                <a:hlinkClick r:id="rId2"/>
              </a:rPr>
              <a:t>http://www.html5canvastutorials.com</a:t>
            </a:r>
            <a:r>
              <a:rPr lang="fr-FR" dirty="0" smtClean="0">
                <a:hlinkClick r:id="rId2"/>
              </a:rPr>
              <a:t>/</a:t>
            </a:r>
            <a:r>
              <a:rPr lang="fr-FR" dirty="0" smtClean="0"/>
              <a:t> possède de très nombreux tutoriaux</a:t>
            </a:r>
          </a:p>
          <a:p>
            <a:pPr lvl="1"/>
            <a:r>
              <a:rPr lang="fr-FR" dirty="0" smtClean="0"/>
              <a:t>Traitement d’image (filtres, </a:t>
            </a:r>
            <a:r>
              <a:rPr lang="fr-FR" dirty="0" err="1" smtClean="0"/>
              <a:t>etc</a:t>
            </a:r>
            <a:r>
              <a:rPr lang="fr-FR" dirty="0" smtClean="0"/>
              <a:t>)</a:t>
            </a:r>
          </a:p>
          <a:p>
            <a:pPr lvl="1"/>
            <a:r>
              <a:rPr lang="fr-FR" dirty="0"/>
              <a:t>Animation via </a:t>
            </a:r>
            <a:r>
              <a:rPr lang="fr-FR" dirty="0" err="1" smtClean="0"/>
              <a:t>window.requestAnimFrame</a:t>
            </a:r>
            <a:r>
              <a:rPr lang="fr-FR" dirty="0" smtClean="0"/>
              <a:t> (équivalent du </a:t>
            </a:r>
            <a:r>
              <a:rPr lang="fr-FR" dirty="0" err="1" smtClean="0"/>
              <a:t>repaint</a:t>
            </a:r>
            <a:r>
              <a:rPr lang="fr-FR" dirty="0" smtClean="0"/>
              <a:t>() de Java)</a:t>
            </a:r>
          </a:p>
          <a:p>
            <a:pPr lvl="1"/>
            <a:r>
              <a:rPr lang="fr-FR" dirty="0" smtClean="0"/>
              <a:t>Transformations géométriques</a:t>
            </a:r>
          </a:p>
          <a:p>
            <a:r>
              <a:rPr lang="fr-FR" dirty="0" smtClean="0"/>
              <a:t>Il existe de nombreuses librairies et </a:t>
            </a:r>
            <a:r>
              <a:rPr lang="fr-FR" dirty="0" err="1" smtClean="0"/>
              <a:t>framework</a:t>
            </a:r>
            <a:r>
              <a:rPr lang="fr-FR" dirty="0" smtClean="0"/>
              <a:t> pour utiliser des </a:t>
            </a:r>
            <a:r>
              <a:rPr lang="fr-FR" dirty="0" err="1" smtClean="0"/>
              <a:t>canvas</a:t>
            </a:r>
            <a:r>
              <a:rPr lang="fr-FR" dirty="0" smtClean="0"/>
              <a:t> avec une approche « de haut niveau »</a:t>
            </a:r>
          </a:p>
          <a:p>
            <a:pPr lvl="1"/>
            <a:r>
              <a:rPr lang="fr-FR" dirty="0" smtClean="0">
                <a:hlinkClick r:id="rId3"/>
              </a:rPr>
              <a:t>processingJS.org</a:t>
            </a:r>
            <a:endParaRPr lang="fr-FR" dirty="0" smtClean="0"/>
          </a:p>
          <a:p>
            <a:pPr lvl="1"/>
            <a:r>
              <a:rPr lang="fr-FR" dirty="0" smtClean="0"/>
              <a:t>Outils commerciaux : bibliothèques JS, outils Adobe, Unity3D, etc.</a:t>
            </a:r>
          </a:p>
        </p:txBody>
      </p:sp>
    </p:spTree>
    <p:extLst>
      <p:ext uri="{BB962C8B-B14F-4D97-AF65-F5344CB8AC3E}">
        <p14:creationId xmlns:p14="http://schemas.microsoft.com/office/powerpoint/2010/main" val="198460579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Utilisation</a:t>
            </a:r>
            <a:r>
              <a:rPr lang="en-US" dirty="0" smtClean="0"/>
              <a:t> des APIs de capture audio/video</a:t>
            </a:r>
            <a:endParaRPr lang="en-US" dirty="0"/>
          </a:p>
        </p:txBody>
      </p:sp>
    </p:spTree>
    <p:extLst>
      <p:ext uri="{BB962C8B-B14F-4D97-AF65-F5344CB8AC3E}">
        <p14:creationId xmlns:p14="http://schemas.microsoft.com/office/powerpoint/2010/main" val="1505011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Capture audio/vidéo</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fr-FR" dirty="0" smtClean="0"/>
              <a:t>Pendant des années : Flash, </a:t>
            </a:r>
            <a:r>
              <a:rPr lang="fr-FR" dirty="0"/>
              <a:t>S</a:t>
            </a:r>
            <a:r>
              <a:rPr lang="fr-FR" dirty="0" smtClean="0"/>
              <a:t>ilverlight, plugins </a:t>
            </a:r>
            <a:r>
              <a:rPr lang="fr-FR" dirty="0" err="1" smtClean="0"/>
              <a:t>directX</a:t>
            </a:r>
            <a:r>
              <a:rPr lang="fr-FR" dirty="0" smtClean="0"/>
              <a:t> et autres solutions ad-hoc…</a:t>
            </a:r>
          </a:p>
          <a:p>
            <a:r>
              <a:rPr lang="fr-FR" dirty="0" smtClean="0"/>
              <a:t>HTML5 propose déjà un accès au hardware</a:t>
            </a:r>
          </a:p>
          <a:p>
            <a:pPr lvl="1"/>
            <a:r>
              <a:rPr lang="fr-FR" dirty="0" smtClean="0"/>
              <a:t>Géolocalisation, Orientation, </a:t>
            </a:r>
            <a:r>
              <a:rPr lang="fr-FR" dirty="0" err="1" smtClean="0"/>
              <a:t>WebGL</a:t>
            </a:r>
            <a:r>
              <a:rPr lang="fr-FR" dirty="0" smtClean="0"/>
              <a:t> (GPU), </a:t>
            </a:r>
            <a:r>
              <a:rPr lang="fr-FR" dirty="0" err="1" smtClean="0"/>
              <a:t>WebAudio</a:t>
            </a:r>
            <a:r>
              <a:rPr lang="fr-FR" dirty="0" smtClean="0"/>
              <a:t> API, etc.</a:t>
            </a:r>
          </a:p>
          <a:p>
            <a:r>
              <a:rPr lang="fr-FR" dirty="0" smtClean="0"/>
              <a:t>Et depuis peu (2012): capture audio/</a:t>
            </a:r>
            <a:r>
              <a:rPr lang="fr-FR" dirty="0" err="1" smtClean="0"/>
              <a:t>video</a:t>
            </a:r>
            <a:r>
              <a:rPr lang="fr-FR" dirty="0" smtClean="0"/>
              <a:t> via </a:t>
            </a:r>
            <a:r>
              <a:rPr lang="fr-FR" dirty="0" smtClean="0">
                <a:solidFill>
                  <a:srgbClr val="FF0000"/>
                </a:solidFill>
              </a:rPr>
              <a:t>l’API </a:t>
            </a:r>
            <a:r>
              <a:rPr lang="fr-FR" dirty="0" err="1" smtClean="0">
                <a:solidFill>
                  <a:srgbClr val="FF0000"/>
                </a:solidFill>
              </a:rPr>
              <a:t>navigator.getUserMedia</a:t>
            </a:r>
            <a:r>
              <a:rPr lang="fr-FR" dirty="0" smtClean="0">
                <a:solidFill>
                  <a:srgbClr val="FF0000"/>
                </a:solidFill>
              </a:rPr>
              <a:t>()</a:t>
            </a:r>
          </a:p>
          <a:p>
            <a:r>
              <a:rPr lang="fr-FR" dirty="0" err="1" smtClean="0"/>
              <a:t>Resources</a:t>
            </a:r>
            <a:r>
              <a:rPr lang="fr-FR" dirty="0" smtClean="0"/>
              <a:t> :</a:t>
            </a:r>
          </a:p>
          <a:p>
            <a:pPr lvl="1"/>
            <a:r>
              <a:rPr lang="fr-FR" dirty="0">
                <a:hlinkClick r:id="rId2"/>
              </a:rPr>
              <a:t>http://html5doctor.com/getusermedia</a:t>
            </a:r>
            <a:r>
              <a:rPr lang="fr-FR" dirty="0" smtClean="0">
                <a:hlinkClick r:id="rId2"/>
              </a:rPr>
              <a:t>/</a:t>
            </a:r>
            <a:endParaRPr lang="fr-FR" dirty="0" smtClean="0"/>
          </a:p>
          <a:p>
            <a:pPr lvl="1"/>
            <a:r>
              <a:rPr lang="fr-FR" dirty="0">
                <a:hlinkClick r:id="rId3"/>
              </a:rPr>
              <a:t>http://www.html5rocks.com/en/tutorials/getusermedia/intro/</a:t>
            </a:r>
            <a:endParaRPr lang="fr-FR" dirty="0" smtClean="0">
              <a:solidFill>
                <a:srgbClr val="FF0000"/>
              </a:solidFill>
            </a:endParaRPr>
          </a:p>
        </p:txBody>
      </p:sp>
    </p:spTree>
    <p:extLst>
      <p:ext uri="{BB962C8B-B14F-4D97-AF65-F5344CB8AC3E}">
        <p14:creationId xmlns:p14="http://schemas.microsoft.com/office/powerpoint/2010/main" val="7314812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(1) : 2011, augmenter &lt;input&gt;</a:t>
            </a:r>
            <a:endParaRPr lang="fr-FR" dirty="0"/>
          </a:p>
        </p:txBody>
      </p:sp>
      <p:sp>
        <p:nvSpPr>
          <p:cNvPr id="3" name="Espace réservé du contenu 2"/>
          <p:cNvSpPr>
            <a:spLocks noGrp="1"/>
          </p:cNvSpPr>
          <p:nvPr>
            <p:ph idx="1"/>
          </p:nvPr>
        </p:nvSpPr>
        <p:spPr>
          <a:xfrm>
            <a:off x="539552" y="1124744"/>
            <a:ext cx="8496944" cy="4724400"/>
          </a:xfrm>
        </p:spPr>
        <p:txBody>
          <a:bodyPr/>
          <a:lstStyle/>
          <a:p>
            <a:r>
              <a:rPr lang="en-US" dirty="0" smtClean="0">
                <a:hlinkClick r:id="rId2"/>
              </a:rPr>
              <a:t>W3C Device </a:t>
            </a:r>
            <a:r>
              <a:rPr lang="en-US" dirty="0">
                <a:hlinkClick r:id="rId2"/>
              </a:rPr>
              <a:t>APIs Policy (DAP) Working </a:t>
            </a:r>
            <a:r>
              <a:rPr lang="en-US" dirty="0" smtClean="0">
                <a:hlinkClick r:id="rId2"/>
              </a:rPr>
              <a:t>Group</a:t>
            </a:r>
            <a:r>
              <a:rPr lang="en-US" dirty="0" smtClean="0"/>
              <a:t> </a:t>
            </a:r>
            <a:r>
              <a:rPr lang="en-US" dirty="0" err="1" smtClean="0"/>
              <a:t>essaie</a:t>
            </a:r>
            <a:r>
              <a:rPr lang="en-US" dirty="0" smtClean="0"/>
              <a:t> de </a:t>
            </a:r>
            <a:r>
              <a:rPr lang="en-US" dirty="0" err="1" smtClean="0"/>
              <a:t>mettre</a:t>
            </a:r>
            <a:r>
              <a:rPr lang="en-US" dirty="0" smtClean="0"/>
              <a:t> de </a:t>
            </a:r>
            <a:r>
              <a:rPr lang="en-US" dirty="0" err="1" smtClean="0"/>
              <a:t>l’ordre</a:t>
            </a:r>
            <a:r>
              <a:rPr lang="en-US" dirty="0" smtClean="0"/>
              <a:t> </a:t>
            </a:r>
            <a:r>
              <a:rPr lang="en-US" dirty="0" err="1" smtClean="0"/>
              <a:t>dans</a:t>
            </a:r>
            <a:r>
              <a:rPr lang="en-US" dirty="0" smtClean="0"/>
              <a:t> les APIs</a:t>
            </a:r>
          </a:p>
          <a:p>
            <a:endParaRPr lang="fr-FR" sz="3200" dirty="0" smtClean="0">
              <a:solidFill>
                <a:schemeClr val="tx1"/>
              </a:solidFill>
              <a:ea typeface="+mn-ea"/>
              <a:cs typeface="+mn-cs"/>
            </a:endParaRPr>
          </a:p>
          <a:p>
            <a:endParaRPr lang="fr-FR" sz="3200" dirty="0"/>
          </a:p>
          <a:p>
            <a:pPr marL="0" indent="0">
              <a:buNone/>
            </a:pPr>
            <a:r>
              <a:rPr lang="fr-FR" sz="3200" dirty="0" smtClean="0">
                <a:solidFill>
                  <a:schemeClr val="tx1"/>
                </a:solidFill>
                <a:ea typeface="+mn-ea"/>
                <a:cs typeface="+mn-cs"/>
              </a:rPr>
              <a:t/>
            </a:r>
            <a:br>
              <a:rPr lang="fr-FR" sz="3200" dirty="0" smtClean="0">
                <a:solidFill>
                  <a:schemeClr val="tx1"/>
                </a:solidFill>
                <a:ea typeface="+mn-ea"/>
                <a:cs typeface="+mn-cs"/>
              </a:rPr>
            </a:br>
            <a:endParaRPr lang="fr-FR" sz="3200" dirty="0" smtClean="0">
              <a:solidFill>
                <a:schemeClr val="tx1"/>
              </a:solidFill>
              <a:ea typeface="+mn-ea"/>
              <a:cs typeface="+mn-cs"/>
            </a:endParaRPr>
          </a:p>
          <a:p>
            <a:endParaRPr lang="fr-FR" sz="3200" dirty="0"/>
          </a:p>
          <a:p>
            <a:r>
              <a:rPr lang="fr-FR" sz="3200" dirty="0" smtClean="0">
                <a:solidFill>
                  <a:schemeClr val="tx1"/>
                </a:solidFill>
                <a:ea typeface="+mn-ea"/>
                <a:cs typeface="+mn-cs"/>
              </a:rPr>
              <a:t>Support : </a:t>
            </a:r>
            <a:r>
              <a:rPr lang="fr-FR" sz="3200" dirty="0" err="1" smtClean="0">
                <a:solidFill>
                  <a:schemeClr val="tx1"/>
                </a:solidFill>
                <a:ea typeface="+mn-ea"/>
                <a:cs typeface="+mn-cs"/>
              </a:rPr>
              <a:t>Androïd</a:t>
            </a:r>
            <a:r>
              <a:rPr lang="fr-FR" sz="3200" dirty="0" smtClean="0">
                <a:solidFill>
                  <a:schemeClr val="tx1"/>
                </a:solidFill>
                <a:ea typeface="+mn-ea"/>
                <a:cs typeface="+mn-cs"/>
              </a:rPr>
              <a:t> </a:t>
            </a:r>
            <a:r>
              <a:rPr lang="fr-FR" sz="3200" dirty="0">
                <a:solidFill>
                  <a:schemeClr val="tx1"/>
                </a:solidFill>
                <a:ea typeface="+mn-ea"/>
                <a:cs typeface="+mn-cs"/>
              </a:rPr>
              <a:t>3.0 et </a:t>
            </a:r>
            <a:r>
              <a:rPr lang="fr-FR" sz="3200" dirty="0" smtClean="0">
                <a:solidFill>
                  <a:schemeClr val="tx1"/>
                </a:solidFill>
                <a:ea typeface="+mn-ea"/>
                <a:cs typeface="+mn-cs"/>
              </a:rPr>
              <a:t>Chrome </a:t>
            </a:r>
            <a:r>
              <a:rPr lang="fr-FR" sz="3200" dirty="0">
                <a:solidFill>
                  <a:schemeClr val="tx1"/>
                </a:solidFill>
                <a:ea typeface="+mn-ea"/>
                <a:cs typeface="+mn-cs"/>
              </a:rPr>
              <a:t>pour </a:t>
            </a:r>
            <a:r>
              <a:rPr lang="fr-FR" sz="3200" dirty="0" err="1" smtClean="0">
                <a:solidFill>
                  <a:schemeClr val="tx1"/>
                </a:solidFill>
                <a:ea typeface="+mn-ea"/>
                <a:cs typeface="+mn-cs"/>
              </a:rPr>
              <a:t>Androïd</a:t>
            </a:r>
            <a:r>
              <a:rPr lang="fr-FR" sz="3200" dirty="0" smtClean="0">
                <a:solidFill>
                  <a:schemeClr val="tx1"/>
                </a:solidFill>
                <a:ea typeface="+mn-ea"/>
                <a:cs typeface="+mn-cs"/>
              </a:rPr>
              <a:t> 4.0/ICS</a:t>
            </a:r>
          </a:p>
          <a:p>
            <a:endParaRPr lang="fr-FR" dirty="0"/>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204864"/>
            <a:ext cx="6119813" cy="355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4256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(2) : augmenter &lt;input&gt;</a:t>
            </a:r>
            <a:endParaRPr lang="fr-FR" dirty="0"/>
          </a:p>
        </p:txBody>
      </p:sp>
      <p:sp>
        <p:nvSpPr>
          <p:cNvPr id="3" name="Espace réservé du contenu 2"/>
          <p:cNvSpPr>
            <a:spLocks noGrp="1"/>
          </p:cNvSpPr>
          <p:nvPr>
            <p:ph idx="1"/>
          </p:nvPr>
        </p:nvSpPr>
        <p:spPr>
          <a:xfrm>
            <a:off x="539552" y="1196752"/>
            <a:ext cx="8496944" cy="4724400"/>
          </a:xfrm>
        </p:spPr>
        <p:txBody>
          <a:bodyPr/>
          <a:lstStyle/>
          <a:p>
            <a:r>
              <a:rPr lang="fr-FR" dirty="0" smtClean="0"/>
              <a:t>Problème de cette solution : difficile d’appliquer des effets temps réel</a:t>
            </a:r>
          </a:p>
          <a:p>
            <a:pPr lvl="1"/>
            <a:r>
              <a:rPr lang="fr-FR" dirty="0" smtClean="0"/>
              <a:t>Rendu dans un &lt;</a:t>
            </a:r>
            <a:r>
              <a:rPr lang="fr-FR" dirty="0" err="1" smtClean="0"/>
              <a:t>canvas</a:t>
            </a:r>
            <a:r>
              <a:rPr lang="fr-FR" dirty="0" smtClean="0"/>
              <a:t>&gt; impossible,</a:t>
            </a:r>
          </a:p>
          <a:p>
            <a:pPr lvl="1"/>
            <a:r>
              <a:rPr lang="fr-FR" dirty="0" smtClean="0"/>
              <a:t>Appliquer des filtres CSS ou via </a:t>
            </a:r>
            <a:r>
              <a:rPr lang="fr-FR" dirty="0" err="1" smtClean="0"/>
              <a:t>WebGL</a:t>
            </a:r>
            <a:r>
              <a:rPr lang="fr-FR" dirty="0" smtClean="0"/>
              <a:t> impossible</a:t>
            </a:r>
          </a:p>
          <a:p>
            <a:r>
              <a:rPr lang="fr-FR" dirty="0" smtClean="0"/>
              <a:t>Ne permet que l’enregistrement dans un fichier ou la prise d’un </a:t>
            </a:r>
            <a:r>
              <a:rPr lang="fr-FR" dirty="0" err="1" smtClean="0"/>
              <a:t>snapshot</a:t>
            </a:r>
            <a:r>
              <a:rPr lang="fr-FR" dirty="0" smtClean="0"/>
              <a:t> image</a:t>
            </a:r>
          </a:p>
          <a:p>
            <a:r>
              <a:rPr lang="fr-FR" dirty="0" smtClean="0">
                <a:solidFill>
                  <a:srgbClr val="FF0000"/>
                </a:solidFill>
              </a:rPr>
              <a:t>Probable que ce ne soit jamais implémenté par </a:t>
            </a:r>
            <a:r>
              <a:rPr lang="fr-FR" dirty="0" err="1" smtClean="0">
                <a:solidFill>
                  <a:srgbClr val="FF0000"/>
                </a:solidFill>
              </a:rPr>
              <a:t>Opera</a:t>
            </a:r>
            <a:r>
              <a:rPr lang="fr-FR" dirty="0" smtClean="0">
                <a:solidFill>
                  <a:srgbClr val="FF0000"/>
                </a:solidFill>
              </a:rPr>
              <a:t>, Firefox, IE, etc. au profit de </a:t>
            </a:r>
            <a:r>
              <a:rPr lang="fr-FR" dirty="0" err="1" smtClean="0">
                <a:solidFill>
                  <a:srgbClr val="FF0000"/>
                </a:solidFill>
              </a:rPr>
              <a:t>navigator.getUserMedia</a:t>
            </a:r>
            <a:r>
              <a:rPr lang="fr-FR" dirty="0" smtClean="0">
                <a:solidFill>
                  <a:srgbClr val="FF0000"/>
                </a:solidFill>
              </a:rPr>
              <a:t>()</a:t>
            </a:r>
          </a:p>
          <a:p>
            <a:endParaRPr lang="fr-FR" dirty="0"/>
          </a:p>
        </p:txBody>
      </p:sp>
    </p:spTree>
    <p:extLst>
      <p:ext uri="{BB962C8B-B14F-4D97-AF65-F5344CB8AC3E}">
        <p14:creationId xmlns:p14="http://schemas.microsoft.com/office/powerpoint/2010/main" val="55046660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(3) : 2011, le tag &lt;</a:t>
            </a:r>
            <a:r>
              <a:rPr lang="fr-FR" dirty="0" err="1" smtClean="0"/>
              <a:t>device</a:t>
            </a:r>
            <a:r>
              <a:rPr lang="fr-FR" dirty="0" smtClean="0"/>
              <a:t>&gt;</a:t>
            </a:r>
            <a:endParaRPr lang="fr-FR" dirty="0"/>
          </a:p>
        </p:txBody>
      </p:sp>
      <p:sp>
        <p:nvSpPr>
          <p:cNvPr id="3" name="Espace réservé du contenu 2"/>
          <p:cNvSpPr>
            <a:spLocks noGrp="1"/>
          </p:cNvSpPr>
          <p:nvPr>
            <p:ph idx="1"/>
          </p:nvPr>
        </p:nvSpPr>
        <p:spPr>
          <a:xfrm>
            <a:off x="539552" y="1196752"/>
            <a:ext cx="8496944" cy="5544616"/>
          </a:xfrm>
        </p:spPr>
        <p:txBody>
          <a:bodyPr/>
          <a:lstStyle/>
          <a:p>
            <a:r>
              <a:rPr lang="fr-FR" dirty="0" smtClean="0"/>
              <a:t>La proposition précédente a été modifiée au profit du tag &lt;</a:t>
            </a:r>
            <a:r>
              <a:rPr lang="fr-FR" dirty="0" err="1" smtClean="0"/>
              <a:t>device</a:t>
            </a:r>
            <a:r>
              <a:rPr lang="fr-FR" dirty="0" smtClean="0"/>
              <a:t>&gt;</a:t>
            </a:r>
          </a:p>
          <a:p>
            <a:pPr lvl="1"/>
            <a:r>
              <a:rPr lang="fr-FR" dirty="0" smtClean="0"/>
              <a:t>Pourra supporter de futur </a:t>
            </a:r>
            <a:r>
              <a:rPr lang="fr-FR" dirty="0" err="1" smtClean="0"/>
              <a:t>devices</a:t>
            </a:r>
            <a:r>
              <a:rPr lang="fr-FR" dirty="0" smtClean="0"/>
              <a:t> de capture</a:t>
            </a:r>
          </a:p>
          <a:p>
            <a:pPr lvl="1"/>
            <a:r>
              <a:rPr lang="fr-FR" dirty="0" smtClean="0"/>
              <a:t>Première implémentation dans </a:t>
            </a:r>
            <a:r>
              <a:rPr lang="fr-FR" dirty="0" err="1" smtClean="0"/>
              <a:t>Opera</a:t>
            </a:r>
            <a:r>
              <a:rPr lang="fr-FR" dirty="0" smtClean="0"/>
              <a:t>, mais…</a:t>
            </a:r>
          </a:p>
          <a:p>
            <a:pPr lvl="1"/>
            <a:endParaRPr lang="fr-FR" dirty="0"/>
          </a:p>
          <a:p>
            <a:pPr lvl="1"/>
            <a:endParaRPr lang="fr-FR" dirty="0" smtClean="0"/>
          </a:p>
          <a:p>
            <a:pPr lvl="1"/>
            <a:endParaRPr lang="fr-FR" dirty="0"/>
          </a:p>
          <a:p>
            <a:r>
              <a:rPr lang="fr-FR" dirty="0" smtClean="0"/>
              <a:t>Bye </a:t>
            </a:r>
            <a:r>
              <a:rPr lang="fr-FR" dirty="0" err="1" smtClean="0"/>
              <a:t>bye</a:t>
            </a:r>
            <a:r>
              <a:rPr lang="fr-FR" dirty="0" smtClean="0"/>
              <a:t> &lt;</a:t>
            </a:r>
            <a:r>
              <a:rPr lang="fr-FR" dirty="0" err="1" smtClean="0"/>
              <a:t>device</a:t>
            </a:r>
            <a:r>
              <a:rPr lang="fr-FR" dirty="0" smtClean="0"/>
              <a:t>&gt; ! </a:t>
            </a:r>
            <a:r>
              <a:rPr lang="fr-FR" dirty="0" smtClean="0">
                <a:solidFill>
                  <a:srgbClr val="FF0000"/>
                </a:solidFill>
              </a:rPr>
              <a:t>Un jour de vie !</a:t>
            </a:r>
          </a:p>
          <a:p>
            <a:endParaRPr lang="fr-FR" dirty="0">
              <a:solidFill>
                <a:srgbClr val="FF0000"/>
              </a:solidFill>
            </a:endParaRPr>
          </a:p>
        </p:txBody>
      </p:sp>
      <p:pic>
        <p:nvPicPr>
          <p:cNvPr id="20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18944"/>
            <a:ext cx="8568952" cy="9897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flipH="1" flipV="1">
            <a:off x="3419872" y="3933056"/>
            <a:ext cx="1872208" cy="576064"/>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157192"/>
            <a:ext cx="6480720" cy="159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336635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Aujourd’hui : </a:t>
            </a:r>
            <a:r>
              <a:rPr lang="fr-FR" dirty="0" err="1" smtClean="0"/>
              <a:t>getUserMedia</a:t>
            </a:r>
            <a:r>
              <a:rPr lang="fr-FR" dirty="0" smtClean="0"/>
              <a:t> API</a:t>
            </a:r>
            <a:endParaRPr lang="fr-FR" dirty="0"/>
          </a:p>
        </p:txBody>
      </p:sp>
      <p:sp>
        <p:nvSpPr>
          <p:cNvPr id="3" name="Espace réservé du contenu 2"/>
          <p:cNvSpPr>
            <a:spLocks noGrp="1"/>
          </p:cNvSpPr>
          <p:nvPr>
            <p:ph idx="1"/>
          </p:nvPr>
        </p:nvSpPr>
        <p:spPr>
          <a:xfrm>
            <a:off x="685800" y="1052736"/>
            <a:ext cx="8278688" cy="4724400"/>
          </a:xfrm>
        </p:spPr>
        <p:txBody>
          <a:bodyPr/>
          <a:lstStyle/>
          <a:p>
            <a:r>
              <a:rPr lang="fr-FR" dirty="0">
                <a:hlinkClick r:id="rId2"/>
              </a:rPr>
              <a:t>W3C </a:t>
            </a:r>
            <a:r>
              <a:rPr lang="fr-FR" dirty="0" err="1">
                <a:hlinkClick r:id="rId2"/>
              </a:rPr>
              <a:t>WebRTC</a:t>
            </a:r>
            <a:r>
              <a:rPr lang="fr-FR" dirty="0">
                <a:hlinkClick r:id="rId2"/>
              </a:rPr>
              <a:t> </a:t>
            </a:r>
            <a:r>
              <a:rPr lang="fr-FR" dirty="0" err="1">
                <a:hlinkClick r:id="rId2"/>
              </a:rPr>
              <a:t>Working</a:t>
            </a:r>
            <a:r>
              <a:rPr lang="fr-FR" dirty="0">
                <a:hlinkClick r:id="rId2"/>
              </a:rPr>
              <a:t> </a:t>
            </a:r>
            <a:r>
              <a:rPr lang="fr-FR" dirty="0" smtClean="0">
                <a:hlinkClick r:id="rId2"/>
              </a:rPr>
              <a:t>Group</a:t>
            </a:r>
            <a:r>
              <a:rPr lang="fr-FR" dirty="0" smtClean="0"/>
              <a:t> : Web Real Time Communication, en charge de cette API</a:t>
            </a:r>
          </a:p>
          <a:p>
            <a:pPr lvl="1"/>
            <a:r>
              <a:rPr lang="fr-FR" dirty="0" smtClean="0"/>
              <a:t>Google, </a:t>
            </a:r>
            <a:r>
              <a:rPr lang="fr-FR" dirty="0" err="1" smtClean="0"/>
              <a:t>Opera</a:t>
            </a:r>
            <a:r>
              <a:rPr lang="fr-FR" dirty="0" smtClean="0"/>
              <a:t>, Firefox + autres…</a:t>
            </a:r>
          </a:p>
          <a:p>
            <a:r>
              <a:rPr lang="fr-FR" dirty="0" err="1" smtClean="0"/>
              <a:t>getUserMedia</a:t>
            </a:r>
            <a:r>
              <a:rPr lang="fr-FR" dirty="0" smtClean="0"/>
              <a:t> : API JavaScript de capture, utilisant les couches RTC : </a:t>
            </a:r>
            <a:r>
              <a:rPr lang="fr-FR" dirty="0" smtClean="0">
                <a:hlinkClick r:id="rId3"/>
              </a:rPr>
              <a:t>DEMONSTRATIONS</a:t>
            </a:r>
            <a:endParaRPr lang="fr-FR" dirty="0" smtClean="0"/>
          </a:p>
          <a:p>
            <a:r>
              <a:rPr lang="fr-FR" dirty="0" smtClean="0"/>
              <a:t>Implémenté dans Chrome 18+, activer via</a:t>
            </a:r>
          </a:p>
          <a:p>
            <a:pPr lvl="1"/>
            <a:r>
              <a:rPr lang="fr-FR" dirty="0" err="1" smtClean="0"/>
              <a:t>about:flags</a:t>
            </a:r>
            <a:r>
              <a:rPr lang="fr-FR" dirty="0" smtClean="0"/>
              <a:t> et activer « </a:t>
            </a:r>
            <a:r>
              <a:rPr lang="fr-FR" dirty="0" err="1" smtClean="0"/>
              <a:t>MediaStream</a:t>
            </a:r>
            <a:r>
              <a:rPr lang="fr-FR" dirty="0" smtClean="0"/>
              <a:t> »</a:t>
            </a:r>
          </a:p>
          <a:p>
            <a:pPr lvl="1"/>
            <a:r>
              <a:rPr lang="fr-FR" dirty="0" smtClean="0"/>
              <a:t>Ou lancer </a:t>
            </a:r>
            <a:r>
              <a:rPr lang="fr-FR" dirty="0"/>
              <a:t>avec </a:t>
            </a:r>
            <a:r>
              <a:rPr lang="fr-FR" dirty="0" smtClean="0"/>
              <a:t>--</a:t>
            </a:r>
            <a:r>
              <a:rPr lang="fr-FR" dirty="0" err="1"/>
              <a:t>enable</a:t>
            </a:r>
            <a:r>
              <a:rPr lang="fr-FR" dirty="0"/>
              <a:t>-media-</a:t>
            </a:r>
            <a:r>
              <a:rPr lang="fr-FR" dirty="0" err="1"/>
              <a:t>stream</a:t>
            </a:r>
            <a:r>
              <a:rPr lang="fr-FR" dirty="0"/>
              <a:t>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157192"/>
            <a:ext cx="6005513"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82046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API : test du support</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err="1" smtClean="0"/>
              <a:t>Opera</a:t>
            </a:r>
            <a:r>
              <a:rPr lang="fr-FR" dirty="0" smtClean="0"/>
              <a:t> </a:t>
            </a:r>
            <a:r>
              <a:rPr lang="fr-FR" dirty="0"/>
              <a:t>Desktop et </a:t>
            </a:r>
            <a:r>
              <a:rPr lang="fr-FR" dirty="0" smtClean="0"/>
              <a:t>Mobile : support dans les </a:t>
            </a:r>
            <a:r>
              <a:rPr lang="fr-FR" dirty="0" smtClean="0">
                <a:hlinkClick r:id="rId2"/>
              </a:rPr>
              <a:t>builds expérimentaux</a:t>
            </a:r>
            <a:endParaRPr lang="fr-FR" dirty="0" smtClean="0"/>
          </a:p>
          <a:p>
            <a:r>
              <a:rPr lang="fr-FR" dirty="0" smtClean="0"/>
              <a:t>Test du support :</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hasGetUserMedia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Note: </a:t>
            </a:r>
            <a:r>
              <a:rPr lang="fr-FR" sz="2000" b="1" dirty="0" err="1">
                <a:latin typeface="Courier New" pitchFamily="49" charset="0"/>
                <a:cs typeface="Courier New" pitchFamily="49" charset="0"/>
              </a:rPr>
              <a:t>Opera</a:t>
            </a:r>
            <a:r>
              <a:rPr lang="fr-FR" sz="2000" b="1" dirty="0">
                <a:latin typeface="Courier New" pitchFamily="49" charset="0"/>
                <a:cs typeface="Courier New" pitchFamily="49" charset="0"/>
              </a:rPr>
              <a:t> builds are </a:t>
            </a:r>
            <a:r>
              <a:rPr lang="fr-FR" sz="2000" b="1" dirty="0" err="1">
                <a:latin typeface="Courier New" pitchFamily="49" charset="0"/>
                <a:cs typeface="Courier New" pitchFamily="49" charset="0"/>
              </a:rPr>
              <a:t>unprefixed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return </a:t>
            </a:r>
            <a:r>
              <a:rPr lang="fr-FR" sz="2000" b="1" dirty="0">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navigator.getUserMedia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navigator.webkitGetUserMedia</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navigator.mozGetUserMedia</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navigator.msGetUserMedia</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if </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hasGetUserMedia</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Good to go!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alert</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getUserMedia</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not </a:t>
            </a:r>
            <a:r>
              <a:rPr lang="fr-FR" sz="2000" b="1" dirty="0" err="1" smtClean="0">
                <a:latin typeface="Courier New" pitchFamily="49" charset="0"/>
                <a:cs typeface="Courier New" pitchFamily="49" charset="0"/>
              </a:rPr>
              <a:t>supported</a:t>
            </a: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188470423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principe d’utilisation</a:t>
            </a:r>
            <a:endParaRPr lang="fr-FR" dirty="0"/>
          </a:p>
        </p:txBody>
      </p:sp>
      <p:sp>
        <p:nvSpPr>
          <p:cNvPr id="3" name="Espace réservé du contenu 2"/>
          <p:cNvSpPr>
            <a:spLocks noGrp="1"/>
          </p:cNvSpPr>
          <p:nvPr>
            <p:ph idx="1"/>
          </p:nvPr>
        </p:nvSpPr>
        <p:spPr>
          <a:xfrm>
            <a:off x="539552" y="1447800"/>
            <a:ext cx="8568952" cy="4724400"/>
          </a:xfrm>
        </p:spPr>
        <p:txBody>
          <a:bodyPr/>
          <a:lstStyle/>
          <a:p>
            <a:pPr marL="0" indent="0">
              <a:buNone/>
            </a:pPr>
            <a:r>
              <a:rPr lang="fr-FR" sz="1600" b="1" dirty="0">
                <a:latin typeface="Courier New" pitchFamily="49" charset="0"/>
                <a:cs typeface="Courier New" pitchFamily="49" charset="0"/>
              </a:rPr>
              <a:t>&lt;</a:t>
            </a:r>
            <a:r>
              <a:rPr lang="fr-FR" sz="1600" b="1" dirty="0" err="1">
                <a:solidFill>
                  <a:srgbClr val="009900"/>
                </a:solidFill>
                <a:latin typeface="Courier New" pitchFamily="49" charset="0"/>
                <a:cs typeface="Courier New" pitchFamily="49" charset="0"/>
              </a:rPr>
              <a:t>video</a:t>
            </a:r>
            <a:r>
              <a:rPr lang="fr-FR" sz="1600" b="1" dirty="0">
                <a:solidFill>
                  <a:srgbClr val="009900"/>
                </a:solidFill>
                <a:latin typeface="Courier New" pitchFamily="49" charset="0"/>
                <a:cs typeface="Courier New" pitchFamily="49" charset="0"/>
              </a:rPr>
              <a:t> </a:t>
            </a:r>
            <a:r>
              <a:rPr lang="fr-FR" sz="1600" b="1" dirty="0" err="1">
                <a:latin typeface="Courier New" pitchFamily="49" charset="0"/>
                <a:cs typeface="Courier New" pitchFamily="49" charset="0"/>
              </a:rPr>
              <a:t>autoplay</a:t>
            </a:r>
            <a:r>
              <a:rPr lang="fr-FR" sz="1600" b="1" dirty="0">
                <a:latin typeface="Courier New" pitchFamily="49" charset="0"/>
                <a:cs typeface="Courier New" pitchFamily="49" charset="0"/>
              </a:rPr>
              <a:t>&gt;&lt;/</a:t>
            </a:r>
            <a:r>
              <a:rPr lang="fr-FR" sz="1600" b="1" dirty="0" err="1">
                <a:solidFill>
                  <a:srgbClr val="009900"/>
                </a:solidFill>
                <a:latin typeface="Courier New" pitchFamily="49" charset="0"/>
                <a:cs typeface="Courier New" pitchFamily="49" charset="0"/>
              </a:rPr>
              <a:t>video</a:t>
            </a:r>
            <a:r>
              <a:rPr lang="fr-FR" sz="1600" b="1" dirty="0">
                <a:latin typeface="Courier New" pitchFamily="49" charset="0"/>
                <a:cs typeface="Courier New" pitchFamily="49" charset="0"/>
              </a:rPr>
              <a: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onFailSoHard</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console.log</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Reeeejected</a:t>
            </a:r>
            <a:r>
              <a:rPr lang="fr-FR" sz="1600" b="1" dirty="0">
                <a:latin typeface="Courier New" pitchFamily="49" charset="0"/>
                <a:cs typeface="Courier New" pitchFamily="49" charset="0"/>
              </a:rPr>
              <a:t>!', 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a:latin typeface="Courier New" pitchFamily="49" charset="0"/>
                <a:cs typeface="Courier New" pitchFamily="49" charset="0"/>
              </a:rPr>
              <a:t>Not </a:t>
            </a:r>
            <a:r>
              <a:rPr lang="fr-FR" sz="1600" b="1" dirty="0" err="1">
                <a:latin typeface="Courier New" pitchFamily="49" charset="0"/>
                <a:cs typeface="Courier New" pitchFamily="49" charset="0"/>
              </a:rPr>
              <a:t>showing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vendor</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prefixes</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navigator.getUserMedia</a:t>
            </a:r>
            <a:r>
              <a:rPr lang="fr-FR" sz="1600" b="1" dirty="0">
                <a:latin typeface="Courier New" pitchFamily="49" charset="0"/>
                <a:cs typeface="Courier New" pitchFamily="49" charset="0"/>
              </a:rPr>
              <a:t>(</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video</a:t>
            </a:r>
            <a:r>
              <a:rPr lang="fr-FR" sz="1600" b="1" dirty="0" smtClean="0">
                <a:solidFill>
                  <a:srgbClr val="FF0000"/>
                </a:solidFill>
                <a:latin typeface="Courier New" pitchFamily="49" charset="0"/>
                <a:cs typeface="Courier New" pitchFamily="49" charset="0"/>
              </a:rPr>
              <a:t>'</a:t>
            </a: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localMediaStream</a:t>
            </a: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document.querySelector</a:t>
            </a:r>
            <a:r>
              <a:rPr lang="fr-FR" sz="1600" b="1" dirty="0">
                <a:latin typeface="Courier New" pitchFamily="49" charset="0"/>
                <a:cs typeface="Courier New" pitchFamily="49" charset="0"/>
              </a:rPr>
              <a:t>(</a:t>
            </a:r>
            <a:r>
              <a:rPr lang="fr-FR" sz="1600" b="1" dirty="0">
                <a:solidFill>
                  <a:srgbClr val="009900"/>
                </a:solidFill>
                <a:latin typeface="Courier New" pitchFamily="49" charset="0"/>
                <a:cs typeface="Courier New" pitchFamily="49" charset="0"/>
              </a:rPr>
              <a:t>'</a:t>
            </a:r>
            <a:r>
              <a:rPr lang="fr-FR" sz="1600" b="1" dirty="0" err="1">
                <a:solidFill>
                  <a:srgbClr val="009900"/>
                </a:solidFill>
                <a:latin typeface="Courier New" pitchFamily="49" charset="0"/>
                <a:cs typeface="Courier New" pitchFamily="49" charset="0"/>
              </a:rPr>
              <a:t>video</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video.src</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window.URL.createObjectURL</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localMediaStream</a:t>
            </a:r>
            <a:r>
              <a:rPr lang="fr-FR" sz="1600" b="1" dirty="0">
                <a:solidFill>
                  <a:srgbClr val="FF0000"/>
                </a:solidFill>
                <a:latin typeface="Courier New" pitchFamily="49" charset="0"/>
                <a:cs typeface="Courier New" pitchFamily="49" charset="0"/>
              </a:rPr>
              <a: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a:latin typeface="Courier New" pitchFamily="49" charset="0"/>
                <a:cs typeface="Courier New" pitchFamily="49" charset="0"/>
              </a:rPr>
              <a:t>Note: </a:t>
            </a:r>
            <a:r>
              <a:rPr lang="fr-FR" sz="1600" b="1" dirty="0" err="1">
                <a:latin typeface="Courier New" pitchFamily="49" charset="0"/>
                <a:cs typeface="Courier New" pitchFamily="49" charset="0"/>
              </a:rPr>
              <a:t>onloadedmetadata</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doesn't</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fire</a:t>
            </a:r>
            <a:r>
              <a:rPr lang="fr-FR" sz="1600" b="1" dirty="0">
                <a:latin typeface="Courier New" pitchFamily="49" charset="0"/>
                <a:cs typeface="Courier New" pitchFamily="49" charset="0"/>
              </a:rPr>
              <a:t> in Chrome </a:t>
            </a:r>
            <a:r>
              <a:rPr lang="fr-FR" sz="1600" b="1" dirty="0" err="1">
                <a:latin typeface="Courier New" pitchFamily="49" charset="0"/>
                <a:cs typeface="Courier New" pitchFamily="49" charset="0"/>
              </a:rPr>
              <a:t>when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using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it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smtClean="0">
                <a:latin typeface="Courier New" pitchFamily="49" charset="0"/>
                <a:cs typeface="Courier New" pitchFamily="49" charset="0"/>
              </a:rPr>
              <a:t>with</a:t>
            </a:r>
            <a:r>
              <a:rPr lang="fr-FR" sz="1600" b="1" dirty="0" smtClean="0">
                <a:latin typeface="Courier New" pitchFamily="49" charset="0"/>
                <a:cs typeface="Courier New" pitchFamily="49" charset="0"/>
              </a:rPr>
              <a:t> </a:t>
            </a:r>
            <a:r>
              <a:rPr lang="fr-FR" sz="1600" b="1" dirty="0" err="1">
                <a:latin typeface="Courier New" pitchFamily="49" charset="0"/>
                <a:cs typeface="Courier New" pitchFamily="49" charset="0"/>
              </a:rPr>
              <a:t>getUserMedia</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See</a:t>
            </a:r>
            <a:r>
              <a:rPr lang="fr-FR" sz="1600" b="1" dirty="0">
                <a:latin typeface="Courier New" pitchFamily="49" charset="0"/>
                <a:cs typeface="Courier New" pitchFamily="49" charset="0"/>
              </a:rPr>
              <a:t> crbug.com/110938.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video.onloadedmetadata</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Ready</a:t>
            </a:r>
            <a:r>
              <a:rPr lang="fr-FR" sz="1600" b="1" dirty="0">
                <a:latin typeface="Courier New" pitchFamily="49" charset="0"/>
                <a:cs typeface="Courier New" pitchFamily="49" charset="0"/>
              </a:rPr>
              <a:t> to go. Do </a:t>
            </a:r>
            <a:r>
              <a:rPr lang="fr-FR" sz="1600" b="1" dirty="0" err="1">
                <a:latin typeface="Courier New" pitchFamily="49" charset="0"/>
                <a:cs typeface="Courier New" pitchFamily="49" charset="0"/>
              </a:rPr>
              <a:t>some</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stuff</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r>
              <a:rPr lang="fr-FR" sz="1600" b="1" dirty="0" err="1">
                <a:latin typeface="Courier New" pitchFamily="49" charset="0"/>
                <a:cs typeface="Courier New" pitchFamily="49" charset="0"/>
              </a:rPr>
              <a:t>onFailSoHard</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a:t>
            </a:r>
          </a:p>
        </p:txBody>
      </p:sp>
    </p:spTree>
    <p:extLst>
      <p:ext uri="{BB962C8B-B14F-4D97-AF65-F5344CB8AC3E}">
        <p14:creationId xmlns:p14="http://schemas.microsoft.com/office/powerpoint/2010/main" val="3314312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remarques</a:t>
            </a:r>
            <a:endParaRPr lang="fr-FR" dirty="0"/>
          </a:p>
        </p:txBody>
      </p:sp>
      <p:sp>
        <p:nvSpPr>
          <p:cNvPr id="3" name="Espace réservé du contenu 2"/>
          <p:cNvSpPr>
            <a:spLocks noGrp="1"/>
          </p:cNvSpPr>
          <p:nvPr>
            <p:ph idx="1"/>
          </p:nvPr>
        </p:nvSpPr>
        <p:spPr>
          <a:xfrm>
            <a:off x="539552" y="1196752"/>
            <a:ext cx="8568952" cy="4724400"/>
          </a:xfrm>
        </p:spPr>
        <p:txBody>
          <a:bodyPr/>
          <a:lstStyle/>
          <a:p>
            <a:r>
              <a:rPr lang="fr-FR" dirty="0" smtClean="0"/>
              <a:t>On peut passer plusieurs types de media en paramètres : </a:t>
            </a:r>
            <a:br>
              <a:rPr lang="fr-FR" dirty="0" smtClean="0"/>
            </a:br>
            <a:r>
              <a:rPr lang="fr-FR" dirty="0" smtClean="0"/>
              <a:t/>
            </a:r>
            <a:br>
              <a:rPr lang="fr-FR" dirty="0" smtClean="0"/>
            </a:br>
            <a:r>
              <a:rPr lang="fr-FR" b="1" dirty="0" err="1" smtClean="0">
                <a:latin typeface="Courier New" pitchFamily="49" charset="0"/>
                <a:cs typeface="Courier New" pitchFamily="49" charset="0"/>
              </a:rPr>
              <a:t>navigator.getUserMedia</a:t>
            </a:r>
            <a:r>
              <a:rPr lang="fr-FR" b="1" dirty="0">
                <a:latin typeface="Courier New" pitchFamily="49" charset="0"/>
                <a:cs typeface="Courier New" pitchFamily="49" charset="0"/>
              </a:rPr>
              <a:t>(</a:t>
            </a:r>
            <a:r>
              <a:rPr lang="fr-FR" b="1" dirty="0" smtClean="0">
                <a:solidFill>
                  <a:srgbClr val="FF0000"/>
                </a:solidFill>
                <a:latin typeface="Courier New" pitchFamily="49" charset="0"/>
                <a:cs typeface="Courier New" pitchFamily="49" charset="0"/>
              </a:rPr>
              <a:t>'</a:t>
            </a:r>
            <a:r>
              <a:rPr lang="fr-FR" b="1" dirty="0" err="1" smtClean="0">
                <a:solidFill>
                  <a:srgbClr val="FF0000"/>
                </a:solidFill>
                <a:latin typeface="Courier New" pitchFamily="49" charset="0"/>
                <a:cs typeface="Courier New" pitchFamily="49" charset="0"/>
              </a:rPr>
              <a:t>video</a:t>
            </a:r>
            <a:r>
              <a:rPr lang="fr-FR" b="1" dirty="0" smtClean="0">
                <a:solidFill>
                  <a:srgbClr val="FF0000"/>
                </a:solidFill>
                <a:latin typeface="Courier New" pitchFamily="49" charset="0"/>
                <a:cs typeface="Courier New" pitchFamily="49" charset="0"/>
              </a:rPr>
              <a:t>, audio'), </a:t>
            </a:r>
            <a:r>
              <a:rPr lang="fr-FR" b="1" dirty="0" err="1" smtClean="0">
                <a:latin typeface="Courier New" pitchFamily="49" charset="0"/>
                <a:cs typeface="Courier New" pitchFamily="49" charset="0"/>
              </a:rPr>
              <a:t>successCbk</a:t>
            </a:r>
            <a:r>
              <a:rPr lang="fr-FR" b="1" dirty="0" smtClean="0">
                <a:latin typeface="Courier New" pitchFamily="49" charset="0"/>
                <a:cs typeface="Courier New" pitchFamily="49" charset="0"/>
              </a:rPr>
              <a:t>, </a:t>
            </a:r>
            <a:r>
              <a:rPr lang="fr-FR" b="1" dirty="0" err="1" smtClean="0">
                <a:latin typeface="Courier New" pitchFamily="49" charset="0"/>
                <a:cs typeface="Courier New" pitchFamily="49" charset="0"/>
              </a:rPr>
              <a:t>errorCbk</a:t>
            </a:r>
            <a:r>
              <a:rPr lang="fr-FR" b="1" dirty="0" smtClean="0">
                <a:latin typeface="Courier New" pitchFamily="49" charset="0"/>
                <a:cs typeface="Courier New" pitchFamily="49" charset="0"/>
              </a:rPr>
              <a:t>);</a:t>
            </a:r>
          </a:p>
          <a:p>
            <a:r>
              <a:rPr lang="fr-FR" dirty="0"/>
              <a:t>Fonctionne en conjonction avec &lt;audio&gt; et &lt;</a:t>
            </a:r>
            <a:r>
              <a:rPr lang="fr-FR" dirty="0" err="1"/>
              <a:t>video</a:t>
            </a:r>
            <a:r>
              <a:rPr lang="fr-FR" dirty="0"/>
              <a:t>&gt; </a:t>
            </a:r>
            <a:endParaRPr lang="fr-FR" dirty="0" smtClean="0"/>
          </a:p>
          <a:p>
            <a:r>
              <a:rPr lang="fr-FR" dirty="0" smtClean="0"/>
              <a:t>On positionne l’attribut </a:t>
            </a:r>
            <a:r>
              <a:rPr lang="fr-FR" dirty="0" err="1" smtClean="0"/>
              <a:t>src</a:t>
            </a:r>
            <a:r>
              <a:rPr lang="fr-FR" dirty="0" smtClean="0"/>
              <a:t> de ces tags avec un « blob URL » </a:t>
            </a:r>
            <a:r>
              <a:rPr lang="fr-FR" b="1" dirty="0" err="1" smtClean="0">
                <a:solidFill>
                  <a:srgbClr val="FF0000"/>
                </a:solidFill>
                <a:latin typeface="Courier New" pitchFamily="49" charset="0"/>
                <a:cs typeface="Courier New" pitchFamily="49" charset="0"/>
              </a:rPr>
              <a:t>window.URL.createObjectURL</a:t>
            </a:r>
            <a:r>
              <a:rPr lang="fr-FR" b="1" dirty="0" smtClean="0">
                <a:solidFill>
                  <a:srgbClr val="FF0000"/>
                </a:solidFill>
                <a:latin typeface="Courier New" pitchFamily="49" charset="0"/>
                <a:cs typeface="Courier New" pitchFamily="49" charset="0"/>
              </a:rPr>
              <a:t>(</a:t>
            </a:r>
            <a:r>
              <a:rPr lang="fr-FR" b="1" dirty="0" err="1" smtClean="0">
                <a:solidFill>
                  <a:srgbClr val="FF0000"/>
                </a:solidFill>
                <a:latin typeface="Courier New" pitchFamily="49" charset="0"/>
                <a:cs typeface="Courier New" pitchFamily="49" charset="0"/>
              </a:rPr>
              <a:t>localMediaStream</a:t>
            </a:r>
            <a:r>
              <a:rPr lang="fr-FR" b="1" dirty="0">
                <a:solidFill>
                  <a:srgbClr val="FF0000"/>
                </a:solidFill>
                <a:latin typeface="Courier New" pitchFamily="49" charset="0"/>
                <a:cs typeface="Courier New" pitchFamily="49" charset="0"/>
              </a:rPr>
              <a:t>);</a:t>
            </a:r>
            <a:r>
              <a:rPr lang="fr-FR" b="1" dirty="0">
                <a:latin typeface="Courier New" pitchFamily="49" charset="0"/>
                <a:cs typeface="Courier New" pitchFamily="49" charset="0"/>
              </a:rPr>
              <a:t> </a:t>
            </a:r>
            <a:endParaRPr lang="fr-FR" dirty="0"/>
          </a:p>
          <a:p>
            <a:endParaRPr lang="fr-FR" dirty="0"/>
          </a:p>
        </p:txBody>
      </p:sp>
    </p:spTree>
    <p:extLst>
      <p:ext uri="{BB962C8B-B14F-4D97-AF65-F5344CB8AC3E}">
        <p14:creationId xmlns:p14="http://schemas.microsoft.com/office/powerpoint/2010/main" val="2907037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datetime</a:t>
            </a:r>
            <a:r>
              <a:rPr lang="fr-FR" dirty="0" smtClean="0"/>
              <a:t>-local&gt;</a:t>
            </a:r>
            <a:endParaRPr lang="fr-FR" dirty="0"/>
          </a:p>
        </p:txBody>
      </p:sp>
      <p:sp>
        <p:nvSpPr>
          <p:cNvPr id="3" name="Espace réservé du contenu 2"/>
          <p:cNvSpPr>
            <a:spLocks noGrp="1"/>
          </p:cNvSpPr>
          <p:nvPr>
            <p:ph idx="1"/>
          </p:nvPr>
        </p:nvSpPr>
        <p:spPr/>
        <p:txBody>
          <a:bodyPr/>
          <a:lstStyle/>
          <a:p>
            <a:r>
              <a:rPr lang="fr-FR" dirty="0" smtClean="0"/>
              <a:t>Permet de choisir la date </a:t>
            </a:r>
            <a:r>
              <a:rPr lang="fr-FR" b="1" dirty="0" smtClean="0">
                <a:solidFill>
                  <a:srgbClr val="FF0000"/>
                </a:solidFill>
              </a:rPr>
              <a:t>et l’heure</a:t>
            </a:r>
          </a:p>
          <a:p>
            <a:r>
              <a:rPr lang="fr-FR" dirty="0" smtClean="0"/>
              <a:t>Support idem type=date</a:t>
            </a:r>
          </a:p>
          <a:p>
            <a:r>
              <a:rPr lang="en-US" dirty="0" err="1" smtClean="0"/>
              <a:t>Anniversaire</a:t>
            </a:r>
            <a:r>
              <a:rPr lang="en-US" dirty="0" smtClean="0"/>
              <a:t> : &lt;input </a:t>
            </a:r>
            <a:r>
              <a:rPr lang="en-US" b="1" dirty="0">
                <a:solidFill>
                  <a:srgbClr val="FF0000"/>
                </a:solidFill>
              </a:rPr>
              <a:t>type="</a:t>
            </a:r>
            <a:r>
              <a:rPr lang="en-US" b="1" dirty="0" err="1" smtClean="0">
                <a:solidFill>
                  <a:srgbClr val="FF0000"/>
                </a:solidFill>
              </a:rPr>
              <a:t>datetime</a:t>
            </a:r>
            <a:r>
              <a:rPr lang="en-US" b="1" dirty="0" smtClean="0">
                <a:solidFill>
                  <a:srgbClr val="FF0000"/>
                </a:solidFill>
              </a:rPr>
              <a:t>-local" </a:t>
            </a:r>
            <a:r>
              <a:rPr lang="en-US" dirty="0" smtClean="0"/>
              <a:t/>
            </a:r>
            <a:br>
              <a:rPr lang="en-US" dirty="0" smtClean="0"/>
            </a:br>
            <a:r>
              <a:rPr lang="en-US" dirty="0" smtClean="0"/>
              <a:t>                                          name</a:t>
            </a:r>
            <a:r>
              <a:rPr lang="en-US" dirty="0"/>
              <a:t>="</a:t>
            </a:r>
            <a:r>
              <a:rPr lang="en-US" dirty="0" err="1"/>
              <a:t>bdaytime</a:t>
            </a:r>
            <a:r>
              <a:rPr lang="en-US" dirty="0"/>
              <a:t>" /&gt;</a:t>
            </a:r>
            <a:endParaRPr lang="fr-FR" dirty="0"/>
          </a:p>
        </p:txBody>
      </p:sp>
      <p:sp>
        <p:nvSpPr>
          <p:cNvPr id="4" name="ZoneTexte 3"/>
          <p:cNvSpPr txBox="1"/>
          <p:nvPr/>
        </p:nvSpPr>
        <p:spPr>
          <a:xfrm>
            <a:off x="4529071" y="4787570"/>
            <a:ext cx="3744416"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428206"/>
            <a:ext cx="3547204" cy="331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9184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encore des inconsistances</a:t>
            </a:r>
            <a:endParaRPr lang="fr-FR" dirty="0"/>
          </a:p>
        </p:txBody>
      </p:sp>
      <p:sp>
        <p:nvSpPr>
          <p:cNvPr id="3" name="Espace réservé du contenu 2"/>
          <p:cNvSpPr>
            <a:spLocks noGrp="1"/>
          </p:cNvSpPr>
          <p:nvPr>
            <p:ph idx="1"/>
          </p:nvPr>
        </p:nvSpPr>
        <p:spPr>
          <a:xfrm>
            <a:off x="685800" y="1447800"/>
            <a:ext cx="8278688" cy="4724400"/>
          </a:xfrm>
        </p:spPr>
        <p:txBody>
          <a:bodyPr/>
          <a:lstStyle/>
          <a:p>
            <a:pPr marL="0" indent="0">
              <a:buNone/>
            </a:pPr>
            <a:r>
              <a:rPr lang="fr-FR" sz="2000" b="1" dirty="0">
                <a:latin typeface="Courier New" pitchFamily="49" charset="0"/>
                <a:cs typeface="Courier New" pitchFamily="49" charset="0"/>
              </a:rPr>
              <a:t>var </a:t>
            </a:r>
            <a:r>
              <a:rPr lang="fr-FR" sz="2000" b="1" dirty="0" err="1">
                <a:latin typeface="Courier New" pitchFamily="49" charset="0"/>
                <a:cs typeface="Courier New" pitchFamily="49" charset="0"/>
              </a:rPr>
              <a:t>video</a:t>
            </a:r>
            <a:r>
              <a:rPr lang="fr-FR" sz="2000" b="1" dirty="0">
                <a:latin typeface="Courier New" pitchFamily="49" charset="0"/>
                <a:cs typeface="Courier New" pitchFamily="49" charset="0"/>
              </a:rPr>
              <a:t> = </a:t>
            </a:r>
            <a:r>
              <a:rPr lang="fr-FR" sz="2000" b="1" dirty="0" err="1">
                <a:latin typeface="Courier New" pitchFamily="49" charset="0"/>
                <a:cs typeface="Courier New" pitchFamily="49" charset="0"/>
              </a:rPr>
              <a:t>document.querySelector</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video</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if </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navigator.getUserMedia</a:t>
            </a:r>
            <a:r>
              <a:rPr lang="fr-FR" sz="2000" b="1" dirty="0">
                <a:latin typeface="Courier New" pitchFamily="49" charset="0"/>
                <a:cs typeface="Courier New" pitchFamily="49" charset="0"/>
              </a:rPr>
              <a:t>) { </a:t>
            </a: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Opera</a:t>
            </a:r>
            <a:r>
              <a:rPr lang="fr-FR" sz="2000" b="1" dirty="0" smtClean="0">
                <a:solidFill>
                  <a:srgbClr val="0070C0"/>
                </a:solidFill>
                <a:latin typeface="Courier New" pitchFamily="49" charset="0"/>
                <a:cs typeface="Courier New" pitchFamily="49" charset="0"/>
              </a:rPr>
              <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navigator.getUserMedia</a:t>
            </a:r>
            <a:r>
              <a:rPr lang="fr-FR" sz="2000" b="1" dirty="0">
                <a:solidFill>
                  <a:srgbClr val="FF0000"/>
                </a:solidFill>
                <a:latin typeface="Courier New" pitchFamily="49" charset="0"/>
                <a:cs typeface="Courier New" pitchFamily="49" charset="0"/>
              </a:rPr>
              <a:t>({audio: </a:t>
            </a:r>
            <a:r>
              <a:rPr lang="fr-FR" sz="2000" b="1" dirty="0" err="1">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video</a:t>
            </a:r>
            <a:r>
              <a:rPr lang="fr-FR" sz="2000" b="1" dirty="0">
                <a:solidFill>
                  <a:srgbClr val="FF0000"/>
                </a:solidFill>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stream</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video.src</a:t>
            </a:r>
            <a:r>
              <a:rPr lang="fr-FR" sz="2000" b="1" dirty="0" smtClean="0">
                <a:solidFill>
                  <a:srgbClr val="009900"/>
                </a:solidFill>
                <a:latin typeface="Courier New" pitchFamily="49" charset="0"/>
                <a:cs typeface="Courier New" pitchFamily="49" charset="0"/>
              </a:rPr>
              <a:t> </a:t>
            </a:r>
            <a:r>
              <a:rPr lang="fr-FR" sz="2000" b="1" dirty="0">
                <a:solidFill>
                  <a:srgbClr val="009900"/>
                </a:solidFill>
                <a:latin typeface="Courier New" pitchFamily="49" charset="0"/>
                <a:cs typeface="Courier New" pitchFamily="49" charset="0"/>
              </a:rPr>
              <a:t>= </a:t>
            </a:r>
            <a:r>
              <a:rPr lang="fr-FR" sz="2000" b="1" dirty="0" err="1">
                <a:solidFill>
                  <a:srgbClr val="009900"/>
                </a:solidFill>
                <a:latin typeface="Courier New" pitchFamily="49" charset="0"/>
                <a:cs typeface="Courier New" pitchFamily="49" charset="0"/>
              </a:rPr>
              <a:t>stream</a:t>
            </a:r>
            <a:r>
              <a:rPr lang="fr-FR" sz="2000" b="1" dirty="0">
                <a:solidFill>
                  <a:srgbClr val="0099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err="1">
                <a:latin typeface="Courier New" pitchFamily="49" charset="0"/>
                <a:cs typeface="Courier New" pitchFamily="49" charset="0"/>
              </a:rPr>
              <a:t>onFailSoHard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if (</a:t>
            </a:r>
            <a:r>
              <a:rPr lang="fr-FR" sz="2000" b="1" dirty="0" err="1">
                <a:latin typeface="Courier New" pitchFamily="49" charset="0"/>
                <a:cs typeface="Courier New" pitchFamily="49" charset="0"/>
              </a:rPr>
              <a:t>navigator.webkitGetUserMedia</a:t>
            </a:r>
            <a:r>
              <a:rPr lang="fr-FR" sz="2000" b="1" dirty="0">
                <a:latin typeface="Courier New" pitchFamily="49" charset="0"/>
                <a:cs typeface="Courier New" pitchFamily="49" charset="0"/>
              </a:rPr>
              <a:t>) { </a:t>
            </a:r>
            <a:r>
              <a:rPr lang="fr-FR" sz="2000" b="1" dirty="0" smtClean="0">
                <a:solidFill>
                  <a:srgbClr val="0070C0"/>
                </a:solidFill>
                <a:latin typeface="Courier New" pitchFamily="49" charset="0"/>
                <a:cs typeface="Courier New" pitchFamily="49" charset="0"/>
              </a:rPr>
              <a:t>// Chrome</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navigator.webkitGetUserMedia</a:t>
            </a:r>
            <a:r>
              <a:rPr lang="fr-FR" sz="2000" b="1" dirty="0">
                <a:latin typeface="Courier New" pitchFamily="49" charset="0"/>
                <a:cs typeface="Courier New" pitchFamily="49" charset="0"/>
              </a:rPr>
              <a:t>(</a:t>
            </a:r>
            <a:r>
              <a:rPr lang="fr-FR" sz="2000" b="1" dirty="0">
                <a:solidFill>
                  <a:srgbClr val="FF0000"/>
                </a:solidFill>
                <a:latin typeface="Courier New" pitchFamily="49" charset="0"/>
                <a:cs typeface="Courier New" pitchFamily="49" charset="0"/>
              </a:rPr>
              <a:t>'audio, </a:t>
            </a:r>
            <a:r>
              <a:rPr lang="fr-FR" sz="2000" b="1" dirty="0" err="1">
                <a:solidFill>
                  <a:srgbClr val="FF0000"/>
                </a:solidFill>
                <a:latin typeface="Courier New" pitchFamily="49" charset="0"/>
                <a:cs typeface="Courier New" pitchFamily="49" charset="0"/>
              </a:rPr>
              <a:t>video</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stream</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video.src</a:t>
            </a:r>
            <a:r>
              <a:rPr lang="fr-FR" sz="2000" b="1" dirty="0" smtClean="0">
                <a:solidFill>
                  <a:srgbClr val="009900"/>
                </a:solidFill>
                <a:latin typeface="Courier New" pitchFamily="49" charset="0"/>
                <a:cs typeface="Courier New" pitchFamily="49" charset="0"/>
              </a:rPr>
              <a:t> </a:t>
            </a:r>
            <a:r>
              <a:rPr lang="fr-FR" sz="2000" b="1" dirty="0">
                <a:solidFill>
                  <a:srgbClr val="009900"/>
                </a:solidFill>
                <a:latin typeface="Courier New" pitchFamily="49" charset="0"/>
                <a:cs typeface="Courier New" pitchFamily="49" charset="0"/>
              </a:rPr>
              <a:t>= </a:t>
            </a:r>
            <a:r>
              <a:rPr lang="fr-FR" sz="2000" b="1" dirty="0" smtClean="0">
                <a:solidFill>
                  <a:srgbClr val="009900"/>
                </a:solidFill>
                <a:latin typeface="Courier New" pitchFamily="49" charset="0"/>
                <a:cs typeface="Courier New" pitchFamily="49" charset="0"/>
              </a:rPr>
              <a:t/>
            </a:r>
            <a:br>
              <a:rPr lang="fr-FR" sz="2000" b="1" dirty="0" smtClean="0">
                <a:solidFill>
                  <a:srgbClr val="009900"/>
                </a:solidFill>
                <a:latin typeface="Courier New" pitchFamily="49" charset="0"/>
                <a:cs typeface="Courier New" pitchFamily="49" charset="0"/>
              </a:rPr>
            </a:br>
            <a:r>
              <a:rPr lang="fr-FR" sz="2000" b="1" dirty="0" smtClean="0">
                <a:solidFill>
                  <a:srgbClr val="009900"/>
                </a:solidFill>
                <a:latin typeface="Courier New" pitchFamily="49" charset="0"/>
                <a:cs typeface="Courier New" pitchFamily="49" charset="0"/>
              </a:rPr>
              <a:t>       </a:t>
            </a:r>
            <a:r>
              <a:rPr lang="fr-FR" sz="2000" b="1" dirty="0" err="1" smtClean="0">
                <a:solidFill>
                  <a:srgbClr val="009900"/>
                </a:solidFill>
                <a:latin typeface="Courier New" pitchFamily="49" charset="0"/>
                <a:cs typeface="Courier New" pitchFamily="49" charset="0"/>
              </a:rPr>
              <a:t>window.webkitURL.createObjectURL</a:t>
            </a:r>
            <a:r>
              <a:rPr lang="fr-FR" sz="2000" b="1" dirty="0" smtClean="0">
                <a:solidFill>
                  <a:srgbClr val="009900"/>
                </a:solidFill>
                <a:latin typeface="Courier New" pitchFamily="49" charset="0"/>
                <a:cs typeface="Courier New" pitchFamily="49" charset="0"/>
              </a:rPr>
              <a:t>(</a:t>
            </a:r>
            <a:r>
              <a:rPr lang="fr-FR" sz="2000" b="1" dirty="0" err="1" smtClean="0">
                <a:solidFill>
                  <a:srgbClr val="009900"/>
                </a:solidFill>
                <a:latin typeface="Courier New" pitchFamily="49" charset="0"/>
                <a:cs typeface="Courier New" pitchFamily="49" charset="0"/>
              </a:rPr>
              <a:t>stream</a:t>
            </a:r>
            <a:r>
              <a:rPr lang="fr-FR" sz="2000" b="1" dirty="0">
                <a:solidFill>
                  <a:srgbClr val="0099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err="1">
                <a:latin typeface="Courier New" pitchFamily="49" charset="0"/>
                <a:cs typeface="Courier New" pitchFamily="49" charset="0"/>
              </a:rPr>
              <a:t>onFailSoHard</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a:latin typeface="Courier New" pitchFamily="49" charset="0"/>
                <a:cs typeface="Courier New" pitchFamily="49" charset="0"/>
              </a:rPr>
              <a:t>else</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video.src</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somevideo.webm</a:t>
            </a:r>
            <a:r>
              <a:rPr lang="fr-FR" sz="2000" b="1" dirty="0">
                <a:latin typeface="Courier New" pitchFamily="49" charset="0"/>
                <a:cs typeface="Courier New" pitchFamily="49" charset="0"/>
              </a:rPr>
              <a:t>'; // </a:t>
            </a:r>
            <a:r>
              <a:rPr lang="fr-FR" sz="2000" b="1" dirty="0" err="1">
                <a:latin typeface="Courier New" pitchFamily="49" charset="0"/>
                <a:cs typeface="Courier New" pitchFamily="49" charset="0"/>
              </a:rPr>
              <a:t>fallback</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2257451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getUserMedia</a:t>
            </a:r>
            <a:r>
              <a:rPr lang="fr-FR" dirty="0" smtClean="0"/>
              <a:t> : encore des inconsistances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a:t>Cela ne devrait pas durer, les implémentations vont s’aligner</a:t>
            </a:r>
          </a:p>
          <a:p>
            <a:r>
              <a:rPr lang="fr-FR" dirty="0"/>
              <a:t>En attendant : </a:t>
            </a:r>
            <a:r>
              <a:rPr lang="fr-FR" dirty="0" smtClean="0"/>
              <a:t>utiliser</a:t>
            </a:r>
            <a:r>
              <a:rPr lang="en-US" dirty="0"/>
              <a:t> </a:t>
            </a:r>
            <a:r>
              <a:rPr lang="en-US" dirty="0" err="1">
                <a:hlinkClick r:id="rId2"/>
              </a:rPr>
              <a:t>gUM</a:t>
            </a:r>
            <a:r>
              <a:rPr lang="en-US" dirty="0">
                <a:hlinkClick r:id="rId2"/>
              </a:rPr>
              <a:t> </a:t>
            </a:r>
            <a:r>
              <a:rPr lang="en-US" dirty="0" smtClean="0">
                <a:hlinkClick r:id="rId2"/>
              </a:rPr>
              <a:t>Shield</a:t>
            </a:r>
            <a:r>
              <a:rPr lang="en-US" dirty="0" smtClean="0"/>
              <a:t>, qui </a:t>
            </a:r>
            <a:r>
              <a:rPr lang="en-US" dirty="0" err="1" smtClean="0"/>
              <a:t>normalise</a:t>
            </a:r>
            <a:r>
              <a:rPr lang="en-US" dirty="0" smtClean="0"/>
              <a:t> les </a:t>
            </a:r>
            <a:r>
              <a:rPr lang="en-US" dirty="0" err="1" smtClean="0"/>
              <a:t>appels</a:t>
            </a:r>
            <a:r>
              <a:rPr lang="en-US" dirty="0" smtClean="0"/>
              <a:t> à </a:t>
            </a:r>
            <a:r>
              <a:rPr lang="en-US" dirty="0" err="1" smtClean="0"/>
              <a:t>getUserMedia</a:t>
            </a:r>
            <a:r>
              <a:rPr lang="en-US" dirty="0" smtClean="0"/>
              <a:t>(…)</a:t>
            </a:r>
            <a:endParaRPr lang="fr-FR" dirty="0"/>
          </a:p>
        </p:txBody>
      </p:sp>
    </p:spTree>
    <p:extLst>
      <p:ext uri="{BB962C8B-B14F-4D97-AF65-F5344CB8AC3E}">
        <p14:creationId xmlns:p14="http://schemas.microsoft.com/office/powerpoint/2010/main" val="420915371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 prendre une image instantanée</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800" b="1" dirty="0">
                <a:solidFill>
                  <a:srgbClr val="FF0000"/>
                </a:solidFill>
                <a:latin typeface="Courier New" pitchFamily="49" charset="0"/>
                <a:cs typeface="Courier New" pitchFamily="49" charset="0"/>
              </a:rPr>
              <a:t>&lt;</a:t>
            </a:r>
            <a:r>
              <a:rPr lang="fr-FR" sz="1800" b="1" dirty="0" err="1">
                <a:solidFill>
                  <a:srgbClr val="FF0000"/>
                </a:solidFill>
                <a:latin typeface="Courier New" pitchFamily="49" charset="0"/>
                <a:cs typeface="Courier New" pitchFamily="49" charset="0"/>
              </a:rPr>
              <a:t>video</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autoplay</a:t>
            </a:r>
            <a:r>
              <a:rPr lang="fr-FR" sz="1800" b="1" dirty="0">
                <a:solidFill>
                  <a:srgbClr val="FF0000"/>
                </a:solidFill>
                <a:latin typeface="Courier New" pitchFamily="49" charset="0"/>
                <a:cs typeface="Courier New" pitchFamily="49" charset="0"/>
              </a:rPr>
              <a:t>&gt;&lt;/</a:t>
            </a:r>
            <a:r>
              <a:rPr lang="fr-FR" sz="1800" b="1" dirty="0" err="1">
                <a:solidFill>
                  <a:srgbClr val="FF0000"/>
                </a:solidFill>
                <a:latin typeface="Courier New" pitchFamily="49" charset="0"/>
                <a:cs typeface="Courier New" pitchFamily="49" charset="0"/>
              </a:rPr>
              <a:t>video</a:t>
            </a:r>
            <a:r>
              <a:rPr lang="fr-FR" sz="1800" b="1" dirty="0" smtClean="0">
                <a:solidFill>
                  <a:srgbClr val="FF0000"/>
                </a:solidFill>
                <a:latin typeface="Courier New" pitchFamily="49" charset="0"/>
                <a:cs typeface="Courier New" pitchFamily="49" charset="0"/>
              </a:rPr>
              <a:t>&gt;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&lt;</a:t>
            </a:r>
            <a:r>
              <a:rPr lang="fr-FR" sz="1800" b="1" dirty="0" err="1" smtClean="0">
                <a:solidFill>
                  <a:srgbClr val="FF0000"/>
                </a:solidFill>
                <a:latin typeface="Courier New" pitchFamily="49" charset="0"/>
                <a:cs typeface="Courier New" pitchFamily="49" charset="0"/>
              </a:rPr>
              <a:t>canvas</a:t>
            </a:r>
            <a:r>
              <a:rPr lang="fr-FR" sz="1800" b="1" dirty="0" smtClean="0">
                <a:solidFill>
                  <a:srgbClr val="FF0000"/>
                </a:solidFill>
                <a:latin typeface="Courier New" pitchFamily="49" charset="0"/>
                <a:cs typeface="Courier New" pitchFamily="49" charset="0"/>
              </a:rPr>
              <a:t>&gt;&lt;/</a:t>
            </a:r>
            <a:r>
              <a:rPr lang="fr-FR" sz="1800" b="1" dirty="0" err="1">
                <a:solidFill>
                  <a:srgbClr val="FF0000"/>
                </a:solidFill>
                <a:latin typeface="Courier New" pitchFamily="49" charset="0"/>
                <a:cs typeface="Courier New" pitchFamily="49" charset="0"/>
              </a:rPr>
              <a:t>canvas</a:t>
            </a:r>
            <a:r>
              <a:rPr lang="fr-FR" sz="1800" b="1" dirty="0">
                <a:solidFill>
                  <a:srgbClr val="FF0000"/>
                </a:solidFill>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video</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document.querySelector</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video</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canvas</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document.querySelector</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canvas</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ctx</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canvas.getContext</a:t>
            </a:r>
            <a:r>
              <a:rPr lang="fr-FR" sz="1800" b="1" dirty="0">
                <a:latin typeface="Courier New" pitchFamily="49" charset="0"/>
                <a:cs typeface="Courier New" pitchFamily="49" charset="0"/>
              </a:rPr>
              <a:t>('2d');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var </a:t>
            </a:r>
            <a:r>
              <a:rPr lang="fr-FR" sz="1800" b="1" dirty="0" err="1">
                <a:latin typeface="Courier New" pitchFamily="49" charset="0"/>
                <a:cs typeface="Courier New" pitchFamily="49" charset="0"/>
              </a:rPr>
              <a:t>localMediaStream</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null</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snapshot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if </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localMediaStream</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ctx.drawImage</a:t>
            </a:r>
            <a:r>
              <a:rPr lang="fr-FR" sz="1800" b="1" dirty="0" smtClean="0">
                <a:solidFill>
                  <a:srgbClr val="FF0000"/>
                </a:solidFill>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video</a:t>
            </a:r>
            <a:r>
              <a:rPr lang="fr-FR" sz="1800" b="1" dirty="0">
                <a:solidFill>
                  <a:srgbClr val="FF0000"/>
                </a:solidFill>
                <a:latin typeface="Courier New" pitchFamily="49" charset="0"/>
                <a:cs typeface="Courier New" pitchFamily="49" charset="0"/>
              </a:rPr>
              <a:t>, 0, 0</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latin typeface="Courier New" pitchFamily="49" charset="0"/>
                <a:cs typeface="Courier New" pitchFamily="49" charset="0"/>
              </a:rPr>
              <a:t>  }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err="1" smtClean="0">
                <a:solidFill>
                  <a:srgbClr val="FF0000"/>
                </a:solidFill>
                <a:latin typeface="Courier New" pitchFamily="49" charset="0"/>
                <a:cs typeface="Courier New" pitchFamily="49" charset="0"/>
              </a:rPr>
              <a:t>video.addEventListener</a:t>
            </a:r>
            <a:r>
              <a:rPr lang="fr-FR" sz="1800" b="1" dirty="0">
                <a:solidFill>
                  <a:srgbClr val="FF0000"/>
                </a:solidFill>
                <a:latin typeface="Courier New" pitchFamily="49" charset="0"/>
                <a:cs typeface="Courier New" pitchFamily="49" charset="0"/>
              </a:rPr>
              <a:t>('click', </a:t>
            </a:r>
            <a:r>
              <a:rPr lang="fr-FR" sz="1800" b="1" dirty="0" err="1">
                <a:solidFill>
                  <a:srgbClr val="FF0000"/>
                </a:solidFill>
                <a:latin typeface="Courier New" pitchFamily="49" charset="0"/>
                <a:cs typeface="Courier New" pitchFamily="49" charset="0"/>
              </a:rPr>
              <a:t>snapshot</a:t>
            </a:r>
            <a:r>
              <a:rPr lang="fr-FR" sz="1800" b="1" dirty="0">
                <a:solidFill>
                  <a:srgbClr val="FF0000"/>
                </a:solidFill>
                <a:latin typeface="Courier New" pitchFamily="49" charset="0"/>
                <a:cs typeface="Courier New" pitchFamily="49" charset="0"/>
              </a:rPr>
              <a:t>, false); </a:t>
            </a:r>
            <a:r>
              <a:rPr lang="fr-FR" sz="1800" b="1" dirty="0" smtClean="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navigator.getUserMedia</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video</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true</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stream</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video.src</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window.URL.createObjectURL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stream</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localMediaStream</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stream</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onFailSoHard</a:t>
            </a:r>
            <a:r>
              <a:rPr lang="fr-FR" sz="1800" b="1" dirty="0">
                <a:latin typeface="Courier New" pitchFamily="49" charset="0"/>
                <a:cs typeface="Courier New" pitchFamily="49" charset="0"/>
              </a:rPr>
              <a:t>);</a:t>
            </a:r>
          </a:p>
        </p:txBody>
      </p:sp>
    </p:spTree>
    <p:extLst>
      <p:ext uri="{BB962C8B-B14F-4D97-AF65-F5344CB8AC3E}">
        <p14:creationId xmlns:p14="http://schemas.microsoft.com/office/powerpoint/2010/main" val="350791611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peut aussi appliquer des filtres CSS</a:t>
            </a:r>
            <a:endParaRPr lang="fr-FR" dirty="0"/>
          </a:p>
        </p:txBody>
      </p:sp>
      <p:sp>
        <p:nvSpPr>
          <p:cNvPr id="3" name="Espace réservé du contenu 2"/>
          <p:cNvSpPr>
            <a:spLocks noGrp="1"/>
          </p:cNvSpPr>
          <p:nvPr>
            <p:ph idx="1"/>
          </p:nvPr>
        </p:nvSpPr>
        <p:spPr>
          <a:xfrm>
            <a:off x="685800" y="980728"/>
            <a:ext cx="8350696" cy="4724400"/>
          </a:xfrm>
        </p:spPr>
        <p:txBody>
          <a:bodyPr/>
          <a:lstStyle/>
          <a:p>
            <a:pPr marL="0" indent="0">
              <a:buNone/>
            </a:pPr>
            <a:r>
              <a:rPr lang="fr-FR" sz="1600" b="1" dirty="0">
                <a:latin typeface="Courier New" pitchFamily="49" charset="0"/>
                <a:cs typeface="Courier New" pitchFamily="49" charset="0"/>
              </a:rPr>
              <a:t>&lt;style&gt;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grayscale</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grayscale</a:t>
            </a:r>
            <a:r>
              <a:rPr lang="fr-FR" sz="1600" b="1" dirty="0">
                <a:solidFill>
                  <a:srgbClr val="FF0000"/>
                </a:solidFill>
                <a:latin typeface="Courier New" pitchFamily="49" charset="0"/>
                <a:cs typeface="Courier New" pitchFamily="49" charset="0"/>
                <a:hlinkClick r:id="rId2"/>
              </a:rPr>
              <a:t>(1);</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sepia</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sepia</a:t>
            </a:r>
            <a:r>
              <a:rPr lang="fr-FR" sz="1600" b="1" dirty="0">
                <a:solidFill>
                  <a:srgbClr val="FF0000"/>
                </a:solidFill>
                <a:latin typeface="Courier New" pitchFamily="49" charset="0"/>
                <a:cs typeface="Courier New" pitchFamily="49" charset="0"/>
                <a:hlinkClick r:id="rId2"/>
              </a:rPr>
              <a:t>(1);</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a:solidFill>
                  <a:srgbClr val="FF0000"/>
                </a:solidFill>
                <a:latin typeface="Courier New" pitchFamily="49" charset="0"/>
                <a:cs typeface="Courier New" pitchFamily="49" charset="0"/>
              </a:rPr>
              <a:t>blur</a:t>
            </a:r>
            <a:r>
              <a:rPr lang="fr-FR" sz="1600" b="1" dirty="0">
                <a:solidFill>
                  <a:srgbClr val="FF0000"/>
                </a:solidFill>
                <a:latin typeface="Courier New" pitchFamily="49" charset="0"/>
                <a:cs typeface="Courier New" pitchFamily="49" charset="0"/>
              </a:rPr>
              <a:t> { </a:t>
            </a:r>
            <a:r>
              <a:rPr lang="fr-FR" sz="1600" b="1" dirty="0">
                <a:solidFill>
                  <a:srgbClr val="FF0000"/>
                </a:solidFill>
                <a:latin typeface="Courier New" pitchFamily="49" charset="0"/>
                <a:cs typeface="Courier New" pitchFamily="49" charset="0"/>
                <a:hlinkClick r:id="rId2"/>
              </a:rPr>
              <a:t>+</a:t>
            </a:r>
            <a:r>
              <a:rPr lang="fr-FR" sz="1600" b="1" dirty="0" err="1">
                <a:solidFill>
                  <a:srgbClr val="FF0000"/>
                </a:solidFill>
                <a:latin typeface="Courier New" pitchFamily="49" charset="0"/>
                <a:cs typeface="Courier New" pitchFamily="49" charset="0"/>
                <a:hlinkClick r:id="rId2"/>
              </a:rPr>
              <a:t>filter</a:t>
            </a:r>
            <a:r>
              <a:rPr lang="fr-FR" sz="1600" b="1" dirty="0">
                <a:solidFill>
                  <a:srgbClr val="FF0000"/>
                </a:solidFill>
                <a:latin typeface="Courier New" pitchFamily="49" charset="0"/>
                <a:cs typeface="Courier New" pitchFamily="49" charset="0"/>
                <a:hlinkClick r:id="rId2"/>
              </a:rPr>
              <a:t>: </a:t>
            </a:r>
            <a:r>
              <a:rPr lang="fr-FR" sz="1600" b="1" dirty="0" err="1">
                <a:solidFill>
                  <a:srgbClr val="FF0000"/>
                </a:solidFill>
                <a:latin typeface="Courier New" pitchFamily="49" charset="0"/>
                <a:cs typeface="Courier New" pitchFamily="49" charset="0"/>
                <a:hlinkClick r:id="rId2"/>
              </a:rPr>
              <a:t>blur</a:t>
            </a:r>
            <a:r>
              <a:rPr lang="fr-FR" sz="1600" b="1" dirty="0">
                <a:solidFill>
                  <a:srgbClr val="FF0000"/>
                </a:solidFill>
                <a:latin typeface="Courier New" pitchFamily="49" charset="0"/>
                <a:cs typeface="Courier New" pitchFamily="49" charset="0"/>
                <a:hlinkClick r:id="rId2"/>
              </a:rPr>
              <a:t>(3px);</a:t>
            </a:r>
            <a:r>
              <a:rPr lang="fr-FR" sz="1600" b="1" dirty="0">
                <a:solidFill>
                  <a:srgbClr val="FF0000"/>
                </a:solidFill>
                <a:latin typeface="Courier New" pitchFamily="49" charset="0"/>
                <a:cs typeface="Courier New" pitchFamily="49" charset="0"/>
              </a:rPr>
              <a:t> } </a:t>
            </a:r>
            <a:r>
              <a:rPr lang="fr-FR" sz="1600" b="1" dirty="0" smtClean="0">
                <a:solidFill>
                  <a:srgbClr val="FF0000"/>
                </a:solidFill>
                <a:latin typeface="Courier New" pitchFamily="49" charset="0"/>
                <a:cs typeface="Courier New" pitchFamily="49" charset="0"/>
              </a:rPr>
              <a:t/>
            </a:r>
            <a:br>
              <a:rPr lang="fr-FR" sz="1600" b="1" dirty="0" smtClean="0">
                <a:solidFill>
                  <a:srgbClr val="FF0000"/>
                </a:solidFill>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style&gt;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autoplay</a:t>
            </a:r>
            <a:r>
              <a:rPr lang="fr-FR" sz="1600" b="1" dirty="0">
                <a:latin typeface="Courier New" pitchFamily="49" charset="0"/>
                <a:cs typeface="Courier New" pitchFamily="49" charset="0"/>
              </a:rPr>
              <a:t>&gt;&lt;/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idx</a:t>
            </a:r>
            <a:r>
              <a:rPr lang="fr-FR" sz="1600" b="1" dirty="0">
                <a:latin typeface="Courier New" pitchFamily="49" charset="0"/>
                <a:cs typeface="Courier New" pitchFamily="49" charset="0"/>
              </a:rPr>
              <a:t> = 0;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filters</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grayscale</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sepia</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blur</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 </a:t>
            </a:r>
            <a:r>
              <a:rPr lang="fr-FR" sz="1600" b="1" dirty="0" err="1">
                <a:latin typeface="Courier New" pitchFamily="49" charset="0"/>
                <a:cs typeface="Courier New" pitchFamily="49" charset="0"/>
              </a:rPr>
              <a:t>changeFilter</a:t>
            </a:r>
            <a:r>
              <a:rPr lang="fr-FR" sz="1600" b="1" dirty="0">
                <a:latin typeface="Courier New" pitchFamily="49" charset="0"/>
                <a:cs typeface="Courier New" pitchFamily="49" charset="0"/>
              </a:rPr>
              <a:t>(e)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a:latin typeface="Courier New" pitchFamily="49" charset="0"/>
                <a:cs typeface="Courier New" pitchFamily="49" charset="0"/>
              </a:rPr>
              <a:t>el = </a:t>
            </a:r>
            <a:r>
              <a:rPr lang="fr-FR" sz="1600" b="1" dirty="0" err="1">
                <a:latin typeface="Courier New" pitchFamily="49" charset="0"/>
                <a:cs typeface="Courier New" pitchFamily="49" charset="0"/>
              </a:rPr>
              <a:t>e.target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el.className</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effect</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filters</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idx</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filters.length</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if </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effect</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el.classList.add</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effect</a:t>
            </a:r>
            <a:r>
              <a:rPr lang="fr-FR" sz="1600" b="1" dirty="0">
                <a:solidFill>
                  <a:srgbClr val="FF0000"/>
                </a:solidFill>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document.querySelector</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video</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addEventListener</a:t>
            </a:r>
            <a:r>
              <a:rPr lang="fr-FR" sz="1600" b="1" dirty="0">
                <a:latin typeface="Courier New" pitchFamily="49" charset="0"/>
                <a:cs typeface="Courier New" pitchFamily="49" charset="0"/>
              </a:rPr>
              <a:t>('click',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changeFilter</a:t>
            </a:r>
            <a:r>
              <a:rPr lang="fr-FR" sz="1600" b="1" dirty="0">
                <a:latin typeface="Courier New" pitchFamily="49" charset="0"/>
                <a:cs typeface="Courier New" pitchFamily="49" charset="0"/>
              </a:rPr>
              <a:t>, false);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script&gt;</a:t>
            </a:r>
          </a:p>
        </p:txBody>
      </p:sp>
      <p:sp>
        <p:nvSpPr>
          <p:cNvPr id="4" name="ZoneTexte 3"/>
          <p:cNvSpPr txBox="1"/>
          <p:nvPr/>
        </p:nvSpPr>
        <p:spPr>
          <a:xfrm>
            <a:off x="5220072" y="2348880"/>
            <a:ext cx="3168352" cy="584775"/>
          </a:xfrm>
          <a:prstGeom prst="rect">
            <a:avLst/>
          </a:prstGeom>
          <a:noFill/>
        </p:spPr>
        <p:txBody>
          <a:bodyPr wrap="square" rtlCol="0">
            <a:spAutoFit/>
          </a:bodyPr>
          <a:lstStyle/>
          <a:p>
            <a:r>
              <a:rPr lang="fr-FR" sz="3200" b="1" dirty="0">
                <a:latin typeface="+mj-lt"/>
                <a:ea typeface="+mj-ea"/>
                <a:cs typeface="+mj-cs"/>
                <a:hlinkClick r:id="rId3" action="ppaction://hlinkfile"/>
              </a:rPr>
              <a:t>Démonstration</a:t>
            </a:r>
            <a:endParaRPr lang="fr-FR" sz="3200" b="1" dirty="0">
              <a:latin typeface="+mj-lt"/>
              <a:ea typeface="+mj-ea"/>
              <a:cs typeface="+mj-cs"/>
            </a:endParaRPr>
          </a:p>
        </p:txBody>
      </p:sp>
    </p:spTree>
    <p:extLst>
      <p:ext uri="{BB962C8B-B14F-4D97-AF65-F5344CB8AC3E}">
        <p14:creationId xmlns:p14="http://schemas.microsoft.com/office/powerpoint/2010/main" val="33367940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140968"/>
            <a:ext cx="5761037" cy="1140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et le support pour mobiles/</a:t>
            </a:r>
            <a:r>
              <a:rPr lang="en-US" dirty="0" err="1" smtClean="0"/>
              <a:t>tablettes</a:t>
            </a:r>
            <a:endParaRPr lang="en-US" dirty="0"/>
          </a:p>
        </p:txBody>
      </p:sp>
    </p:spTree>
    <p:extLst>
      <p:ext uri="{BB962C8B-B14F-4D97-AF65-F5344CB8AC3E}">
        <p14:creationId xmlns:p14="http://schemas.microsoft.com/office/powerpoint/2010/main" val="416274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a:t>
            </a:r>
            <a:endParaRPr lang="fr-FR" dirty="0"/>
          </a:p>
        </p:txBody>
      </p:sp>
      <p:sp>
        <p:nvSpPr>
          <p:cNvPr id="3" name="Espace réservé du contenu 2"/>
          <p:cNvSpPr>
            <a:spLocks noGrp="1"/>
          </p:cNvSpPr>
          <p:nvPr>
            <p:ph idx="1"/>
          </p:nvPr>
        </p:nvSpPr>
        <p:spPr>
          <a:xfrm>
            <a:off x="683568" y="1124744"/>
            <a:ext cx="8001000" cy="4724400"/>
          </a:xfrm>
        </p:spPr>
        <p:txBody>
          <a:bodyPr/>
          <a:lstStyle/>
          <a:p>
            <a:r>
              <a:rPr lang="fr-FR" dirty="0" smtClean="0"/>
              <a:t>C’est la possibilité d’adapter l’interface au périphérique utilisé : </a:t>
            </a:r>
          </a:p>
          <a:p>
            <a:pPr lvl="1"/>
            <a:r>
              <a:rPr lang="fr-FR" dirty="0" smtClean="0"/>
              <a:t>Résolution,</a:t>
            </a:r>
          </a:p>
          <a:p>
            <a:pPr lvl="1"/>
            <a:r>
              <a:rPr lang="fr-FR" dirty="0" smtClean="0"/>
              <a:t>Profondeur d’écran (nombre de couleurs),</a:t>
            </a:r>
          </a:p>
          <a:p>
            <a:pPr lvl="1"/>
            <a:r>
              <a:rPr lang="fr-FR" dirty="0" smtClean="0"/>
              <a:t>Type d’écran : TV, encre électronique, tactile, </a:t>
            </a:r>
            <a:r>
              <a:rPr lang="fr-FR" dirty="0" err="1" smtClean="0"/>
              <a:t>etc</a:t>
            </a:r>
            <a:endParaRPr lang="fr-FR" dirty="0" smtClean="0"/>
          </a:p>
          <a:p>
            <a:pPr lvl="1"/>
            <a:r>
              <a:rPr lang="fr-FR" dirty="0" smtClean="0"/>
              <a:t>Braille, synthèse vocale, impression</a:t>
            </a:r>
          </a:p>
          <a:p>
            <a:pPr lvl="1"/>
            <a:r>
              <a:rPr lang="fr-FR" dirty="0" smtClean="0"/>
              <a:t>Etc…</a:t>
            </a:r>
          </a:p>
          <a:p>
            <a:r>
              <a:rPr lang="fr-FR" dirty="0" smtClean="0"/>
              <a:t>Il existait déjà un attribut « media » dans CSS2</a:t>
            </a:r>
          </a:p>
          <a:p>
            <a:pPr lvl="1"/>
            <a:endParaRPr lang="fr-FR" dirty="0" smtClean="0"/>
          </a:p>
          <a:p>
            <a:endParaRPr lang="fr-FR" dirty="0"/>
          </a:p>
        </p:txBody>
      </p:sp>
    </p:spTree>
    <p:extLst>
      <p:ext uri="{BB962C8B-B14F-4D97-AF65-F5344CB8AC3E}">
        <p14:creationId xmlns:p14="http://schemas.microsoft.com/office/powerpoint/2010/main" val="315731408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proposait CSS2</a:t>
            </a:r>
            <a:endParaRPr lang="fr-FR" dirty="0"/>
          </a:p>
        </p:txBody>
      </p:sp>
      <p:sp>
        <p:nvSpPr>
          <p:cNvPr id="3" name="Espace réservé du contenu 2"/>
          <p:cNvSpPr>
            <a:spLocks noGrp="1"/>
          </p:cNvSpPr>
          <p:nvPr>
            <p:ph idx="1"/>
          </p:nvPr>
        </p:nvSpPr>
        <p:spPr>
          <a:xfrm>
            <a:off x="685800" y="1196752"/>
            <a:ext cx="8001000" cy="4724400"/>
          </a:xfrm>
        </p:spPr>
        <p:txBody>
          <a:bodyPr/>
          <a:lstStyle/>
          <a:p>
            <a:pPr marL="0" indent="0">
              <a:buNone/>
            </a:pPr>
            <a:r>
              <a:rPr lang="fr-FR" sz="2400" b="1" dirty="0">
                <a:latin typeface="Courier New" pitchFamily="49" charset="0"/>
                <a:cs typeface="Courier New" pitchFamily="49" charset="0"/>
              </a:rPr>
              <a:t>&lt;</a:t>
            </a:r>
            <a:r>
              <a:rPr lang="fr-FR" sz="2400" b="1" dirty="0" err="1">
                <a:latin typeface="Courier New" pitchFamily="49" charset="0"/>
                <a:cs typeface="Courier New" pitchFamily="49" charset="0"/>
              </a:rPr>
              <a:t>head</a:t>
            </a:r>
            <a:r>
              <a:rPr lang="fr-FR" sz="2400" b="1" dirty="0">
                <a:latin typeface="Courier New" pitchFamily="49" charset="0"/>
                <a:cs typeface="Courier New" pitchFamily="49" charset="0"/>
              </a:rPr>
              <a:t>&gt;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link</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rel</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stylesheet</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media="</a:t>
            </a:r>
            <a:r>
              <a:rPr lang="fr-FR" sz="2400" b="1" dirty="0" err="1">
                <a:solidFill>
                  <a:srgbClr val="FF0000"/>
                </a:solidFill>
                <a:latin typeface="Courier New" pitchFamily="49" charset="0"/>
                <a:cs typeface="Courier New" pitchFamily="49" charset="0"/>
              </a:rPr>
              <a:t>screen</a:t>
            </a:r>
            <a:r>
              <a:rPr lang="fr-FR" sz="2400" b="1" dirty="0">
                <a:solidFill>
                  <a:srgbClr val="FF0000"/>
                </a:solidFill>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href</a:t>
            </a:r>
            <a:r>
              <a:rPr lang="fr-FR" sz="2400" b="1" dirty="0">
                <a:solidFill>
                  <a:srgbClr val="00B050"/>
                </a:solidFill>
                <a:latin typeface="Courier New" pitchFamily="49" charset="0"/>
                <a:cs typeface="Courier New" pitchFamily="49" charset="0"/>
              </a:rPr>
              <a:t>="screen.css" </a:t>
            </a:r>
            <a:r>
              <a:rPr lang="fr-FR" sz="2400" b="1" dirty="0">
                <a:latin typeface="Courier New" pitchFamily="49" charset="0"/>
                <a:cs typeface="Courier New" pitchFamily="49" charset="0"/>
              </a:rPr>
              <a:t>type="</a:t>
            </a:r>
            <a:r>
              <a:rPr lang="fr-FR" sz="2400" b="1" dirty="0" err="1">
                <a:latin typeface="Courier New" pitchFamily="49" charset="0"/>
                <a:cs typeface="Courier New" pitchFamily="49" charset="0"/>
              </a:rPr>
              <a:t>text</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css</a:t>
            </a:r>
            <a:r>
              <a:rPr lang="fr-FR" sz="2400" b="1" dirty="0">
                <a:latin typeface="Courier New" pitchFamily="49" charset="0"/>
                <a:cs typeface="Courier New" pitchFamily="49" charset="0"/>
              </a:rPr>
              <a:t>" /&gt;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link</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rel</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stylesheet</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media="</a:t>
            </a:r>
            <a:r>
              <a:rPr lang="fr-FR" sz="2400" b="1" dirty="0" err="1">
                <a:solidFill>
                  <a:srgbClr val="FF0000"/>
                </a:solidFill>
                <a:latin typeface="Courier New" pitchFamily="49" charset="0"/>
                <a:cs typeface="Courier New" pitchFamily="49" charset="0"/>
              </a:rPr>
              <a:t>print</a:t>
            </a:r>
            <a:r>
              <a:rPr lang="fr-FR" sz="2400" b="1" dirty="0">
                <a:solidFill>
                  <a:srgbClr val="FF0000"/>
                </a:solidFill>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href</a:t>
            </a:r>
            <a:r>
              <a:rPr lang="fr-FR" sz="2400" b="1" dirty="0">
                <a:solidFill>
                  <a:srgbClr val="00B050"/>
                </a:solidFill>
                <a:latin typeface="Courier New" pitchFamily="49" charset="0"/>
                <a:cs typeface="Courier New" pitchFamily="49" charset="0"/>
              </a:rPr>
              <a:t>="print.css" </a:t>
            </a:r>
            <a:r>
              <a:rPr lang="fr-FR" sz="2400" b="1" dirty="0">
                <a:latin typeface="Courier New" pitchFamily="49" charset="0"/>
                <a:cs typeface="Courier New" pitchFamily="49" charset="0"/>
              </a:rPr>
              <a:t>type="</a:t>
            </a:r>
            <a:r>
              <a:rPr lang="fr-FR" sz="2400" b="1" dirty="0" err="1">
                <a:latin typeface="Courier New" pitchFamily="49" charset="0"/>
                <a:cs typeface="Courier New" pitchFamily="49" charset="0"/>
              </a:rPr>
              <a:t>text</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css</a:t>
            </a:r>
            <a:r>
              <a:rPr lang="fr-FR" sz="2400" b="1" dirty="0">
                <a:latin typeface="Courier New" pitchFamily="49" charset="0"/>
                <a:cs typeface="Courier New" pitchFamily="49" charset="0"/>
              </a:rPr>
              <a:t>" /&gt;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&lt;/</a:t>
            </a:r>
            <a:r>
              <a:rPr lang="fr-FR" sz="2400" b="1" dirty="0" err="1">
                <a:latin typeface="Courier New" pitchFamily="49" charset="0"/>
                <a:cs typeface="Courier New" pitchFamily="49" charset="0"/>
              </a:rPr>
              <a:t>head</a:t>
            </a:r>
            <a:r>
              <a:rPr lang="fr-FR" sz="2400" b="1" dirty="0" smtClean="0">
                <a:latin typeface="Courier New" pitchFamily="49" charset="0"/>
                <a:cs typeface="Courier New" pitchFamily="49" charset="0"/>
              </a:rPr>
              <a:t>&gt;</a:t>
            </a:r>
          </a:p>
          <a:p>
            <a:r>
              <a:rPr lang="fr-FR" dirty="0"/>
              <a:t>En fonction de la valeur de l’attribut media, on chargeait une feuille de style </a:t>
            </a:r>
            <a:r>
              <a:rPr lang="fr-FR" dirty="0" smtClean="0"/>
              <a:t>adaptée</a:t>
            </a:r>
            <a:endParaRPr lang="fr-FR" dirty="0"/>
          </a:p>
          <a:p>
            <a:r>
              <a:rPr lang="fr-FR" dirty="0" smtClean="0"/>
              <a:t>Valeurs possibles pour media : </a:t>
            </a:r>
            <a:r>
              <a:rPr lang="fr-FR" dirty="0" err="1" smtClean="0"/>
              <a:t>screen</a:t>
            </a:r>
            <a:r>
              <a:rPr lang="fr-FR" dirty="0" smtClean="0"/>
              <a:t>, </a:t>
            </a:r>
            <a:r>
              <a:rPr lang="fr-FR" dirty="0" err="1" smtClean="0">
                <a:solidFill>
                  <a:srgbClr val="FF0000"/>
                </a:solidFill>
              </a:rPr>
              <a:t>handheld</a:t>
            </a:r>
            <a:r>
              <a:rPr lang="fr-FR" dirty="0" smtClean="0"/>
              <a:t>, </a:t>
            </a:r>
            <a:r>
              <a:rPr lang="fr-FR" dirty="0" err="1" smtClean="0"/>
              <a:t>print</a:t>
            </a:r>
            <a:r>
              <a:rPr lang="fr-FR" dirty="0" smtClean="0"/>
              <a:t>, </a:t>
            </a:r>
            <a:r>
              <a:rPr lang="fr-FR" dirty="0" err="1" smtClean="0"/>
              <a:t>aural</a:t>
            </a:r>
            <a:r>
              <a:rPr lang="fr-FR" dirty="0" smtClean="0"/>
              <a:t>, braille, embosses (imprimante braille), projection (</a:t>
            </a:r>
            <a:r>
              <a:rPr lang="fr-FR" dirty="0" err="1" smtClean="0"/>
              <a:t>slides</a:t>
            </a:r>
            <a:r>
              <a:rPr lang="fr-FR" dirty="0" smtClean="0"/>
              <a:t>), </a:t>
            </a:r>
            <a:r>
              <a:rPr lang="fr-FR" dirty="0" err="1" smtClean="0"/>
              <a:t>tty</a:t>
            </a:r>
            <a:r>
              <a:rPr lang="fr-FR" dirty="0" smtClean="0"/>
              <a:t> (terminal ascii), tv, all</a:t>
            </a:r>
          </a:p>
        </p:txBody>
      </p:sp>
    </p:spTree>
    <p:extLst>
      <p:ext uri="{BB962C8B-B14F-4D97-AF65-F5344CB8AC3E}">
        <p14:creationId xmlns:p14="http://schemas.microsoft.com/office/powerpoint/2010/main" val="278425136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CSS2 : trop limité</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smtClean="0"/>
              <a:t>Autre syntaxe possible (dans le fichier CSS) :</a:t>
            </a:r>
          </a:p>
          <a:p>
            <a:pPr marL="0" indent="0">
              <a:buNone/>
            </a:pPr>
            <a:r>
              <a:rPr lang="fr-FR" sz="2400" b="1" dirty="0">
                <a:latin typeface="Courier New" pitchFamily="49" charset="0"/>
                <a:cs typeface="Courier New" pitchFamily="49" charset="0"/>
              </a:rPr>
              <a:t>@media </a:t>
            </a:r>
            <a:r>
              <a:rPr lang="fr-FR" sz="2400" b="1" dirty="0" err="1" smtClean="0">
                <a:latin typeface="Courier New" pitchFamily="49" charset="0"/>
                <a:cs typeface="Courier New" pitchFamily="49" charset="0"/>
              </a:rPr>
              <a:t>print</a:t>
            </a:r>
            <a:r>
              <a:rPr lang="fr-FR" sz="2400" b="1" dirty="0" smtClean="0">
                <a:latin typeface="Courier New" pitchFamily="49" charset="0"/>
                <a:cs typeface="Courier New" pitchFamily="49" charset="0"/>
              </a:rPr>
              <a:t> {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body </a:t>
            </a:r>
            <a:r>
              <a:rPr lang="fr-FR" sz="2400" b="1" dirty="0">
                <a:latin typeface="Courier New" pitchFamily="49" charset="0"/>
                <a:cs typeface="Courier New" pitchFamily="49" charset="0"/>
              </a:rPr>
              <a:t>{ font-size:120%; </a:t>
            </a:r>
            <a:r>
              <a:rPr lang="fr-FR" sz="2400" b="1" dirty="0" err="1">
                <a:latin typeface="Courier New" pitchFamily="49" charset="0"/>
                <a:cs typeface="Courier New" pitchFamily="49" charset="0"/>
              </a:rPr>
              <a:t>color:black</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 </a:t>
            </a:r>
            <a:r>
              <a:rPr lang="fr-FR" sz="2400" b="1" dirty="0">
                <a:latin typeface="Courier New" pitchFamily="49" charset="0"/>
                <a:cs typeface="Courier New" pitchFamily="49" charset="0"/>
              </a:rPr>
              <a:t/>
            </a:r>
            <a:br>
              <a:rPr lang="fr-FR" sz="2400" b="1" dirty="0">
                <a:latin typeface="Courier New" pitchFamily="49" charset="0"/>
                <a:cs typeface="Courier New" pitchFamily="49" charset="0"/>
              </a:rPr>
            </a:br>
            <a:r>
              <a:rPr lang="fr-FR" sz="2400" b="1" dirty="0" smtClean="0">
                <a:latin typeface="Courier New" pitchFamily="49" charset="0"/>
                <a:cs typeface="Courier New" pitchFamily="49" charset="0"/>
              </a:rPr>
              <a:t>}</a:t>
            </a:r>
            <a:endParaRPr lang="fr-FR" dirty="0" smtClean="0"/>
          </a:p>
          <a:p>
            <a:r>
              <a:rPr lang="fr-FR" dirty="0" smtClean="0"/>
              <a:t>C’est le navigateur qui interprète cet attribut </a:t>
            </a:r>
          </a:p>
          <a:p>
            <a:r>
              <a:rPr lang="fr-FR" dirty="0" smtClean="0"/>
              <a:t>Le simple « </a:t>
            </a:r>
            <a:r>
              <a:rPr lang="fr-FR" dirty="0" err="1" smtClean="0"/>
              <a:t>handheld</a:t>
            </a:r>
            <a:r>
              <a:rPr lang="fr-FR" dirty="0" smtClean="0"/>
              <a:t> » pour </a:t>
            </a:r>
            <a:r>
              <a:rPr lang="fr-FR" dirty="0" err="1" smtClean="0"/>
              <a:t>devices</a:t>
            </a:r>
            <a:r>
              <a:rPr lang="fr-FR" dirty="0" smtClean="0"/>
              <a:t> portables, par exemple, est bien trop vague…</a:t>
            </a:r>
          </a:p>
          <a:p>
            <a:r>
              <a:rPr lang="fr-FR" dirty="0" smtClean="0"/>
              <a:t>Il est d’ailleurs ignoré par la majorité des navigateurs modernes pour </a:t>
            </a:r>
            <a:r>
              <a:rPr lang="fr-FR" dirty="0" err="1" smtClean="0"/>
              <a:t>smartphones</a:t>
            </a:r>
            <a:r>
              <a:rPr lang="fr-FR" dirty="0" smtClean="0"/>
              <a:t>/tablettes qui se déclarent de type « </a:t>
            </a:r>
            <a:r>
              <a:rPr lang="fr-FR" dirty="0" err="1" smtClean="0"/>
              <a:t>screen</a:t>
            </a:r>
            <a:r>
              <a:rPr lang="fr-FR" dirty="0" smtClean="0"/>
              <a:t> » (comme sur pc desktop)</a:t>
            </a:r>
          </a:p>
        </p:txBody>
      </p:sp>
    </p:spTree>
    <p:extLst>
      <p:ext uri="{BB962C8B-B14F-4D97-AF65-F5344CB8AC3E}">
        <p14:creationId xmlns:p14="http://schemas.microsoft.com/office/powerpoint/2010/main" val="41174948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une évolution</a:t>
            </a:r>
            <a:endParaRPr lang="fr-FR" dirty="0"/>
          </a:p>
        </p:txBody>
      </p:sp>
      <p:sp>
        <p:nvSpPr>
          <p:cNvPr id="3" name="Espace réservé du contenu 2"/>
          <p:cNvSpPr>
            <a:spLocks noGrp="1"/>
          </p:cNvSpPr>
          <p:nvPr>
            <p:ph idx="1"/>
          </p:nvPr>
        </p:nvSpPr>
        <p:spPr>
          <a:xfrm>
            <a:off x="467544" y="1447800"/>
            <a:ext cx="8676456" cy="4724400"/>
          </a:xfrm>
        </p:spPr>
        <p:txBody>
          <a:bodyPr/>
          <a:lstStyle/>
          <a:p>
            <a:r>
              <a:rPr lang="fr-FR" dirty="0" smtClean="0"/>
              <a:t>CSS3 propose une manière plus souple et plus précise de tester certains critères en combinant les </a:t>
            </a:r>
            <a:r>
              <a:rPr lang="fr-FR" dirty="0" err="1" smtClean="0"/>
              <a:t>contraites</a:t>
            </a:r>
            <a:endParaRPr lang="fr-FR" dirty="0" smtClean="0"/>
          </a:p>
          <a:p>
            <a:pPr lvl="1"/>
            <a:r>
              <a:rPr lang="fr-FR" dirty="0" smtClean="0"/>
              <a:t>C’est pour cela qu’on parle de « requêtes » (</a:t>
            </a:r>
            <a:r>
              <a:rPr lang="fr-FR" dirty="0" err="1" smtClean="0"/>
              <a:t>queries</a:t>
            </a:r>
            <a:r>
              <a:rPr lang="fr-FR" dirty="0" smtClean="0"/>
              <a:t>)…</a:t>
            </a:r>
          </a:p>
          <a:p>
            <a:r>
              <a:rPr lang="fr-FR" dirty="0" smtClean="0"/>
              <a:t>Exemples</a:t>
            </a:r>
          </a:p>
          <a:p>
            <a:pPr marL="0" indent="0">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media="</a:t>
            </a:r>
            <a:r>
              <a:rPr lang="fr-FR" sz="1800" b="1" dirty="0" err="1">
                <a:solidFill>
                  <a:srgbClr val="FF0000"/>
                </a:solidFill>
                <a:latin typeface="Courier New" pitchFamily="49" charset="0"/>
                <a:cs typeface="Courier New" pitchFamily="49" charset="0"/>
              </a:rPr>
              <a:t>screen</a:t>
            </a:r>
            <a:r>
              <a:rPr lang="fr-FR" sz="1800" b="1" dirty="0">
                <a:solidFill>
                  <a:srgbClr val="FF0000"/>
                </a:solidFill>
                <a:latin typeface="Courier New" pitchFamily="49" charset="0"/>
                <a:cs typeface="Courier New" pitchFamily="49" charset="0"/>
              </a:rPr>
              <a:t> and (</a:t>
            </a:r>
            <a:r>
              <a:rPr lang="fr-FR" sz="1800" b="1" dirty="0" smtClean="0">
                <a:solidFill>
                  <a:srgbClr val="FF0000"/>
                </a:solidFill>
                <a:latin typeface="Courier New" pitchFamily="49" charset="0"/>
                <a:cs typeface="Courier New" pitchFamily="49" charset="0"/>
              </a:rPr>
              <a:t>max-</a:t>
            </a:r>
            <a:r>
              <a:rPr lang="fr-FR" sz="1800" b="1" dirty="0" err="1" smtClean="0">
                <a:solidFill>
                  <a:srgbClr val="FF0000"/>
                </a:solidFill>
                <a:latin typeface="Courier New" pitchFamily="49" charset="0"/>
                <a:cs typeface="Courier New" pitchFamily="49" charset="0"/>
              </a:rPr>
              <a:t>device</a:t>
            </a:r>
            <a:r>
              <a:rPr lang="fr-FR" sz="1800" b="1" dirty="0" smtClean="0">
                <a:solidFill>
                  <a:srgbClr val="FF0000"/>
                </a:solidFill>
                <a:latin typeface="Courier New" pitchFamily="49" charset="0"/>
                <a:cs typeface="Courier New" pitchFamily="49" charset="0"/>
              </a:rPr>
              <a:t>-</a:t>
            </a:r>
            <a:r>
              <a:rPr lang="fr-FR" sz="1800" b="1" dirty="0" err="1" smtClean="0">
                <a:solidFill>
                  <a:srgbClr val="FF0000"/>
                </a:solidFill>
                <a:latin typeface="Courier New" pitchFamily="49" charset="0"/>
                <a:cs typeface="Courier New" pitchFamily="49" charset="0"/>
              </a:rPr>
              <a:t>width</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640px</a:t>
            </a:r>
            <a:r>
              <a:rPr lang="fr-FR" sz="1800" b="1" dirty="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="smallscreen.css" type="</a:t>
            </a:r>
            <a:r>
              <a:rPr lang="fr-FR" sz="1800" b="1" dirty="0" err="1">
                <a:latin typeface="Courier New" pitchFamily="49" charset="0"/>
                <a:cs typeface="Courier New" pitchFamily="49" charset="0"/>
              </a:rPr>
              <a:t>text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 /&gt;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media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max-</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640px) </a:t>
            </a:r>
            <a:r>
              <a:rPr lang="fr-FR" sz="1800" b="1" dirty="0" smtClean="0">
                <a:latin typeface="Courier New" pitchFamily="49" charset="0"/>
                <a:cs typeface="Courier New" pitchFamily="49" charset="0"/>
              </a:rPr>
              <a:t>{…} </a:t>
            </a:r>
          </a:p>
          <a:p>
            <a:pPr marL="0" indent="0">
              <a:buNone/>
            </a:pP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media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min-</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200px) and (</a:t>
            </a:r>
            <a:r>
              <a:rPr lang="fr-FR" sz="1800" b="1" dirty="0" smtClean="0">
                <a:latin typeface="Courier New" pitchFamily="49" charset="0"/>
                <a:cs typeface="Courier New" pitchFamily="49" charset="0"/>
              </a:rPr>
              <a:t>max-</a:t>
            </a:r>
            <a:r>
              <a:rPr lang="fr-FR" sz="1800" b="1" dirty="0" err="1" smtClean="0">
                <a:latin typeface="Courier New" pitchFamily="49" charset="0"/>
                <a:cs typeface="Courier New" pitchFamily="49" charset="0"/>
              </a:rPr>
              <a:t>device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width</a:t>
            </a:r>
            <a:r>
              <a:rPr lang="fr-FR" sz="1800" b="1" dirty="0">
                <a:latin typeface="Courier New" pitchFamily="49" charset="0"/>
                <a:cs typeface="Courier New" pitchFamily="49" charset="0"/>
              </a:rPr>
              <a:t>: 640px) </a:t>
            </a:r>
            <a:r>
              <a:rPr lang="fr-FR" sz="1800" b="1" dirty="0" smtClean="0">
                <a:latin typeface="Courier New" pitchFamily="49" charset="0"/>
                <a:cs typeface="Courier New" pitchFamily="49" charset="0"/>
              </a:rPr>
              <a:t>{…}</a:t>
            </a:r>
          </a:p>
          <a:p>
            <a:pPr marL="0" indent="0">
              <a:buNone/>
            </a:pPr>
            <a:endParaRPr lang="fr-FR" sz="1800" b="1" dirty="0">
              <a:latin typeface="Courier New" pitchFamily="49" charset="0"/>
              <a:cs typeface="Courier New" pitchFamily="49" charset="0"/>
            </a:endParaRPr>
          </a:p>
        </p:txBody>
      </p:sp>
    </p:spTree>
    <p:extLst>
      <p:ext uri="{BB962C8B-B14F-4D97-AF65-F5344CB8AC3E}">
        <p14:creationId xmlns:p14="http://schemas.microsoft.com/office/powerpoint/2010/main" val="5800309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a:t>
            </a:r>
            <a:r>
              <a:rPr lang="fr-FR" dirty="0" smtClean="0"/>
              <a:t>démonstrations</a:t>
            </a:r>
            <a:endParaRPr lang="fr-FR" dirty="0"/>
          </a:p>
        </p:txBody>
      </p:sp>
      <p:sp>
        <p:nvSpPr>
          <p:cNvPr id="3" name="Espace réservé du contenu 2"/>
          <p:cNvSpPr>
            <a:spLocks noGrp="1"/>
          </p:cNvSpPr>
          <p:nvPr>
            <p:ph idx="1"/>
          </p:nvPr>
        </p:nvSpPr>
        <p:spPr>
          <a:xfrm>
            <a:off x="685800" y="1124744"/>
            <a:ext cx="8001000" cy="5472608"/>
          </a:xfrm>
        </p:spPr>
        <p:txBody>
          <a:bodyPr/>
          <a:lstStyle/>
          <a:p>
            <a:r>
              <a:rPr lang="fr-FR" dirty="0">
                <a:hlinkClick r:id="rId2"/>
              </a:rPr>
              <a:t>http://www.html5rocks.com/en</a:t>
            </a:r>
            <a:r>
              <a:rPr lang="fr-FR" dirty="0" smtClean="0">
                <a:hlinkClick r:id="rId2"/>
              </a:rPr>
              <a:t>/</a:t>
            </a:r>
            <a:r>
              <a:rPr lang="fr-FR" dirty="0" smtClean="0"/>
              <a:t> retailler le navigateur ou mieux, tester sur un </a:t>
            </a:r>
            <a:r>
              <a:rPr lang="fr-FR" dirty="0" err="1" smtClean="0"/>
              <a:t>smartphone</a:t>
            </a:r>
            <a:r>
              <a:rPr lang="fr-FR" dirty="0" smtClean="0"/>
              <a:t>/tablette !</a:t>
            </a:r>
            <a:endParaRPr lang="fr-FR" dirty="0"/>
          </a:p>
          <a:p>
            <a:r>
              <a:rPr lang="fr-FR" dirty="0" smtClean="0"/>
              <a:t>Nombreuses </a:t>
            </a:r>
            <a:r>
              <a:rPr lang="fr-FR" dirty="0"/>
              <a:t>démonstrations </a:t>
            </a:r>
            <a:r>
              <a:rPr lang="fr-FR" dirty="0" smtClean="0"/>
              <a:t>(pas forcément très ergonomiques) sur </a:t>
            </a:r>
            <a:r>
              <a:rPr lang="fr-FR" dirty="0"/>
              <a:t>: </a:t>
            </a:r>
            <a:r>
              <a:rPr lang="fr-FR" dirty="0">
                <a:hlinkClick r:id="rId3"/>
              </a:rPr>
              <a:t>http://mediaqueri.es</a:t>
            </a:r>
            <a:r>
              <a:rPr lang="fr-FR" dirty="0" smtClean="0">
                <a:hlinkClick r:id="rId3"/>
              </a:rPr>
              <a:t>/</a:t>
            </a:r>
            <a:endParaRPr lang="fr-FR" dirty="0" smtClean="0"/>
          </a:p>
          <a:p>
            <a:r>
              <a:rPr lang="fr-FR" dirty="0">
                <a:hlinkClick r:id="rId4"/>
              </a:rPr>
              <a:t>http://</a:t>
            </a:r>
            <a:r>
              <a:rPr lang="fr-FR" dirty="0" smtClean="0">
                <a:hlinkClick r:id="rId4"/>
              </a:rPr>
              <a:t>webdesignerwall.com/demo/adaptive-design/final.html</a:t>
            </a:r>
            <a:endParaRPr lang="fr-FR" dirty="0" smtClean="0"/>
          </a:p>
          <a:p>
            <a:r>
              <a:rPr lang="fr-FR" dirty="0">
                <a:hlinkClick r:id="rId5"/>
              </a:rPr>
              <a:t>http://designshack.net/articles/css/20-amazing-examples-of-using-media-queries-for-responsive-web-design</a:t>
            </a:r>
            <a:endParaRPr lang="fr-FR" dirty="0" smtClean="0"/>
          </a:p>
          <a:p>
            <a:endParaRPr lang="fr-FR" dirty="0" smtClean="0"/>
          </a:p>
          <a:p>
            <a:pPr marL="457200" lvl="1" indent="0">
              <a:buNone/>
            </a:pPr>
            <a:endParaRPr lang="fr-FR" dirty="0" smtClean="0"/>
          </a:p>
          <a:p>
            <a:endParaRPr lang="fr-FR" dirty="0"/>
          </a:p>
        </p:txBody>
      </p:sp>
    </p:spTree>
    <p:extLst>
      <p:ext uri="{BB962C8B-B14F-4D97-AF65-F5344CB8AC3E}">
        <p14:creationId xmlns:p14="http://schemas.microsoft.com/office/powerpoint/2010/main" val="421126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3635897" y="3140968"/>
            <a:ext cx="2592288"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Historique</a:t>
            </a:r>
            <a:endParaRPr lang="en-US" dirty="0"/>
          </a:p>
        </p:txBody>
      </p:sp>
    </p:spTree>
    <p:extLst>
      <p:ext uri="{BB962C8B-B14F-4D97-AF65-F5344CB8AC3E}">
        <p14:creationId xmlns:p14="http://schemas.microsoft.com/office/powerpoint/2010/main" val="38300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datetime</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Permet de choisir la date, l’heure </a:t>
            </a:r>
            <a:r>
              <a:rPr lang="fr-FR" b="1" dirty="0" smtClean="0">
                <a:solidFill>
                  <a:srgbClr val="FF0000"/>
                </a:solidFill>
              </a:rPr>
              <a:t>et le fuseau horaire</a:t>
            </a:r>
          </a:p>
          <a:p>
            <a:r>
              <a:rPr lang="fr-FR" dirty="0" smtClean="0"/>
              <a:t>Support idem type=date</a:t>
            </a:r>
          </a:p>
          <a:p>
            <a:r>
              <a:rPr lang="en-US" dirty="0" err="1" smtClean="0"/>
              <a:t>Anniversaire</a:t>
            </a:r>
            <a:r>
              <a:rPr lang="en-US" dirty="0" smtClean="0"/>
              <a:t> : &lt;input </a:t>
            </a:r>
            <a:r>
              <a:rPr lang="en-US" b="1" dirty="0">
                <a:solidFill>
                  <a:srgbClr val="FF0000"/>
                </a:solidFill>
              </a:rPr>
              <a:t>type="</a:t>
            </a:r>
            <a:r>
              <a:rPr lang="en-US" b="1" dirty="0" err="1">
                <a:solidFill>
                  <a:srgbClr val="FF0000"/>
                </a:solidFill>
              </a:rPr>
              <a:t>datetime</a:t>
            </a:r>
            <a:r>
              <a:rPr lang="en-US" b="1" dirty="0">
                <a:solidFill>
                  <a:srgbClr val="FF0000"/>
                </a:solidFill>
              </a:rPr>
              <a:t>" </a:t>
            </a:r>
            <a:r>
              <a:rPr lang="en-US" dirty="0" smtClean="0"/>
              <a:t/>
            </a:r>
            <a:br>
              <a:rPr lang="en-US" dirty="0" smtClean="0"/>
            </a:br>
            <a:r>
              <a:rPr lang="en-US" dirty="0" smtClean="0"/>
              <a:t>                                          name</a:t>
            </a:r>
            <a:r>
              <a:rPr lang="en-US" dirty="0"/>
              <a:t>="</a:t>
            </a:r>
            <a:r>
              <a:rPr lang="en-US" dirty="0" err="1"/>
              <a:t>bdaytime</a:t>
            </a:r>
            <a:r>
              <a:rPr lang="en-US" dirty="0"/>
              <a:t>" /&gt;</a:t>
            </a:r>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3356992"/>
            <a:ext cx="353934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529071" y="4787570"/>
            <a:ext cx="3744416"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spTree>
    <p:extLst>
      <p:ext uri="{BB962C8B-B14F-4D97-AF65-F5344CB8AC3E}">
        <p14:creationId xmlns:p14="http://schemas.microsoft.com/office/powerpoint/2010/main" val="42008952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Media </a:t>
            </a:r>
            <a:r>
              <a:rPr lang="fr-FR" dirty="0" err="1" smtClean="0"/>
              <a:t>Queries</a:t>
            </a:r>
            <a:r>
              <a:rPr lang="fr-FR" dirty="0" smtClean="0"/>
              <a:t> : syntaxe</a:t>
            </a:r>
            <a:endParaRPr lang="fr-FR" dirty="0"/>
          </a:p>
        </p:txBody>
      </p:sp>
      <p:sp>
        <p:nvSpPr>
          <p:cNvPr id="3" name="Espace réservé du contenu 2"/>
          <p:cNvSpPr>
            <a:spLocks noGrp="1"/>
          </p:cNvSpPr>
          <p:nvPr>
            <p:ph idx="1"/>
          </p:nvPr>
        </p:nvSpPr>
        <p:spPr>
          <a:xfrm>
            <a:off x="539552" y="1124744"/>
            <a:ext cx="8496944" cy="5688632"/>
          </a:xfrm>
        </p:spPr>
        <p:txBody>
          <a:bodyPr/>
          <a:lstStyle/>
          <a:p>
            <a:r>
              <a:rPr lang="fr-FR" dirty="0"/>
              <a:t>Opérateurs logiques : </a:t>
            </a:r>
            <a:r>
              <a:rPr lang="fr-FR" dirty="0" smtClean="0">
                <a:latin typeface="Courier New" pitchFamily="49" charset="0"/>
                <a:cs typeface="Courier New" pitchFamily="49" charset="0"/>
              </a:rPr>
              <a:t>and</a:t>
            </a:r>
            <a:r>
              <a:rPr lang="fr-FR" dirty="0" smtClean="0"/>
              <a:t>, </a:t>
            </a:r>
            <a:r>
              <a:rPr lang="fr-FR" dirty="0" err="1" smtClean="0">
                <a:latin typeface="Courier New" pitchFamily="49" charset="0"/>
                <a:cs typeface="Courier New" pitchFamily="49" charset="0"/>
              </a:rPr>
              <a:t>only</a:t>
            </a:r>
            <a:r>
              <a:rPr lang="fr-FR" dirty="0" smtClean="0"/>
              <a:t> et </a:t>
            </a:r>
            <a:r>
              <a:rPr lang="fr-FR" dirty="0" smtClean="0">
                <a:latin typeface="Courier New" pitchFamily="49" charset="0"/>
                <a:cs typeface="Courier New" pitchFamily="49" charset="0"/>
              </a:rPr>
              <a:t>not</a:t>
            </a:r>
            <a:r>
              <a:rPr lang="fr-FR" dirty="0" smtClean="0"/>
              <a:t>, pas de or, il faut à la place plusieurs média </a:t>
            </a:r>
            <a:r>
              <a:rPr lang="fr-FR" dirty="0" err="1" smtClean="0"/>
              <a:t>queries</a:t>
            </a:r>
            <a:r>
              <a:rPr lang="fr-FR" dirty="0" smtClean="0"/>
              <a:t> à la suite, séparées par des virgules.</a:t>
            </a:r>
          </a:p>
          <a:p>
            <a:r>
              <a:rPr lang="fr-FR" dirty="0" smtClean="0"/>
              <a:t>On combine en général en premier le type de </a:t>
            </a:r>
            <a:r>
              <a:rPr lang="fr-FR" dirty="0" err="1" smtClean="0"/>
              <a:t>device</a:t>
            </a:r>
            <a:r>
              <a:rPr lang="fr-FR" dirty="0" smtClean="0"/>
              <a:t> avec un </a:t>
            </a:r>
            <a:r>
              <a:rPr lang="fr-FR" dirty="0" smtClean="0">
                <a:solidFill>
                  <a:srgbClr val="00B050"/>
                </a:solidFill>
                <a:latin typeface="Courier New" pitchFamily="49" charset="0"/>
                <a:cs typeface="Courier New" pitchFamily="49" charset="0"/>
              </a:rPr>
              <a:t>and</a:t>
            </a:r>
            <a:r>
              <a:rPr lang="fr-FR" dirty="0" smtClean="0"/>
              <a:t> suivi des contraintes sur des propriétés :</a:t>
            </a:r>
          </a:p>
          <a:p>
            <a:pPr marL="0" indent="0">
              <a:buNone/>
            </a:pPr>
            <a:r>
              <a:rPr lang="en-US" sz="2400" b="1" dirty="0">
                <a:latin typeface="Courier New" pitchFamily="49" charset="0"/>
                <a:cs typeface="Courier New" pitchFamily="49" charset="0"/>
              </a:rPr>
              <a:t>media="</a:t>
            </a:r>
            <a:r>
              <a:rPr lang="en-US" sz="2400" b="1" dirty="0">
                <a:solidFill>
                  <a:srgbClr val="FF0000"/>
                </a:solidFill>
                <a:latin typeface="Courier New" pitchFamily="49" charset="0"/>
                <a:cs typeface="Courier New" pitchFamily="49" charset="0"/>
              </a:rPr>
              <a:t>screen</a:t>
            </a:r>
            <a:r>
              <a:rPr lang="en-US" sz="2400" b="1" dirty="0">
                <a:latin typeface="Courier New" pitchFamily="49" charset="0"/>
                <a:cs typeface="Courier New" pitchFamily="49" charset="0"/>
              </a:rPr>
              <a:t> </a:t>
            </a:r>
            <a:r>
              <a:rPr lang="en-US" sz="2400" b="1" dirty="0">
                <a:solidFill>
                  <a:srgbClr val="00B050"/>
                </a:solidFill>
                <a:latin typeface="Courier New" pitchFamily="49" charset="0"/>
                <a:cs typeface="Courier New" pitchFamily="49" charset="0"/>
              </a:rPr>
              <a:t>and</a:t>
            </a: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max-device-width</a:t>
            </a:r>
            <a:r>
              <a:rPr lang="en-US" sz="2400" b="1" dirty="0">
                <a:latin typeface="Courier New" pitchFamily="49" charset="0"/>
                <a:cs typeface="Courier New" pitchFamily="49" charset="0"/>
              </a:rPr>
              <a:t>: 640px</a:t>
            </a:r>
            <a:r>
              <a:rPr lang="en-US" sz="2400" b="1" dirty="0" smtClean="0">
                <a:latin typeface="Courier New" pitchFamily="49" charset="0"/>
                <a:cs typeface="Courier New" pitchFamily="49" charset="0"/>
              </a:rPr>
              <a:t>)"</a:t>
            </a:r>
          </a:p>
          <a:p>
            <a:pPr marL="0" indent="0">
              <a:buNone/>
            </a:pPr>
            <a:r>
              <a:rPr lang="en-US" sz="2400" b="1" dirty="0">
                <a:latin typeface="Courier New" pitchFamily="49" charset="0"/>
                <a:cs typeface="Courier New" pitchFamily="49" charset="0"/>
              </a:rPr>
              <a:t>media</a:t>
            </a:r>
            <a:r>
              <a:rPr lang="en-US" sz="2400" b="1" dirty="0" smtClean="0">
                <a:latin typeface="Courier New" pitchFamily="49" charset="0"/>
                <a:cs typeface="Courier New" pitchFamily="49" charset="0"/>
              </a:rPr>
              <a:t>="</a:t>
            </a:r>
            <a:r>
              <a:rPr lang="fr-FR" sz="2400" b="1" dirty="0" err="1" smtClean="0">
                <a:solidFill>
                  <a:srgbClr val="FF0000"/>
                </a:solidFill>
                <a:latin typeface="Courier New" pitchFamily="49" charset="0"/>
                <a:cs typeface="Courier New" pitchFamily="49" charset="0"/>
              </a:rPr>
              <a:t>print</a:t>
            </a:r>
            <a:r>
              <a:rPr lang="fr-FR" sz="2400" b="1" dirty="0" smtClean="0">
                <a:solidFill>
                  <a:srgbClr val="FF0000"/>
                </a:solidFill>
                <a:latin typeface="Courier New" pitchFamily="49" charset="0"/>
                <a:cs typeface="Courier New" pitchFamily="49" charset="0"/>
              </a:rPr>
              <a:t> </a:t>
            </a:r>
            <a:r>
              <a:rPr lang="fr-FR" sz="2400" b="1" dirty="0">
                <a:solidFill>
                  <a:srgbClr val="00B050"/>
                </a:solidFill>
                <a:latin typeface="Courier New" pitchFamily="49" charset="0"/>
                <a:cs typeface="Courier New" pitchFamily="49" charset="0"/>
              </a:rPr>
              <a:t>and</a:t>
            </a:r>
            <a:r>
              <a:rPr lang="fr-FR" sz="2400" b="1" dirty="0">
                <a:latin typeface="Courier New" pitchFamily="49" charset="0"/>
                <a:cs typeface="Courier New" pitchFamily="49" charset="0"/>
              </a:rPr>
              <a:t> (min-</a:t>
            </a:r>
            <a:r>
              <a:rPr lang="fr-FR" sz="2400" b="1" dirty="0" err="1">
                <a:latin typeface="Courier New" pitchFamily="49" charset="0"/>
                <a:cs typeface="Courier New" pitchFamily="49" charset="0"/>
              </a:rPr>
              <a:t>width</a:t>
            </a:r>
            <a:r>
              <a:rPr lang="fr-FR" sz="2400" b="1" dirty="0">
                <a:latin typeface="Courier New" pitchFamily="49" charset="0"/>
                <a:cs typeface="Courier New" pitchFamily="49" charset="0"/>
              </a:rPr>
              <a:t>: 5in</a:t>
            </a:r>
            <a:r>
              <a:rPr lang="fr-FR" sz="2400" b="1" dirty="0" smtClean="0">
                <a:latin typeface="Courier New" pitchFamily="49" charset="0"/>
                <a:cs typeface="Courier New" pitchFamily="49" charset="0"/>
              </a:rPr>
              <a:t>)</a:t>
            </a:r>
            <a:r>
              <a:rPr lang="en-US" sz="2400" b="1" dirty="0" smtClean="0">
                <a:latin typeface="Courier New" pitchFamily="49" charset="0"/>
                <a:cs typeface="Courier New" pitchFamily="49" charset="0"/>
              </a:rPr>
              <a:t>“</a:t>
            </a:r>
          </a:p>
          <a:p>
            <a:pPr marL="0" indent="0">
              <a:buNone/>
            </a:pPr>
            <a:r>
              <a:rPr lang="en-US" dirty="0"/>
              <a:t>(</a:t>
            </a:r>
            <a:r>
              <a:rPr lang="en-US" dirty="0" smtClean="0"/>
              <a:t>impression </a:t>
            </a:r>
            <a:r>
              <a:rPr lang="en-US" dirty="0" err="1" smtClean="0"/>
              <a:t>si</a:t>
            </a:r>
            <a:r>
              <a:rPr lang="en-US" dirty="0" smtClean="0"/>
              <a:t> </a:t>
            </a:r>
            <a:r>
              <a:rPr lang="en-US" dirty="0"/>
              <a:t>le support </a:t>
            </a:r>
            <a:r>
              <a:rPr lang="en-US" dirty="0" err="1"/>
              <a:t>est</a:t>
            </a:r>
            <a:r>
              <a:rPr lang="en-US" dirty="0"/>
              <a:t> plus grand </a:t>
            </a:r>
            <a:r>
              <a:rPr lang="en-US" dirty="0" err="1"/>
              <a:t>que</a:t>
            </a:r>
            <a:r>
              <a:rPr lang="en-US" dirty="0"/>
              <a:t> 5 </a:t>
            </a:r>
            <a:r>
              <a:rPr lang="en-US" dirty="0" err="1" smtClean="0"/>
              <a:t>pouces</a:t>
            </a:r>
            <a:r>
              <a:rPr lang="fr-FR" dirty="0" smtClean="0"/>
              <a:t>)</a:t>
            </a:r>
            <a:endParaRPr lang="fr-FR" dirty="0"/>
          </a:p>
        </p:txBody>
      </p:sp>
    </p:spTree>
    <p:extLst>
      <p:ext uri="{BB962C8B-B14F-4D97-AF65-F5344CB8AC3E}">
        <p14:creationId xmlns:p14="http://schemas.microsoft.com/office/powerpoint/2010/main" val="11795937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syntaxe</a:t>
            </a:r>
          </a:p>
        </p:txBody>
      </p:sp>
      <p:sp>
        <p:nvSpPr>
          <p:cNvPr id="3" name="Espace réservé du contenu 2"/>
          <p:cNvSpPr>
            <a:spLocks noGrp="1"/>
          </p:cNvSpPr>
          <p:nvPr>
            <p:ph idx="1"/>
          </p:nvPr>
        </p:nvSpPr>
        <p:spPr>
          <a:xfrm>
            <a:off x="685800" y="980728"/>
            <a:ext cx="8001000" cy="5688632"/>
          </a:xfrm>
        </p:spPr>
        <p:txBody>
          <a:bodyPr/>
          <a:lstStyle/>
          <a:p>
            <a:r>
              <a:rPr lang="fr-FR" sz="2400" dirty="0" smtClean="0"/>
              <a:t>Les propriétés suivantes peuvent être utilisées. Elles peuvent être préfixées par min- ou max- si elles ont des valeurs numériques (pixels, </a:t>
            </a:r>
            <a:r>
              <a:rPr lang="fr-FR" sz="2400" dirty="0" err="1" smtClean="0"/>
              <a:t>inches</a:t>
            </a:r>
            <a:r>
              <a:rPr lang="fr-FR" sz="2400" dirty="0" smtClean="0"/>
              <a:t>, </a:t>
            </a:r>
            <a:r>
              <a:rPr lang="fr-FR" sz="2400" dirty="0" err="1" smtClean="0"/>
              <a:t>poucentage</a:t>
            </a:r>
            <a:r>
              <a:rPr lang="fr-FR" sz="2400" dirty="0" smtClean="0"/>
              <a:t>).</a:t>
            </a:r>
          </a:p>
          <a:p>
            <a:pPr marL="0" indent="0">
              <a:buNone/>
            </a:pPr>
            <a:r>
              <a:rPr lang="fr-FR" sz="2000" b="1" dirty="0" err="1">
                <a:latin typeface="Courier New" pitchFamily="49" charset="0"/>
                <a:cs typeface="Courier New" pitchFamily="49" charset="0"/>
              </a:rPr>
              <a:t>c</a:t>
            </a:r>
            <a:r>
              <a:rPr lang="fr-FR" sz="2000" b="1" dirty="0" err="1" smtClean="0">
                <a:latin typeface="Courier New" pitchFamily="49" charset="0"/>
                <a:cs typeface="Courier New" pitchFamily="49" charset="0"/>
              </a:rPr>
              <a:t>olor</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colorindex</a:t>
            </a:r>
            <a:r>
              <a:rPr lang="fr-FR" sz="2000" b="1" dirty="0" smtClean="0">
                <a:latin typeface="Courier New" pitchFamily="49" charset="0"/>
                <a:cs typeface="Courier New" pitchFamily="49" charset="0"/>
              </a:rPr>
              <a:t>, aspect-ratio, </a:t>
            </a:r>
            <a:r>
              <a:rPr lang="fr-FR" sz="2000" b="1" dirty="0" err="1" smtClean="0">
                <a:latin typeface="Courier New" pitchFamily="49" charset="0"/>
                <a:cs typeface="Courier New" pitchFamily="49" charset="0"/>
              </a:rPr>
              <a:t>device</a:t>
            </a:r>
            <a:r>
              <a:rPr lang="fr-FR" sz="2000" b="1" dirty="0" smtClean="0">
                <a:latin typeface="Courier New" pitchFamily="49" charset="0"/>
                <a:cs typeface="Courier New" pitchFamily="49" charset="0"/>
              </a:rPr>
              <a:t>-aspect-ratio, </a:t>
            </a:r>
            <a:r>
              <a:rPr lang="fr-FR" sz="2000" b="1" dirty="0" err="1" smtClean="0">
                <a:latin typeface="Courier New" pitchFamily="49" charset="0"/>
                <a:cs typeface="Courier New" pitchFamily="49" charset="0"/>
              </a:rPr>
              <a:t>device-height</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device-width</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grid</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height</a:t>
            </a: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width</a:t>
            </a:r>
            <a:r>
              <a:rPr lang="fr-FR" sz="2000" b="1" dirty="0" smtClean="0">
                <a:latin typeface="Courier New" pitchFamily="49" charset="0"/>
                <a:cs typeface="Courier New" pitchFamily="49" charset="0"/>
              </a:rPr>
              <a:t>, monochrome, orientation, </a:t>
            </a:r>
            <a:r>
              <a:rPr lang="fr-FR" sz="2000" b="1" dirty="0" err="1" smtClean="0">
                <a:latin typeface="Courier New" pitchFamily="49" charset="0"/>
                <a:cs typeface="Courier New" pitchFamily="49" charset="0"/>
              </a:rPr>
              <a:t>resolution</a:t>
            </a:r>
            <a:r>
              <a:rPr lang="fr-FR" sz="2000" b="1" dirty="0" smtClean="0">
                <a:latin typeface="Courier New" pitchFamily="49" charset="0"/>
                <a:cs typeface="Courier New" pitchFamily="49" charset="0"/>
              </a:rPr>
              <a:t>, scan</a:t>
            </a:r>
          </a:p>
          <a:p>
            <a:r>
              <a:rPr lang="fr-FR" sz="2400" dirty="0"/>
              <a:t>Les dimensions peuvent être en px ou </a:t>
            </a:r>
            <a:r>
              <a:rPr lang="fr-FR" sz="2400" dirty="0" err="1" smtClean="0"/>
              <a:t>em</a:t>
            </a:r>
            <a:endParaRPr lang="fr-FR" sz="2400" dirty="0" smtClean="0"/>
          </a:p>
          <a:p>
            <a:r>
              <a:rPr lang="fr-FR" sz="2400" dirty="0" smtClean="0"/>
              <a:t>Les ratios en fractions ex : 16/9</a:t>
            </a:r>
          </a:p>
          <a:p>
            <a:r>
              <a:rPr lang="fr-FR" sz="2400" dirty="0" smtClean="0"/>
              <a:t>La résolution en dpi (points par pouce) ou en </a:t>
            </a:r>
            <a:r>
              <a:rPr lang="fr-FR" sz="2400" dirty="0" err="1" smtClean="0"/>
              <a:t>dpcm</a:t>
            </a:r>
            <a:r>
              <a:rPr lang="fr-FR" sz="2400" dirty="0" smtClean="0"/>
              <a:t> (points par centimètres)</a:t>
            </a:r>
          </a:p>
          <a:p>
            <a:r>
              <a:rPr lang="fr-FR" sz="2400" dirty="0" smtClean="0"/>
              <a:t>Orientation vaut </a:t>
            </a:r>
            <a:r>
              <a:rPr lang="fr-FR" sz="2400" dirty="0" smtClean="0">
                <a:latin typeface="Courier New" pitchFamily="49" charset="0"/>
                <a:cs typeface="Courier New" pitchFamily="49" charset="0"/>
              </a:rPr>
              <a:t>paysage</a:t>
            </a:r>
            <a:r>
              <a:rPr lang="fr-FR" sz="2400" dirty="0" smtClean="0"/>
              <a:t> ou </a:t>
            </a:r>
            <a:r>
              <a:rPr lang="fr-FR" sz="2400" dirty="0" err="1" smtClean="0">
                <a:latin typeface="Courier New" pitchFamily="49" charset="0"/>
                <a:cs typeface="Courier New" pitchFamily="49" charset="0"/>
              </a:rPr>
              <a:t>landscape</a:t>
            </a:r>
            <a:endParaRPr lang="fr-FR" sz="2400" dirty="0" smtClean="0">
              <a:latin typeface="Courier New" pitchFamily="49" charset="0"/>
              <a:cs typeface="Courier New" pitchFamily="49" charset="0"/>
            </a:endParaRPr>
          </a:p>
          <a:p>
            <a:endParaRPr lang="fr-FR" sz="2400" dirty="0"/>
          </a:p>
        </p:txBody>
      </p:sp>
    </p:spTree>
    <p:extLst>
      <p:ext uri="{BB962C8B-B14F-4D97-AF65-F5344CB8AC3E}">
        <p14:creationId xmlns:p14="http://schemas.microsoft.com/office/powerpoint/2010/main" val="391876895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CSS3 Media </a:t>
            </a:r>
            <a:r>
              <a:rPr lang="fr-FR" dirty="0" err="1"/>
              <a:t>Queries</a:t>
            </a:r>
            <a:r>
              <a:rPr lang="fr-FR" dirty="0"/>
              <a:t> : </a:t>
            </a:r>
            <a:r>
              <a:rPr lang="fr-FR" dirty="0" smtClean="0"/>
              <a:t>syntaxe, exemples</a:t>
            </a:r>
            <a:endParaRPr lang="fr-FR" dirty="0"/>
          </a:p>
        </p:txBody>
      </p:sp>
      <p:sp>
        <p:nvSpPr>
          <p:cNvPr id="3" name="Espace réservé du contenu 2"/>
          <p:cNvSpPr>
            <a:spLocks noGrp="1"/>
          </p:cNvSpPr>
          <p:nvPr>
            <p:ph idx="1"/>
          </p:nvPr>
        </p:nvSpPr>
        <p:spPr>
          <a:xfrm>
            <a:off x="539552" y="1052736"/>
            <a:ext cx="8604448" cy="4724400"/>
          </a:xfrm>
        </p:spPr>
        <p:txBody>
          <a:bodyPr/>
          <a:lstStyle/>
          <a:p>
            <a:r>
              <a:rPr lang="en-US" sz="2000" b="1" dirty="0">
                <a:latin typeface="Courier New" pitchFamily="49" charset="0"/>
                <a:cs typeface="Courier New" pitchFamily="49" charset="0"/>
              </a:rPr>
              <a:t>@media screen and (device-aspect-ratio: 16/9) { ... </a:t>
            </a:r>
            <a:r>
              <a:rPr lang="en-US" sz="2000" b="1" dirty="0" smtClean="0">
                <a:latin typeface="Courier New" pitchFamily="49" charset="0"/>
                <a:cs typeface="Courier New" pitchFamily="49" charset="0"/>
              </a:rPr>
              <a:t>}</a:t>
            </a:r>
          </a:p>
          <a:p>
            <a:r>
              <a:rPr lang="fr-FR" sz="2000" b="1" dirty="0">
                <a:latin typeface="Courier New" pitchFamily="49" charset="0"/>
                <a:cs typeface="Courier New" pitchFamily="49" charset="0"/>
              </a:rPr>
              <a:t>@media (</a:t>
            </a:r>
            <a:r>
              <a:rPr lang="fr-FR" sz="2000" b="1" dirty="0" err="1" smtClean="0">
                <a:latin typeface="Courier New" pitchFamily="49" charset="0"/>
                <a:cs typeface="Courier New" pitchFamily="49" charset="0"/>
              </a:rPr>
              <a:t>orientation:portrait</a:t>
            </a:r>
            <a:r>
              <a:rPr lang="fr-FR" sz="2000" b="1" dirty="0">
                <a:latin typeface="Courier New" pitchFamily="49" charset="0"/>
                <a:cs typeface="Courier New" pitchFamily="49" charset="0"/>
              </a:rPr>
              <a:t>) { ... </a:t>
            </a:r>
            <a:r>
              <a:rPr lang="fr-FR" sz="2000" b="1" dirty="0" smtClean="0">
                <a:latin typeface="Courier New" pitchFamily="49" charset="0"/>
                <a:cs typeface="Courier New" pitchFamily="49" charset="0"/>
              </a:rPr>
              <a:t>}</a:t>
            </a:r>
          </a:p>
          <a:p>
            <a:r>
              <a:rPr lang="en-US" sz="2000" b="1" dirty="0">
                <a:latin typeface="Courier New" pitchFamily="49" charset="0"/>
                <a:cs typeface="Courier New" pitchFamily="49" charset="0"/>
              </a:rPr>
              <a:t>@media (color) { /* </a:t>
            </a:r>
            <a:r>
              <a:rPr lang="en-US" sz="2000" b="1" dirty="0" err="1" smtClean="0">
                <a:latin typeface="Courier New" pitchFamily="49" charset="0"/>
                <a:cs typeface="Courier New" pitchFamily="49" charset="0"/>
              </a:rPr>
              <a:t>Ecran</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couleur</a:t>
            </a:r>
            <a:r>
              <a:rPr lang="en-US" sz="2000" b="1" dirty="0" smtClean="0">
                <a:latin typeface="Courier New" pitchFamily="49" charset="0"/>
                <a:cs typeface="Courier New" pitchFamily="49" charset="0"/>
              </a:rPr>
              <a:t> */ </a:t>
            </a:r>
            <a:r>
              <a:rPr lang="en-US" sz="2000" b="1" dirty="0">
                <a:latin typeface="Courier New" pitchFamily="49" charset="0"/>
                <a:cs typeface="Courier New" pitchFamily="49" charset="0"/>
              </a:rPr>
              <a:t>} </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a:t>
            </a:r>
            <a:r>
              <a:rPr lang="en-US" sz="2000" b="1" dirty="0">
                <a:latin typeface="Courier New" pitchFamily="49" charset="0"/>
                <a:cs typeface="Courier New" pitchFamily="49" charset="0"/>
              </a:rPr>
              <a:t>media (min-color-index: 256)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smtClean="0">
                <a:latin typeface="Courier New" pitchFamily="49" charset="0"/>
                <a:cs typeface="Courier New" pitchFamily="49" charset="0"/>
              </a:rPr>
              <a:t>écran</a:t>
            </a:r>
            <a:r>
              <a:rPr lang="en-US" sz="2000" b="1" dirty="0" smtClean="0">
                <a:latin typeface="Courier New" pitchFamily="49" charset="0"/>
                <a:cs typeface="Courier New" pitchFamily="49" charset="0"/>
              </a:rPr>
              <a:t> support au </a:t>
            </a:r>
            <a:r>
              <a:rPr lang="en-US" sz="2000" b="1" dirty="0" err="1" smtClean="0">
                <a:latin typeface="Courier New" pitchFamily="49" charset="0"/>
                <a:cs typeface="Courier New" pitchFamily="49" charset="0"/>
              </a:rPr>
              <a:t>moins</a:t>
            </a:r>
            <a:r>
              <a:rPr lang="en-US" sz="2000" b="1" dirty="0" smtClean="0">
                <a:latin typeface="Courier New" pitchFamily="49" charset="0"/>
                <a:cs typeface="Courier New" pitchFamily="49" charset="0"/>
              </a:rPr>
              <a:t> 256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couleurs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 </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a:t>
            </a:r>
            <a:r>
              <a:rPr lang="en-US" sz="2000" b="1" dirty="0">
                <a:latin typeface="Courier New" pitchFamily="49" charset="0"/>
                <a:cs typeface="Courier New" pitchFamily="49" charset="0"/>
              </a:rPr>
              <a:t>media (monochrome)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smtClean="0">
                <a:latin typeface="Courier New" pitchFamily="49" charset="0"/>
                <a:cs typeface="Courier New" pitchFamily="49" charset="0"/>
              </a:rPr>
              <a:t>L’écran</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est</a:t>
            </a:r>
            <a:r>
              <a:rPr lang="en-US" sz="2000" b="1" dirty="0" smtClean="0">
                <a:latin typeface="Courier New" pitchFamily="49" charset="0"/>
                <a:cs typeface="Courier New" pitchFamily="49" charset="0"/>
              </a:rPr>
              <a:t> monochrome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a:t>
            </a:r>
          </a:p>
          <a:p>
            <a:r>
              <a:rPr lang="en-US" sz="2000" b="1" dirty="0">
                <a:latin typeface="Courier New" pitchFamily="49" charset="0"/>
                <a:cs typeface="Courier New" pitchFamily="49" charset="0"/>
              </a:rPr>
              <a:t>@media</a:t>
            </a:r>
            <a:r>
              <a:rPr lang="fr-FR" sz="2000" b="1" dirty="0" smtClean="0">
                <a:latin typeface="Courier New" pitchFamily="49" charset="0"/>
                <a:cs typeface="Courier New" pitchFamily="49" charset="0"/>
              </a:rPr>
              <a:t>(min-monochrome</a:t>
            </a:r>
            <a:r>
              <a:rPr lang="fr-FR" sz="2000" b="1" dirty="0">
                <a:latin typeface="Courier New" pitchFamily="49" charset="0"/>
                <a:cs typeface="Courier New" pitchFamily="49" charset="0"/>
              </a:rPr>
              <a:t>: 2)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a:latin typeface="Courier New" pitchFamily="49" charset="0"/>
                <a:cs typeface="Courier New" pitchFamily="49" charset="0"/>
              </a:rPr>
              <a:t>L’écran</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a au </a:t>
            </a:r>
            <a:r>
              <a:rPr lang="en-US" sz="2000" b="1" dirty="0" err="1" smtClean="0">
                <a:latin typeface="Courier New" pitchFamily="49" charset="0"/>
                <a:cs typeface="Courier New" pitchFamily="49" charset="0"/>
              </a:rPr>
              <a:t>moins</a:t>
            </a:r>
            <a:r>
              <a:rPr lang="en-US" sz="2000" b="1" dirty="0" smtClean="0">
                <a:latin typeface="Courier New" pitchFamily="49" charset="0"/>
                <a:cs typeface="Courier New" pitchFamily="49" charset="0"/>
              </a:rPr>
              <a:t> 4 </a:t>
            </a:r>
            <a:r>
              <a:rPr lang="en-US" sz="2000" b="1" dirty="0" err="1" smtClean="0">
                <a:latin typeface="Courier New" pitchFamily="49" charset="0"/>
                <a:cs typeface="Courier New" pitchFamily="49" charset="0"/>
              </a:rPr>
              <a:t>niveaux</a:t>
            </a:r>
            <a:r>
              <a:rPr lang="en-US" sz="2000" b="1" dirty="0" smtClean="0">
                <a:latin typeface="Courier New" pitchFamily="49" charset="0"/>
                <a:cs typeface="Courier New" pitchFamily="49" charset="0"/>
              </a:rPr>
              <a:t> de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gris</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a:t>
            </a:r>
            <a:endParaRPr lang="fr-FR" sz="2000" b="1" dirty="0" smtClean="0">
              <a:latin typeface="Courier New" pitchFamily="49" charset="0"/>
              <a:cs typeface="Courier New" pitchFamily="49" charset="0"/>
            </a:endParaRPr>
          </a:p>
          <a:p>
            <a:r>
              <a:rPr lang="en-US" sz="2000" b="1" dirty="0">
                <a:latin typeface="Courier New" pitchFamily="49" charset="0"/>
                <a:cs typeface="Courier New" pitchFamily="49" charset="0"/>
              </a:rPr>
              <a:t>@media (</a:t>
            </a:r>
            <a:r>
              <a:rPr lang="en-US" sz="2000" b="1" dirty="0" err="1">
                <a:latin typeface="Courier New" pitchFamily="49" charset="0"/>
                <a:cs typeface="Courier New" pitchFamily="49" charset="0"/>
              </a:rPr>
              <a:t>tv</a:t>
            </a:r>
            <a:r>
              <a:rPr lang="en-US" sz="2000" b="1" dirty="0">
                <a:latin typeface="Courier New" pitchFamily="49" charset="0"/>
                <a:cs typeface="Courier New" pitchFamily="49" charset="0"/>
              </a:rPr>
              <a:t>, screen and (device-aspect-ratio: 16/9), screen and (device-aspect-ratio: 16/10) { </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a:t>
            </a:r>
            <a:r>
              <a:rPr lang="en-US" sz="2000" b="1" dirty="0" err="1">
                <a:latin typeface="Courier New" pitchFamily="49" charset="0"/>
                <a:cs typeface="Courier New" pitchFamily="49" charset="0"/>
              </a:rPr>
              <a:t>Ecran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ou</a:t>
            </a:r>
            <a:r>
              <a:rPr lang="en-US" sz="2000" b="1" dirty="0">
                <a:latin typeface="Courier New" pitchFamily="49" charset="0"/>
                <a:cs typeface="Courier New" pitchFamily="49" charset="0"/>
              </a:rPr>
              <a:t> TV à </a:t>
            </a:r>
            <a:r>
              <a:rPr lang="en-US" sz="2000" b="1" dirty="0" err="1">
                <a:latin typeface="Courier New" pitchFamily="49" charset="0"/>
                <a:cs typeface="Courier New" pitchFamily="49" charset="0"/>
              </a:rPr>
              <a:t>écran</a:t>
            </a:r>
            <a:r>
              <a:rPr lang="en-US" sz="2000" b="1" dirty="0">
                <a:latin typeface="Courier New" pitchFamily="49" charset="0"/>
                <a:cs typeface="Courier New" pitchFamily="49" charset="0"/>
              </a:rPr>
              <a:t> large */ }</a:t>
            </a:r>
            <a:endParaRPr lang="fr-FR" sz="2000" b="1" dirty="0">
              <a:latin typeface="Courier New" pitchFamily="49" charset="0"/>
              <a:cs typeface="Courier New" pitchFamily="49" charset="0"/>
            </a:endParaRPr>
          </a:p>
          <a:p>
            <a:endParaRPr lang="fr-FR" sz="2000" b="1" dirty="0" smtClean="0">
              <a:latin typeface="Courier New" pitchFamily="49" charset="0"/>
              <a:cs typeface="Courier New" pitchFamily="49" charset="0"/>
            </a:endParaRPr>
          </a:p>
          <a:p>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113715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et Media </a:t>
            </a:r>
            <a:r>
              <a:rPr lang="fr-FR" dirty="0" err="1" smtClean="0"/>
              <a:t>Queries</a:t>
            </a:r>
            <a:r>
              <a:rPr lang="fr-FR" dirty="0" smtClean="0"/>
              <a:t> : bonnes pratiques	</a:t>
            </a:r>
            <a:endParaRPr lang="fr-FR" dirty="0"/>
          </a:p>
        </p:txBody>
      </p:sp>
      <p:sp>
        <p:nvSpPr>
          <p:cNvPr id="3" name="Espace réservé du contenu 2"/>
          <p:cNvSpPr>
            <a:spLocks noGrp="1"/>
          </p:cNvSpPr>
          <p:nvPr>
            <p:ph idx="1"/>
          </p:nvPr>
        </p:nvSpPr>
        <p:spPr/>
        <p:txBody>
          <a:bodyPr/>
          <a:lstStyle/>
          <a:p>
            <a:r>
              <a:rPr lang="fr-FR" dirty="0" smtClean="0"/>
              <a:t>Tester plutôt max-</a:t>
            </a:r>
            <a:r>
              <a:rPr lang="fr-FR" dirty="0" err="1" smtClean="0"/>
              <a:t>device</a:t>
            </a:r>
            <a:r>
              <a:rPr lang="fr-FR" dirty="0" smtClean="0"/>
              <a:t>-</a:t>
            </a:r>
            <a:r>
              <a:rPr lang="fr-FR" dirty="0" err="1" smtClean="0"/>
              <a:t>width</a:t>
            </a:r>
            <a:r>
              <a:rPr lang="fr-FR" dirty="0" smtClean="0"/>
              <a:t> et max-</a:t>
            </a:r>
            <a:r>
              <a:rPr lang="fr-FR" dirty="0" err="1" smtClean="0"/>
              <a:t>device</a:t>
            </a:r>
            <a:r>
              <a:rPr lang="fr-FR" dirty="0" smtClean="0"/>
              <a:t>-</a:t>
            </a:r>
            <a:r>
              <a:rPr lang="fr-FR" dirty="0" err="1" smtClean="0"/>
              <a:t>height</a:t>
            </a:r>
            <a:r>
              <a:rPr lang="fr-FR" dirty="0" smtClean="0"/>
              <a:t> plutôt que max-</a:t>
            </a:r>
            <a:r>
              <a:rPr lang="fr-FR" dirty="0" err="1" smtClean="0"/>
              <a:t>width</a:t>
            </a:r>
            <a:r>
              <a:rPr lang="fr-FR" dirty="0" smtClean="0"/>
              <a:t> et max-</a:t>
            </a:r>
            <a:r>
              <a:rPr lang="fr-FR" dirty="0" err="1" smtClean="0"/>
              <a:t>height</a:t>
            </a:r>
            <a:r>
              <a:rPr lang="fr-FR" dirty="0" smtClean="0"/>
              <a:t>, modifier le contenu d’une page sur un écran desktop quand on retaille la fenêtre peut-être perturbant.</a:t>
            </a:r>
          </a:p>
          <a:p>
            <a:r>
              <a:rPr lang="fr-FR" dirty="0" smtClean="0"/>
              <a:t>Si la page contient un </a:t>
            </a:r>
            <a:r>
              <a:rPr lang="fr-FR" dirty="0" err="1" smtClean="0"/>
              <a:t>canvas</a:t>
            </a:r>
            <a:r>
              <a:rPr lang="fr-FR" dirty="0" smtClean="0"/>
              <a:t> et que celui-ci est retaillé, il sera </a:t>
            </a:r>
            <a:r>
              <a:rPr lang="fr-FR" dirty="0" err="1" smtClean="0"/>
              <a:t>réunitialisé</a:t>
            </a:r>
            <a:endParaRPr lang="fr-FR" dirty="0" smtClean="0"/>
          </a:p>
          <a:p>
            <a:pPr lvl="1"/>
            <a:r>
              <a:rPr lang="fr-FR" dirty="0" smtClean="0"/>
              <a:t>A éviter car on perd son contenu !</a:t>
            </a:r>
            <a:endParaRPr lang="fr-FR" dirty="0"/>
          </a:p>
        </p:txBody>
      </p:sp>
    </p:spTree>
    <p:extLst>
      <p:ext uri="{BB962C8B-B14F-4D97-AF65-F5344CB8AC3E}">
        <p14:creationId xmlns:p14="http://schemas.microsoft.com/office/powerpoint/2010/main" val="27200399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 astuce</a:t>
            </a:r>
            <a:endParaRPr lang="fr-FR" dirty="0"/>
          </a:p>
        </p:txBody>
      </p:sp>
      <p:sp>
        <p:nvSpPr>
          <p:cNvPr id="3" name="Espace réservé du contenu 2"/>
          <p:cNvSpPr>
            <a:spLocks noGrp="1"/>
          </p:cNvSpPr>
          <p:nvPr>
            <p:ph idx="1"/>
          </p:nvPr>
        </p:nvSpPr>
        <p:spPr>
          <a:xfrm>
            <a:off x="685800" y="864840"/>
            <a:ext cx="8001000" cy="4724400"/>
          </a:xfrm>
        </p:spPr>
        <p:txBody>
          <a:bodyPr/>
          <a:lstStyle/>
          <a:p>
            <a:r>
              <a:rPr lang="fr-FR" sz="2400" dirty="0" smtClean="0"/>
              <a:t>Pris sur </a:t>
            </a:r>
            <a:r>
              <a:rPr lang="fr-FR" sz="2400" dirty="0" smtClean="0">
                <a:hlinkClick r:id="rId2"/>
              </a:rPr>
              <a:t>le site html5rocks, section « </a:t>
            </a:r>
            <a:r>
              <a:rPr lang="fr-FR" sz="2400" dirty="0" err="1" smtClean="0">
                <a:hlinkClick r:id="rId2"/>
              </a:rPr>
              <a:t>mobifying</a:t>
            </a:r>
            <a:r>
              <a:rPr lang="fr-FR" sz="2400" dirty="0" smtClean="0">
                <a:hlinkClick r:id="rId2"/>
              </a:rPr>
              <a:t> </a:t>
            </a:r>
            <a:r>
              <a:rPr lang="fr-FR" sz="2400" dirty="0" err="1" smtClean="0">
                <a:hlinkClick r:id="rId2"/>
              </a:rPr>
              <a:t>your</a:t>
            </a:r>
            <a:r>
              <a:rPr lang="fr-FR" sz="2400" dirty="0" smtClean="0">
                <a:hlinkClick r:id="rId2"/>
              </a:rPr>
              <a:t> site »</a:t>
            </a:r>
            <a:endParaRPr lang="fr-FR" sz="2400" dirty="0" smtClean="0"/>
          </a:p>
          <a:p>
            <a:pPr marL="0" indent="0">
              <a:buNone/>
            </a:pP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media="all"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static</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/base.min.css" /&gt;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endParaRPr lang="fr-FR" sz="1800" b="1" dirty="0" smtClean="0">
              <a:latin typeface="Courier New" pitchFamily="49" charset="0"/>
              <a:cs typeface="Courier New" pitchFamily="49" charset="0"/>
            </a:endParaRPr>
          </a:p>
          <a:p>
            <a:pPr marL="0" indent="0">
              <a:buNone/>
            </a:pP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link</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rel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stylesheet</a:t>
            </a:r>
            <a:r>
              <a:rPr lang="fr-FR" sz="1800" b="1" dirty="0">
                <a:latin typeface="Courier New" pitchFamily="49" charset="0"/>
                <a:cs typeface="Courier New" pitchFamily="49" charset="0"/>
              </a:rPr>
              <a:t>" media="</a:t>
            </a:r>
            <a:r>
              <a:rPr lang="fr-FR" sz="1800" b="1" dirty="0" err="1">
                <a:solidFill>
                  <a:srgbClr val="FF0000"/>
                </a:solidFill>
                <a:latin typeface="Courier New" pitchFamily="49" charset="0"/>
                <a:cs typeface="Courier New" pitchFamily="49" charset="0"/>
              </a:rPr>
              <a:t>only</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screen</a:t>
            </a:r>
            <a:r>
              <a:rPr lang="fr-FR" sz="1800" b="1" dirty="0">
                <a:latin typeface="Courier New" pitchFamily="49" charset="0"/>
                <a:cs typeface="Courier New" pitchFamily="49" charset="0"/>
              </a:rPr>
              <a:t> and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max-</a:t>
            </a:r>
            <a:r>
              <a:rPr lang="fr-FR" sz="1800" b="1" dirty="0" err="1">
                <a:latin typeface="Courier New" pitchFamily="49" charset="0"/>
                <a:cs typeface="Courier New" pitchFamily="49" charset="0"/>
              </a:rPr>
              <a:t>width</a:t>
            </a:r>
            <a:r>
              <a:rPr lang="fr-FR" sz="1800" b="1" dirty="0">
                <a:latin typeface="Courier New" pitchFamily="49" charset="0"/>
                <a:cs typeface="Courier New" pitchFamily="49" charset="0"/>
              </a:rPr>
              <a:t>: 800px)"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href</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static</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/mobile.min.css" </a:t>
            </a:r>
            <a:r>
              <a:rPr lang="fr-FR" sz="1800" b="1" dirty="0" smtClean="0">
                <a:latin typeface="Courier New" pitchFamily="49" charset="0"/>
                <a:cs typeface="Courier New" pitchFamily="49" charset="0"/>
              </a:rPr>
              <a:t>/&gt;</a:t>
            </a:r>
          </a:p>
          <a:p>
            <a:r>
              <a:rPr lang="fr-FR" sz="2400" dirty="0"/>
              <a:t>Le </a:t>
            </a:r>
            <a:r>
              <a:rPr lang="fr-FR" sz="2400" b="1" dirty="0" err="1">
                <a:solidFill>
                  <a:srgbClr val="FF0000"/>
                </a:solidFill>
                <a:latin typeface="Courier New" pitchFamily="49" charset="0"/>
                <a:cs typeface="Courier New" pitchFamily="49" charset="0"/>
              </a:rPr>
              <a:t>only</a:t>
            </a:r>
            <a:r>
              <a:rPr lang="fr-FR" sz="2400" dirty="0">
                <a:solidFill>
                  <a:srgbClr val="FF0000"/>
                </a:solidFill>
              </a:rPr>
              <a:t> </a:t>
            </a:r>
            <a:r>
              <a:rPr lang="fr-FR" sz="2400" dirty="0"/>
              <a:t>indique que la Media </a:t>
            </a:r>
            <a:r>
              <a:rPr lang="fr-FR" sz="2400" dirty="0" err="1"/>
              <a:t>Query</a:t>
            </a:r>
            <a:r>
              <a:rPr lang="fr-FR" sz="2400" dirty="0"/>
              <a:t> ne sera prise en compte que par les navigateurs qui les reconnaissent</a:t>
            </a:r>
          </a:p>
          <a:p>
            <a:r>
              <a:rPr lang="fr-FR" sz="2400" b="1" dirty="0" err="1" smtClean="0">
                <a:solidFill>
                  <a:srgbClr val="FF0000"/>
                </a:solidFill>
                <a:latin typeface="Courier New" pitchFamily="49" charset="0"/>
                <a:cs typeface="Courier New" pitchFamily="49" charset="0"/>
              </a:rPr>
              <a:t>screen</a:t>
            </a:r>
            <a:r>
              <a:rPr lang="fr-FR" sz="2400" dirty="0" smtClean="0">
                <a:solidFill>
                  <a:srgbClr val="FF0000"/>
                </a:solidFill>
              </a:rPr>
              <a:t> </a:t>
            </a:r>
            <a:r>
              <a:rPr lang="fr-FR" sz="2400" dirty="0"/>
              <a:t>est utilisé par les navigateurs de </a:t>
            </a:r>
            <a:r>
              <a:rPr lang="fr-FR" sz="2400" dirty="0" err="1" smtClean="0"/>
              <a:t>smartphones</a:t>
            </a:r>
            <a:r>
              <a:rPr lang="fr-FR" sz="2400" dirty="0" smtClean="0"/>
              <a:t>/tablettes</a:t>
            </a:r>
            <a:endParaRPr lang="fr-FR" sz="2400" dirty="0"/>
          </a:p>
          <a:p>
            <a:r>
              <a:rPr lang="fr-FR" sz="2400" dirty="0" smtClean="0"/>
              <a:t>base.css </a:t>
            </a:r>
            <a:r>
              <a:rPr lang="fr-FR" sz="2400" dirty="0"/>
              <a:t>est la feuille de style par défaut, mobile.min.css </a:t>
            </a:r>
            <a:r>
              <a:rPr lang="fr-FR" sz="2400" i="1" dirty="0"/>
              <a:t>redéfinit des règles CSS pour écran tel ou tablette</a:t>
            </a:r>
          </a:p>
        </p:txBody>
      </p:sp>
    </p:spTree>
    <p:extLst>
      <p:ext uri="{BB962C8B-B14F-4D97-AF65-F5344CB8AC3E}">
        <p14:creationId xmlns:p14="http://schemas.microsoft.com/office/powerpoint/2010/main" val="420630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Bon à savoir : les &lt;</a:t>
            </a:r>
            <a:r>
              <a:rPr lang="fr-FR" dirty="0" err="1" smtClean="0"/>
              <a:t>meta</a:t>
            </a:r>
            <a:r>
              <a:rPr lang="fr-FR" dirty="0" smtClean="0"/>
              <a:t>&gt; tags pour </a:t>
            </a:r>
            <a:r>
              <a:rPr lang="fr-FR" dirty="0" err="1" smtClean="0"/>
              <a:t>WebKit</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Bon, </a:t>
            </a:r>
            <a:r>
              <a:rPr lang="fr-FR" dirty="0" err="1" smtClean="0"/>
              <a:t>WebKit</a:t>
            </a:r>
            <a:r>
              <a:rPr lang="fr-FR" dirty="0" smtClean="0"/>
              <a:t> c’est le moteur HTML de 99% des navigateurs sur </a:t>
            </a:r>
            <a:r>
              <a:rPr lang="fr-FR" dirty="0" err="1" smtClean="0"/>
              <a:t>smartphones</a:t>
            </a:r>
            <a:r>
              <a:rPr lang="fr-FR" dirty="0" smtClean="0"/>
              <a:t> et tablettes (</a:t>
            </a:r>
            <a:r>
              <a:rPr lang="fr-FR" dirty="0" err="1" smtClean="0"/>
              <a:t>Android</a:t>
            </a:r>
            <a:r>
              <a:rPr lang="fr-FR" dirty="0" smtClean="0"/>
              <a:t>, IOS)</a:t>
            </a:r>
          </a:p>
          <a:p>
            <a:r>
              <a:rPr lang="fr-FR" dirty="0" smtClean="0"/>
              <a:t>Il reconnait certains tags &lt;</a:t>
            </a:r>
            <a:r>
              <a:rPr lang="fr-FR" dirty="0" err="1" smtClean="0"/>
              <a:t>meta</a:t>
            </a:r>
            <a:r>
              <a:rPr lang="fr-FR" dirty="0" smtClean="0"/>
              <a:t>&gt;, </a:t>
            </a:r>
            <a:r>
              <a:rPr lang="fr-FR" dirty="0" err="1" smtClean="0"/>
              <a:t>ie</a:t>
            </a:r>
            <a:r>
              <a:rPr lang="fr-FR" dirty="0" smtClean="0"/>
              <a:t> plus connu : </a:t>
            </a:r>
            <a:r>
              <a:rPr lang="fr-FR" dirty="0" err="1" smtClean="0"/>
              <a:t>name</a:t>
            </a:r>
            <a:r>
              <a:rPr lang="fr-FR" dirty="0" smtClean="0"/>
              <a:t>=</a:t>
            </a:r>
            <a:r>
              <a:rPr lang="fr-FR" dirty="0" err="1" smtClean="0"/>
              <a:t>viewport</a:t>
            </a:r>
            <a:endParaRPr lang="fr-FR" dirty="0" smtClean="0"/>
          </a:p>
          <a:p>
            <a:r>
              <a:rPr lang="fr-FR" dirty="0" smtClean="0"/>
              <a:t>En positionnant ce tag, on indique :</a:t>
            </a:r>
          </a:p>
          <a:p>
            <a:pPr marL="914400" lvl="1" indent="-457200">
              <a:buFont typeface="+mj-lt"/>
              <a:buAutoNum type="arabicPeriod"/>
            </a:pPr>
            <a:r>
              <a:rPr lang="en-US" dirty="0" smtClean="0"/>
              <a:t>Comment le </a:t>
            </a:r>
            <a:r>
              <a:rPr lang="en-US" dirty="0" err="1" smtClean="0"/>
              <a:t>contenu</a:t>
            </a:r>
            <a:r>
              <a:rPr lang="en-US" dirty="0" smtClean="0"/>
              <a:t> </a:t>
            </a:r>
            <a:r>
              <a:rPr lang="en-US" dirty="0" err="1" smtClean="0"/>
              <a:t>doit</a:t>
            </a:r>
            <a:r>
              <a:rPr lang="en-US" dirty="0" smtClean="0"/>
              <a:t> </a:t>
            </a:r>
            <a:r>
              <a:rPr lang="en-US" dirty="0" err="1" smtClean="0"/>
              <a:t>remplir</a:t>
            </a:r>
            <a:r>
              <a:rPr lang="en-US" dirty="0" smtClean="0"/>
              <a:t> </a:t>
            </a:r>
            <a:r>
              <a:rPr lang="en-US" dirty="0" err="1" smtClean="0"/>
              <a:t>l’écran</a:t>
            </a:r>
            <a:r>
              <a:rPr lang="en-US" dirty="0" smtClean="0"/>
              <a:t>,</a:t>
            </a:r>
          </a:p>
          <a:p>
            <a:pPr marL="914400" lvl="1" indent="-457200">
              <a:buFont typeface="+mj-lt"/>
              <a:buAutoNum type="arabicPeriod"/>
            </a:pPr>
            <a:r>
              <a:rPr lang="en-US" dirty="0" err="1" smtClean="0"/>
              <a:t>Que</a:t>
            </a:r>
            <a:r>
              <a:rPr lang="en-US" dirty="0" smtClean="0"/>
              <a:t> le site </a:t>
            </a:r>
            <a:r>
              <a:rPr lang="en-US" dirty="0" err="1" smtClean="0"/>
              <a:t>est</a:t>
            </a:r>
            <a:r>
              <a:rPr lang="en-US" dirty="0" smtClean="0"/>
              <a:t> </a:t>
            </a:r>
            <a:r>
              <a:rPr lang="en-US" dirty="0" err="1" smtClean="0"/>
              <a:t>optimlisé</a:t>
            </a:r>
            <a:r>
              <a:rPr lang="en-US" dirty="0" smtClean="0"/>
              <a:t> pour mobile.</a:t>
            </a:r>
            <a:endParaRPr lang="fr-FR" dirty="0" smtClean="0"/>
          </a:p>
        </p:txBody>
      </p:sp>
    </p:spTree>
    <p:extLst>
      <p:ext uri="{BB962C8B-B14F-4D97-AF65-F5344CB8AC3E}">
        <p14:creationId xmlns:p14="http://schemas.microsoft.com/office/powerpoint/2010/main" val="1475971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meta</a:t>
            </a:r>
            <a:r>
              <a:rPr lang="fr-FR" dirty="0" smtClean="0"/>
              <a:t> </a:t>
            </a:r>
            <a:r>
              <a:rPr lang="fr-FR" dirty="0" err="1" smtClean="0"/>
              <a:t>name</a:t>
            </a:r>
            <a:r>
              <a:rPr lang="fr-FR" dirty="0" smtClean="0"/>
              <a:t>=</a:t>
            </a:r>
            <a:r>
              <a:rPr lang="fr-FR" dirty="0" err="1" smtClean="0"/>
              <a:t>viewport</a:t>
            </a:r>
            <a:r>
              <a:rPr lang="fr-FR" dirty="0" smtClean="0"/>
              <a:t> content=… /&gt;</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a:t>Un </a:t>
            </a:r>
            <a:r>
              <a:rPr lang="en-US" dirty="0" err="1"/>
              <a:t>exemple</a:t>
            </a:r>
            <a:r>
              <a:rPr lang="en-US" dirty="0"/>
              <a:t> :</a:t>
            </a:r>
          </a:p>
          <a:p>
            <a:pPr marL="0" indent="0">
              <a:buNone/>
            </a:pPr>
            <a:r>
              <a:rPr lang="en-US" sz="2000" b="1" dirty="0" smtClean="0">
                <a:latin typeface="Courier New" pitchFamily="49" charset="0"/>
                <a:cs typeface="Courier New" pitchFamily="49" charset="0"/>
              </a:rPr>
              <a:t>&lt;</a:t>
            </a:r>
            <a:r>
              <a:rPr lang="en-US" sz="2000" b="1" dirty="0">
                <a:latin typeface="Courier New" pitchFamily="49" charset="0"/>
                <a:cs typeface="Courier New" pitchFamily="49" charset="0"/>
              </a:rPr>
              <a:t>meta </a:t>
            </a:r>
            <a:r>
              <a:rPr lang="en-US" sz="2000" b="1" dirty="0">
                <a:solidFill>
                  <a:srgbClr val="FF0000"/>
                </a:solidFill>
                <a:latin typeface="Courier New" pitchFamily="49" charset="0"/>
                <a:cs typeface="Courier New" pitchFamily="49" charset="0"/>
              </a:rPr>
              <a:t>name="viewport" </a:t>
            </a:r>
            <a:r>
              <a:rPr lang="en-US" sz="2000" b="1" dirty="0">
                <a:solidFill>
                  <a:srgbClr val="00B050"/>
                </a:solidFill>
                <a:latin typeface="Courier New" pitchFamily="49" charset="0"/>
                <a:cs typeface="Courier New" pitchFamily="49" charset="0"/>
              </a:rPr>
              <a:t>content="width=device-width, </a:t>
            </a:r>
            <a:br>
              <a:rPr lang="en-US" sz="2000" b="1" dirty="0">
                <a:solidFill>
                  <a:srgbClr val="00B050"/>
                </a:solidFill>
                <a:latin typeface="Courier New" pitchFamily="49" charset="0"/>
                <a:cs typeface="Courier New" pitchFamily="49" charset="0"/>
              </a:rPr>
            </a:br>
            <a:r>
              <a:rPr lang="en-US" sz="2000" b="1" dirty="0">
                <a:solidFill>
                  <a:srgbClr val="00B050"/>
                </a:solidFill>
                <a:latin typeface="Courier New" pitchFamily="49" charset="0"/>
                <a:cs typeface="Courier New" pitchFamily="49" charset="0"/>
              </a:rPr>
              <a:t>      initial-scale=1.0, user-scalable=yes</a:t>
            </a:r>
            <a:r>
              <a:rPr lang="en-US" sz="2000" b="1" dirty="0" smtClean="0">
                <a:solidFill>
                  <a:srgbClr val="00B050"/>
                </a:solidFill>
                <a:latin typeface="Courier New" pitchFamily="49" charset="0"/>
                <a:cs typeface="Courier New" pitchFamily="49" charset="0"/>
              </a:rPr>
              <a:t>"</a:t>
            </a:r>
            <a:r>
              <a:rPr lang="en-US" sz="2000" b="1" dirty="0" smtClean="0">
                <a:latin typeface="Courier New" pitchFamily="49" charset="0"/>
                <a:cs typeface="Courier New" pitchFamily="49" charset="0"/>
              </a:rPr>
              <a:t>&gt;</a:t>
            </a:r>
          </a:p>
          <a:p>
            <a:r>
              <a:rPr lang="en-US" dirty="0" err="1"/>
              <a:t>Initialement</a:t>
            </a:r>
            <a:r>
              <a:rPr lang="en-US" dirty="0"/>
              <a:t> le viewport a la </a:t>
            </a:r>
            <a:r>
              <a:rPr lang="en-US" dirty="0" err="1"/>
              <a:t>largeur</a:t>
            </a:r>
            <a:r>
              <a:rPr lang="en-US" dirty="0"/>
              <a:t> de </a:t>
            </a:r>
            <a:r>
              <a:rPr lang="en-US" dirty="0" err="1"/>
              <a:t>l’écran</a:t>
            </a:r>
            <a:r>
              <a:rPr lang="en-US" dirty="0"/>
              <a:t> de </a:t>
            </a:r>
            <a:r>
              <a:rPr lang="en-US" dirty="0" err="1"/>
              <a:t>l’appareil</a:t>
            </a:r>
            <a:r>
              <a:rPr lang="en-US" dirty="0"/>
              <a:t> mobile, </a:t>
            </a:r>
            <a:r>
              <a:rPr lang="en-US" dirty="0" err="1"/>
              <a:t>échelle</a:t>
            </a:r>
            <a:r>
              <a:rPr lang="en-US" dirty="0"/>
              <a:t> 1 (pas de zoom)</a:t>
            </a:r>
          </a:p>
          <a:p>
            <a:r>
              <a:rPr lang="en-US" dirty="0"/>
              <a:t>Le zoom </a:t>
            </a:r>
            <a:r>
              <a:rPr lang="en-US" dirty="0" err="1"/>
              <a:t>est</a:t>
            </a:r>
            <a:r>
              <a:rPr lang="en-US" dirty="0"/>
              <a:t> </a:t>
            </a:r>
            <a:r>
              <a:rPr lang="en-US" dirty="0" err="1"/>
              <a:t>autorisé</a:t>
            </a:r>
            <a:r>
              <a:rPr lang="en-US" dirty="0"/>
              <a:t> (à </a:t>
            </a:r>
            <a:r>
              <a:rPr lang="en-US" dirty="0" err="1"/>
              <a:t>deux</a:t>
            </a:r>
            <a:r>
              <a:rPr lang="en-US" dirty="0"/>
              <a:t> </a:t>
            </a:r>
            <a:r>
              <a:rPr lang="en-US" dirty="0" err="1"/>
              <a:t>doigts</a:t>
            </a:r>
            <a:r>
              <a:rPr lang="en-US" dirty="0"/>
              <a:t> </a:t>
            </a:r>
            <a:r>
              <a:rPr lang="en-US" dirty="0" err="1"/>
              <a:t>si</a:t>
            </a:r>
            <a:r>
              <a:rPr lang="en-US" dirty="0"/>
              <a:t> </a:t>
            </a:r>
            <a:r>
              <a:rPr lang="en-US" dirty="0" err="1"/>
              <a:t>l’écran</a:t>
            </a:r>
            <a:r>
              <a:rPr lang="en-US" dirty="0"/>
              <a:t> </a:t>
            </a:r>
            <a:r>
              <a:rPr lang="en-US" dirty="0" err="1"/>
              <a:t>est</a:t>
            </a:r>
            <a:r>
              <a:rPr lang="en-US" dirty="0"/>
              <a:t> </a:t>
            </a:r>
            <a:r>
              <a:rPr lang="en-US" dirty="0" err="1"/>
              <a:t>multitouch</a:t>
            </a:r>
            <a:r>
              <a:rPr lang="en-US" dirty="0"/>
              <a:t>)</a:t>
            </a:r>
          </a:p>
          <a:p>
            <a:r>
              <a:rPr lang="en-US" dirty="0" err="1"/>
              <a:t>Comportement</a:t>
            </a:r>
            <a:r>
              <a:rPr lang="en-US" dirty="0"/>
              <a:t> ok </a:t>
            </a:r>
            <a:r>
              <a:rPr lang="en-US" dirty="0" err="1"/>
              <a:t>si</a:t>
            </a:r>
            <a:r>
              <a:rPr lang="en-US" dirty="0"/>
              <a:t> </a:t>
            </a:r>
            <a:r>
              <a:rPr lang="en-US" dirty="0" err="1"/>
              <a:t>il</a:t>
            </a:r>
            <a:r>
              <a:rPr lang="en-US" dirty="0"/>
              <a:t> </a:t>
            </a:r>
            <a:r>
              <a:rPr lang="en-US" dirty="0" err="1"/>
              <a:t>s’agit</a:t>
            </a:r>
            <a:r>
              <a:rPr lang="en-US" dirty="0"/>
              <a:t> d’un site web avec du </a:t>
            </a:r>
            <a:r>
              <a:rPr lang="en-US" dirty="0" err="1"/>
              <a:t>texte</a:t>
            </a:r>
            <a:r>
              <a:rPr lang="en-US" dirty="0"/>
              <a:t>, etc. </a:t>
            </a:r>
            <a:endParaRPr lang="en-US" dirty="0" smtClean="0"/>
          </a:p>
          <a:p>
            <a:r>
              <a:rPr lang="en-US" dirty="0" smtClean="0"/>
              <a:t>Pas </a:t>
            </a:r>
            <a:r>
              <a:rPr lang="en-US" dirty="0"/>
              <a:t>bon </a:t>
            </a:r>
            <a:r>
              <a:rPr lang="en-US" dirty="0" err="1"/>
              <a:t>si</a:t>
            </a:r>
            <a:r>
              <a:rPr lang="en-US" dirty="0"/>
              <a:t> on a un </a:t>
            </a:r>
            <a:r>
              <a:rPr lang="en-US" dirty="0" err="1"/>
              <a:t>jeu</a:t>
            </a:r>
            <a:r>
              <a:rPr lang="en-US" dirty="0"/>
              <a:t> qui </a:t>
            </a:r>
            <a:r>
              <a:rPr lang="en-US" dirty="0" err="1"/>
              <a:t>tourne</a:t>
            </a:r>
            <a:r>
              <a:rPr lang="en-US" dirty="0"/>
              <a:t> </a:t>
            </a:r>
            <a:r>
              <a:rPr lang="en-US" dirty="0" err="1"/>
              <a:t>dans</a:t>
            </a:r>
            <a:r>
              <a:rPr lang="en-US" dirty="0"/>
              <a:t> un canvas (canvas </a:t>
            </a:r>
            <a:r>
              <a:rPr lang="en-US" dirty="0" err="1"/>
              <a:t>retaillé</a:t>
            </a:r>
            <a:r>
              <a:rPr lang="en-US" dirty="0"/>
              <a:t> = </a:t>
            </a:r>
            <a:r>
              <a:rPr lang="en-US" dirty="0" err="1"/>
              <a:t>réinitialisé</a:t>
            </a:r>
            <a:r>
              <a:rPr lang="en-US" dirty="0"/>
              <a:t>)</a:t>
            </a:r>
          </a:p>
        </p:txBody>
      </p:sp>
    </p:spTree>
    <p:extLst>
      <p:ext uri="{BB962C8B-B14F-4D97-AF65-F5344CB8AC3E}">
        <p14:creationId xmlns:p14="http://schemas.microsoft.com/office/powerpoint/2010/main" val="25984650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meta</a:t>
            </a:r>
            <a:r>
              <a:rPr lang="fr-FR" dirty="0" smtClean="0"/>
              <a:t> </a:t>
            </a:r>
            <a:r>
              <a:rPr lang="fr-FR" dirty="0" err="1" smtClean="0"/>
              <a:t>name</a:t>
            </a:r>
            <a:r>
              <a:rPr lang="fr-FR" dirty="0" smtClean="0"/>
              <a:t>=</a:t>
            </a:r>
            <a:r>
              <a:rPr lang="fr-FR" dirty="0" err="1" smtClean="0"/>
              <a:t>viewport</a:t>
            </a:r>
            <a:r>
              <a:rPr lang="fr-FR" dirty="0" smtClean="0"/>
              <a:t> content=… /&gt;</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err="1" smtClean="0"/>
              <a:t>Autre</a:t>
            </a:r>
            <a:r>
              <a:rPr lang="en-US" dirty="0" smtClean="0"/>
              <a:t> </a:t>
            </a:r>
            <a:r>
              <a:rPr lang="en-US" dirty="0" err="1" smtClean="0"/>
              <a:t>exemple</a:t>
            </a:r>
            <a:r>
              <a:rPr lang="en-US" dirty="0" smtClean="0"/>
              <a:t> </a:t>
            </a:r>
            <a:r>
              <a:rPr lang="en-US" dirty="0"/>
              <a:t>:</a:t>
            </a:r>
          </a:p>
          <a:p>
            <a:pPr marL="0" indent="0">
              <a:buNone/>
            </a:pPr>
            <a:r>
              <a:rPr lang="en-US" sz="2000" b="1" dirty="0">
                <a:latin typeface="Courier New" pitchFamily="49" charset="0"/>
                <a:cs typeface="Courier New" pitchFamily="49" charset="0"/>
              </a:rPr>
              <a:t>&lt;meta </a:t>
            </a:r>
            <a:r>
              <a:rPr lang="en-US" sz="2000" b="1" dirty="0">
                <a:solidFill>
                  <a:srgbClr val="FF0000"/>
                </a:solidFill>
                <a:latin typeface="Courier New" pitchFamily="49" charset="0"/>
                <a:cs typeface="Courier New" pitchFamily="49" charset="0"/>
              </a:rPr>
              <a:t>name=viewport</a:t>
            </a:r>
            <a:r>
              <a:rPr lang="en-US" sz="2000" b="1" dirty="0">
                <a:latin typeface="Courier New" pitchFamily="49" charset="0"/>
                <a:cs typeface="Courier New" pitchFamily="49" charset="0"/>
              </a:rPr>
              <a:t> content="width=device-width, initial-scale=1.0, </a:t>
            </a:r>
            <a:r>
              <a:rPr lang="en-US" sz="2000" b="1" dirty="0">
                <a:solidFill>
                  <a:srgbClr val="00B050"/>
                </a:solidFill>
                <a:latin typeface="Courier New" pitchFamily="49" charset="0"/>
                <a:cs typeface="Courier New" pitchFamily="49" charset="0"/>
              </a:rPr>
              <a:t>minimum-scale=0.5 maximum-scale=1.0</a:t>
            </a:r>
            <a:r>
              <a:rPr lang="en-US" sz="2000" b="1" dirty="0" smtClean="0">
                <a:solidFill>
                  <a:srgbClr val="00B050"/>
                </a:solidFill>
                <a:latin typeface="Courier New" pitchFamily="49" charset="0"/>
                <a:cs typeface="Courier New" pitchFamily="49" charset="0"/>
              </a:rPr>
              <a:t>"</a:t>
            </a:r>
            <a:r>
              <a:rPr lang="en-US" sz="2000" b="1" dirty="0" smtClean="0">
                <a:latin typeface="Courier New" pitchFamily="49" charset="0"/>
                <a:cs typeface="Courier New" pitchFamily="49" charset="0"/>
              </a:rPr>
              <a:t>&gt;</a:t>
            </a:r>
          </a:p>
          <a:p>
            <a:r>
              <a:rPr lang="en-US" dirty="0"/>
              <a:t>On </a:t>
            </a:r>
            <a:r>
              <a:rPr lang="en-US" dirty="0" err="1"/>
              <a:t>donne</a:t>
            </a:r>
            <a:r>
              <a:rPr lang="en-US" dirty="0"/>
              <a:t> des </a:t>
            </a:r>
            <a:r>
              <a:rPr lang="en-US" dirty="0" err="1"/>
              <a:t>limites</a:t>
            </a:r>
            <a:r>
              <a:rPr lang="en-US" dirty="0"/>
              <a:t> au zoom min et </a:t>
            </a:r>
            <a:r>
              <a:rPr lang="en-US" dirty="0" smtClean="0"/>
              <a:t>max</a:t>
            </a:r>
          </a:p>
          <a:p>
            <a:r>
              <a:rPr lang="en-US" dirty="0" smtClean="0"/>
              <a:t>Remarque : width </a:t>
            </a:r>
            <a:r>
              <a:rPr lang="en-US" dirty="0" err="1" smtClean="0"/>
              <a:t>peut</a:t>
            </a:r>
            <a:r>
              <a:rPr lang="en-US" dirty="0" smtClean="0"/>
              <a:t> </a:t>
            </a:r>
            <a:r>
              <a:rPr lang="en-US" dirty="0" err="1" smtClean="0"/>
              <a:t>prendre</a:t>
            </a:r>
            <a:r>
              <a:rPr lang="en-US" dirty="0" smtClean="0"/>
              <a:t> </a:t>
            </a:r>
            <a:r>
              <a:rPr lang="en-US" dirty="0" err="1" smtClean="0"/>
              <a:t>une</a:t>
            </a:r>
            <a:r>
              <a:rPr lang="en-US" dirty="0" smtClean="0"/>
              <a:t> </a:t>
            </a:r>
            <a:r>
              <a:rPr lang="en-US" dirty="0" err="1" smtClean="0"/>
              <a:t>valeur</a:t>
            </a:r>
            <a:r>
              <a:rPr lang="en-US" dirty="0" smtClean="0"/>
              <a:t> </a:t>
            </a:r>
            <a:r>
              <a:rPr lang="en-US" dirty="0" err="1" smtClean="0"/>
              <a:t>absolue</a:t>
            </a:r>
            <a:r>
              <a:rPr lang="en-US" dirty="0" smtClean="0"/>
              <a:t> en pixels. Par ex 320px, </a:t>
            </a:r>
            <a:r>
              <a:rPr lang="en-US" dirty="0" err="1" smtClean="0"/>
              <a:t>ce</a:t>
            </a:r>
            <a:r>
              <a:rPr lang="en-US" dirty="0" smtClean="0"/>
              <a:t> qui </a:t>
            </a:r>
            <a:r>
              <a:rPr lang="en-US" dirty="0" err="1" smtClean="0"/>
              <a:t>irait</a:t>
            </a:r>
            <a:r>
              <a:rPr lang="en-US" dirty="0" smtClean="0"/>
              <a:t> pour un </a:t>
            </a:r>
            <a:r>
              <a:rPr lang="en-US" dirty="0" err="1" smtClean="0"/>
              <a:t>iphone</a:t>
            </a:r>
            <a:r>
              <a:rPr lang="en-US" dirty="0" smtClean="0"/>
              <a:t> 3</a:t>
            </a:r>
          </a:p>
          <a:p>
            <a:pPr lvl="1"/>
            <a:r>
              <a:rPr lang="en-US" dirty="0" err="1" smtClean="0"/>
              <a:t>Déconseillé</a:t>
            </a:r>
            <a:r>
              <a:rPr lang="en-US" dirty="0" smtClean="0"/>
              <a:t>, </a:t>
            </a:r>
            <a:r>
              <a:rPr lang="en-US" dirty="0" err="1" smtClean="0"/>
              <a:t>aujourd’hui</a:t>
            </a:r>
            <a:r>
              <a:rPr lang="en-US" dirty="0" smtClean="0"/>
              <a:t> on </a:t>
            </a:r>
            <a:r>
              <a:rPr lang="en-US" dirty="0" err="1" smtClean="0"/>
              <a:t>trouve</a:t>
            </a:r>
            <a:r>
              <a:rPr lang="en-US" dirty="0" smtClean="0"/>
              <a:t> des </a:t>
            </a:r>
            <a:r>
              <a:rPr lang="en-US" dirty="0" err="1" smtClean="0"/>
              <a:t>résolutions</a:t>
            </a:r>
            <a:r>
              <a:rPr lang="en-US" dirty="0" smtClean="0"/>
              <a:t> </a:t>
            </a:r>
            <a:r>
              <a:rPr lang="en-US" dirty="0" err="1" smtClean="0"/>
              <a:t>très</a:t>
            </a:r>
            <a:r>
              <a:rPr lang="en-US" dirty="0" smtClean="0"/>
              <a:t> </a:t>
            </a:r>
            <a:r>
              <a:rPr lang="en-US" dirty="0" err="1" smtClean="0"/>
              <a:t>différentes</a:t>
            </a:r>
            <a:r>
              <a:rPr lang="en-US" dirty="0" smtClean="0"/>
              <a:t> </a:t>
            </a:r>
            <a:r>
              <a:rPr lang="en-US" dirty="0" err="1" smtClean="0"/>
              <a:t>sur</a:t>
            </a:r>
            <a:r>
              <a:rPr lang="en-US" dirty="0" smtClean="0"/>
              <a:t> les devices </a:t>
            </a:r>
            <a:r>
              <a:rPr lang="en-US" dirty="0" err="1" smtClean="0"/>
              <a:t>disponibles</a:t>
            </a:r>
            <a:r>
              <a:rPr lang="en-US" dirty="0" smtClean="0"/>
              <a:t>.</a:t>
            </a:r>
            <a:endParaRPr lang="en-US" dirty="0"/>
          </a:p>
        </p:txBody>
      </p:sp>
    </p:spTree>
    <p:extLst>
      <p:ext uri="{BB962C8B-B14F-4D97-AF65-F5344CB8AC3E}">
        <p14:creationId xmlns:p14="http://schemas.microsoft.com/office/powerpoint/2010/main" val="8845521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tags &lt;</a:t>
            </a:r>
            <a:r>
              <a:rPr lang="fr-FR" dirty="0" err="1" smtClean="0"/>
              <a:t>meta</a:t>
            </a:r>
            <a:r>
              <a:rPr lang="fr-FR" dirty="0" smtClean="0"/>
              <a:t>&gt; spécifiques aux </a:t>
            </a:r>
            <a:r>
              <a:rPr lang="fr-FR" dirty="0" err="1" smtClean="0"/>
              <a:t>smartphones</a:t>
            </a:r>
            <a:r>
              <a:rPr lang="fr-FR" dirty="0" smtClean="0"/>
              <a:t>/tablettes</a:t>
            </a:r>
            <a:endParaRPr lang="fr-FR" dirty="0"/>
          </a:p>
        </p:txBody>
      </p:sp>
      <p:sp>
        <p:nvSpPr>
          <p:cNvPr id="3" name="Espace réservé du contenu 2"/>
          <p:cNvSpPr>
            <a:spLocks noGrp="1"/>
          </p:cNvSpPr>
          <p:nvPr>
            <p:ph idx="1"/>
          </p:nvPr>
        </p:nvSpPr>
        <p:spPr/>
        <p:txBody>
          <a:bodyPr/>
          <a:lstStyle/>
          <a:p>
            <a:r>
              <a:rPr lang="fr-FR" dirty="0" smtClean="0"/>
              <a:t>Par rapport aux </a:t>
            </a:r>
            <a:r>
              <a:rPr lang="fr-FR" dirty="0" err="1" smtClean="0"/>
              <a:t>devices</a:t>
            </a:r>
            <a:r>
              <a:rPr lang="fr-FR" dirty="0" smtClean="0"/>
              <a:t> Apple, les navigateurs sous </a:t>
            </a:r>
            <a:r>
              <a:rPr lang="fr-FR" dirty="0" err="1" smtClean="0"/>
              <a:t>Androïd</a:t>
            </a:r>
            <a:r>
              <a:rPr lang="fr-FR" dirty="0" smtClean="0"/>
              <a:t> supportent un attribut pour indiquer la résolution pour laquelle le site a été développé :</a:t>
            </a:r>
            <a:endParaRPr lang="fr-FR" dirty="0"/>
          </a:p>
          <a:p>
            <a:pPr marL="0" indent="0">
              <a:buNone/>
            </a:pPr>
            <a:r>
              <a:rPr lang="fr-FR" sz="2400" b="1" dirty="0">
                <a:latin typeface="Courier New" pitchFamily="49" charset="0"/>
                <a:cs typeface="Courier New" pitchFamily="49" charset="0"/>
              </a:rPr>
              <a:t>&lt;</a:t>
            </a:r>
            <a:r>
              <a:rPr lang="fr-FR" sz="2400" b="1" dirty="0" err="1">
                <a:latin typeface="Courier New" pitchFamily="49" charset="0"/>
                <a:cs typeface="Courier New" pitchFamily="49" charset="0"/>
              </a:rPr>
              <a:t>meta</a:t>
            </a:r>
            <a:r>
              <a:rPr lang="fr-FR" sz="2400" b="1" dirty="0">
                <a:latin typeface="Courier New" pitchFamily="49" charset="0"/>
                <a:cs typeface="Courier New" pitchFamily="49" charset="0"/>
              </a:rPr>
              <a:t> </a:t>
            </a:r>
            <a:r>
              <a:rPr lang="fr-FR" sz="2400" b="1" dirty="0" err="1">
                <a:latin typeface="Courier New" pitchFamily="49" charset="0"/>
                <a:cs typeface="Courier New" pitchFamily="49" charset="0"/>
              </a:rPr>
              <a:t>name</a:t>
            </a:r>
            <a:r>
              <a:rPr lang="fr-FR" sz="2400" b="1" dirty="0">
                <a:latin typeface="Courier New" pitchFamily="49" charset="0"/>
                <a:cs typeface="Courier New" pitchFamily="49" charset="0"/>
              </a:rPr>
              <a:t>="</a:t>
            </a:r>
            <a:r>
              <a:rPr lang="fr-FR" sz="2400" b="1" dirty="0" err="1">
                <a:latin typeface="Courier New" pitchFamily="49" charset="0"/>
                <a:cs typeface="Courier New" pitchFamily="49" charset="0"/>
              </a:rPr>
              <a:t>viewport</a:t>
            </a:r>
            <a:r>
              <a:rPr lang="fr-FR" sz="2400" b="1" dirty="0">
                <a:latin typeface="Courier New" pitchFamily="49" charset="0"/>
                <a:cs typeface="Courier New" pitchFamily="49" charset="0"/>
              </a:rPr>
              <a:t>" content="</a:t>
            </a:r>
            <a:r>
              <a:rPr lang="fr-FR" sz="2400" b="1" dirty="0" err="1">
                <a:solidFill>
                  <a:srgbClr val="FF0000"/>
                </a:solidFill>
                <a:latin typeface="Courier New" pitchFamily="49" charset="0"/>
                <a:cs typeface="Courier New" pitchFamily="49" charset="0"/>
              </a:rPr>
              <a:t>target-densitydpi</a:t>
            </a:r>
            <a:r>
              <a:rPr lang="fr-FR" sz="2400" b="1" dirty="0">
                <a:solidFill>
                  <a:srgbClr val="FF0000"/>
                </a:solidFill>
                <a:latin typeface="Courier New" pitchFamily="49" charset="0"/>
                <a:cs typeface="Courier New" pitchFamily="49" charset="0"/>
              </a:rPr>
              <a:t>=</a:t>
            </a:r>
            <a:r>
              <a:rPr lang="fr-FR" sz="2400" b="1" dirty="0" err="1">
                <a:solidFill>
                  <a:srgbClr val="00B050"/>
                </a:solidFill>
                <a:latin typeface="Courier New" pitchFamily="49" charset="0"/>
                <a:cs typeface="Courier New" pitchFamily="49" charset="0"/>
              </a:rPr>
              <a:t>device</a:t>
            </a:r>
            <a:r>
              <a:rPr lang="fr-FR" sz="2400" b="1" dirty="0">
                <a:solidFill>
                  <a:srgbClr val="00B050"/>
                </a:solidFill>
                <a:latin typeface="Courier New" pitchFamily="49" charset="0"/>
                <a:cs typeface="Courier New" pitchFamily="49" charset="0"/>
              </a:rPr>
              <a:t>-dpi</a:t>
            </a:r>
            <a:r>
              <a:rPr lang="fr-FR" sz="2400" b="1" dirty="0">
                <a:latin typeface="Courier New" pitchFamily="49" charset="0"/>
                <a:cs typeface="Courier New" pitchFamily="49" charset="0"/>
              </a:rPr>
              <a:t>"&gt; </a:t>
            </a:r>
          </a:p>
          <a:p>
            <a:r>
              <a:rPr lang="fr-FR" dirty="0" smtClean="0"/>
              <a:t>Valeurs possibles pour  </a:t>
            </a:r>
            <a:r>
              <a:rPr lang="fr-FR" b="1" dirty="0" err="1">
                <a:solidFill>
                  <a:srgbClr val="FF0000"/>
                </a:solidFill>
                <a:latin typeface="Courier New" pitchFamily="49" charset="0"/>
                <a:cs typeface="Courier New" pitchFamily="49" charset="0"/>
              </a:rPr>
              <a:t>target-densitydpi</a:t>
            </a:r>
            <a:r>
              <a:rPr lang="fr-FR" dirty="0">
                <a:solidFill>
                  <a:srgbClr val="FF0000"/>
                </a:solidFill>
              </a:rPr>
              <a:t> </a:t>
            </a:r>
            <a:r>
              <a:rPr lang="fr-FR" dirty="0" smtClean="0"/>
              <a:t>: </a:t>
            </a:r>
            <a:r>
              <a:rPr lang="fr-FR" b="1" dirty="0" err="1" smtClean="0">
                <a:solidFill>
                  <a:srgbClr val="00B050"/>
                </a:solidFill>
                <a:latin typeface="Courier New" pitchFamily="49" charset="0"/>
                <a:cs typeface="Courier New" pitchFamily="49" charset="0"/>
              </a:rPr>
              <a:t>device</a:t>
            </a:r>
            <a:r>
              <a:rPr lang="fr-FR" b="1" dirty="0" smtClean="0">
                <a:solidFill>
                  <a:srgbClr val="00B050"/>
                </a:solidFill>
                <a:latin typeface="Courier New" pitchFamily="49" charset="0"/>
                <a:cs typeface="Courier New" pitchFamily="49" charset="0"/>
              </a:rPr>
              <a:t>-dpi</a:t>
            </a:r>
            <a:r>
              <a:rPr lang="fr-FR" b="1" dirty="0">
                <a:solidFill>
                  <a:srgbClr val="00B050"/>
                </a:solidFill>
                <a:latin typeface="Courier New" pitchFamily="49" charset="0"/>
                <a:cs typeface="Courier New" pitchFamily="49" charset="0"/>
              </a:rPr>
              <a:t>, </a:t>
            </a:r>
            <a:r>
              <a:rPr lang="fr-FR" b="1" dirty="0" err="1">
                <a:solidFill>
                  <a:srgbClr val="00B050"/>
                </a:solidFill>
                <a:latin typeface="Courier New" pitchFamily="49" charset="0"/>
                <a:cs typeface="Courier New" pitchFamily="49" charset="0"/>
              </a:rPr>
              <a:t>high</a:t>
            </a:r>
            <a:r>
              <a:rPr lang="fr-FR" b="1" dirty="0">
                <a:solidFill>
                  <a:srgbClr val="00B050"/>
                </a:solidFill>
                <a:latin typeface="Courier New" pitchFamily="49" charset="0"/>
                <a:cs typeface="Courier New" pitchFamily="49" charset="0"/>
              </a:rPr>
              <a:t>-dpi, medium-dpi, </a:t>
            </a:r>
            <a:r>
              <a:rPr lang="fr-FR" b="1" dirty="0" err="1">
                <a:solidFill>
                  <a:srgbClr val="00B050"/>
                </a:solidFill>
                <a:latin typeface="Courier New" pitchFamily="49" charset="0"/>
                <a:cs typeface="Courier New" pitchFamily="49" charset="0"/>
              </a:rPr>
              <a:t>low</a:t>
            </a:r>
            <a:r>
              <a:rPr lang="fr-FR" b="1" dirty="0">
                <a:solidFill>
                  <a:srgbClr val="00B050"/>
                </a:solidFill>
                <a:latin typeface="Courier New" pitchFamily="49" charset="0"/>
                <a:cs typeface="Courier New" pitchFamily="49" charset="0"/>
              </a:rPr>
              <a:t>-dpi</a:t>
            </a:r>
            <a:r>
              <a:rPr lang="fr-FR" dirty="0"/>
              <a:t>.</a:t>
            </a:r>
          </a:p>
          <a:p>
            <a:endParaRPr lang="fr-FR" dirty="0"/>
          </a:p>
        </p:txBody>
      </p:sp>
    </p:spTree>
    <p:extLst>
      <p:ext uri="{BB962C8B-B14F-4D97-AF65-F5344CB8AC3E}">
        <p14:creationId xmlns:p14="http://schemas.microsoft.com/office/powerpoint/2010/main" val="3336214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Androïd</a:t>
            </a:r>
            <a:r>
              <a:rPr lang="fr-FR" dirty="0" smtClean="0"/>
              <a:t>, astuces</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err="1" smtClean="0"/>
              <a:t>Android</a:t>
            </a:r>
            <a:r>
              <a:rPr lang="fr-FR" dirty="0" smtClean="0"/>
              <a:t> : si on veut modifier la page web pour différentes densités d’écran</a:t>
            </a:r>
          </a:p>
          <a:p>
            <a:pPr lvl="1"/>
            <a:r>
              <a:rPr lang="fr-FR" dirty="0" smtClean="0"/>
              <a:t>Utiliser </a:t>
            </a:r>
            <a:r>
              <a:rPr lang="fr-FR" b="1" dirty="0" smtClean="0">
                <a:latin typeface="Courier New" pitchFamily="49" charset="0"/>
                <a:cs typeface="Courier New" pitchFamily="49" charset="0"/>
              </a:rPr>
              <a:t>-</a:t>
            </a:r>
            <a:r>
              <a:rPr lang="fr-FR" b="1" dirty="0" err="1">
                <a:latin typeface="Courier New" pitchFamily="49" charset="0"/>
                <a:cs typeface="Courier New" pitchFamily="49" charset="0"/>
              </a:rPr>
              <a:t>webkit</a:t>
            </a:r>
            <a:r>
              <a:rPr lang="fr-FR" b="1" dirty="0">
                <a:latin typeface="Courier New" pitchFamily="49" charset="0"/>
                <a:cs typeface="Courier New" pitchFamily="49" charset="0"/>
              </a:rPr>
              <a:t>-</a:t>
            </a:r>
            <a:r>
              <a:rPr lang="fr-FR" b="1" dirty="0" err="1">
                <a:latin typeface="Courier New" pitchFamily="49" charset="0"/>
                <a:cs typeface="Courier New" pitchFamily="49" charset="0"/>
              </a:rPr>
              <a:t>device</a:t>
            </a:r>
            <a:r>
              <a:rPr lang="fr-FR" b="1" dirty="0">
                <a:latin typeface="Courier New" pitchFamily="49" charset="0"/>
                <a:cs typeface="Courier New" pitchFamily="49" charset="0"/>
              </a:rPr>
              <a:t>-pixel-ratio </a:t>
            </a:r>
            <a:r>
              <a:rPr lang="fr-FR" dirty="0" smtClean="0"/>
              <a:t>dans une media </a:t>
            </a:r>
            <a:r>
              <a:rPr lang="fr-FR" dirty="0" err="1" smtClean="0"/>
              <a:t>query</a:t>
            </a:r>
            <a:r>
              <a:rPr lang="fr-FR" dirty="0" smtClean="0"/>
              <a:t> CSS3 et/ou la positionner la propriété </a:t>
            </a:r>
            <a:r>
              <a:rPr lang="fr-FR" b="1" dirty="0" err="1" smtClean="0">
                <a:latin typeface="Courier New" pitchFamily="49" charset="0"/>
                <a:cs typeface="Courier New" pitchFamily="49" charset="0"/>
              </a:rPr>
              <a:t>window.devicePixelRatio</a:t>
            </a:r>
            <a:r>
              <a:rPr lang="fr-FR" dirty="0" smtClean="0"/>
              <a:t> depuis JavaScript, </a:t>
            </a:r>
          </a:p>
          <a:p>
            <a:pPr lvl="1"/>
            <a:r>
              <a:rPr lang="fr-FR" dirty="0" smtClean="0"/>
              <a:t>Ensuite, positionnez l’attribut </a:t>
            </a:r>
            <a:r>
              <a:rPr lang="fr-FR" b="1" dirty="0" err="1" smtClean="0">
                <a:latin typeface="Courier New" pitchFamily="49" charset="0"/>
                <a:cs typeface="Courier New" pitchFamily="49" charset="0"/>
              </a:rPr>
              <a:t>target-densitydpi</a:t>
            </a:r>
            <a:r>
              <a:rPr lang="fr-FR" dirty="0" smtClean="0"/>
              <a:t> du tag </a:t>
            </a:r>
            <a:r>
              <a:rPr lang="fr-FR" b="1" dirty="0" err="1" smtClean="0">
                <a:latin typeface="Courier New" pitchFamily="49" charset="0"/>
                <a:cs typeface="Courier New" pitchFamily="49" charset="0"/>
              </a:rPr>
              <a:t>meta</a:t>
            </a:r>
            <a:r>
              <a:rPr lang="fr-FR" dirty="0" smtClean="0"/>
              <a:t> à </a:t>
            </a:r>
            <a:r>
              <a:rPr lang="fr-FR" b="1" dirty="0" err="1">
                <a:latin typeface="Courier New" pitchFamily="49" charset="0"/>
                <a:cs typeface="Courier New" pitchFamily="49" charset="0"/>
              </a:rPr>
              <a:t>device</a:t>
            </a:r>
            <a:r>
              <a:rPr lang="fr-FR" b="1" dirty="0">
                <a:latin typeface="Courier New" pitchFamily="49" charset="0"/>
                <a:cs typeface="Courier New" pitchFamily="49" charset="0"/>
              </a:rPr>
              <a:t>-dpi</a:t>
            </a:r>
            <a:r>
              <a:rPr lang="fr-FR" dirty="0"/>
              <a:t>. </a:t>
            </a:r>
            <a:endParaRPr lang="fr-FR" dirty="0" smtClean="0"/>
          </a:p>
          <a:p>
            <a:pPr lvl="1"/>
            <a:r>
              <a:rPr lang="fr-FR" dirty="0" smtClean="0"/>
              <a:t>Ceci indique à </a:t>
            </a:r>
            <a:r>
              <a:rPr lang="fr-FR" dirty="0" err="1" smtClean="0"/>
              <a:t>Androïd</a:t>
            </a:r>
            <a:r>
              <a:rPr lang="fr-FR" dirty="0" smtClean="0"/>
              <a:t> de ne pas </a:t>
            </a:r>
            <a:r>
              <a:rPr lang="fr-FR" dirty="0" err="1" smtClean="0"/>
              <a:t>rescaler</a:t>
            </a:r>
            <a:r>
              <a:rPr lang="fr-FR" dirty="0" smtClean="0"/>
              <a:t> la page web, et vous permet de faire les ajustements pour chaque densité depuis CSS ou JavaScript.</a:t>
            </a:r>
            <a:endParaRPr lang="fr-FR" dirty="0"/>
          </a:p>
          <a:p>
            <a:r>
              <a:rPr lang="fr-FR" dirty="0" smtClean="0"/>
              <a:t>Voir la documentation </a:t>
            </a:r>
            <a:r>
              <a:rPr lang="fr-FR" dirty="0" err="1" smtClean="0">
                <a:hlinkClick r:id="rId2"/>
              </a:rPr>
              <a:t>WebView</a:t>
            </a:r>
            <a:r>
              <a:rPr lang="fr-FR" dirty="0" smtClean="0">
                <a:hlinkClick r:id="rId2"/>
              </a:rPr>
              <a:t> d’</a:t>
            </a:r>
            <a:r>
              <a:rPr lang="fr-FR" dirty="0" err="1" smtClean="0">
                <a:hlinkClick r:id="rId2"/>
              </a:rPr>
              <a:t>Androïd</a:t>
            </a:r>
            <a:r>
              <a:rPr lang="fr-FR" dirty="0" smtClean="0">
                <a:hlinkClick r:id="rId2"/>
              </a:rPr>
              <a:t> </a:t>
            </a:r>
            <a:r>
              <a:rPr lang="fr-FR" dirty="0" smtClean="0"/>
              <a:t>pour plus de détails sur la gestion de la résolution pour des applications web. </a:t>
            </a:r>
            <a:endParaRPr lang="fr-FR" dirty="0"/>
          </a:p>
        </p:txBody>
      </p:sp>
    </p:spTree>
    <p:extLst>
      <p:ext uri="{BB962C8B-B14F-4D97-AF65-F5344CB8AC3E}">
        <p14:creationId xmlns:p14="http://schemas.microsoft.com/office/powerpoint/2010/main" val="12010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type=time&gt;</a:t>
            </a:r>
            <a:endParaRPr lang="fr-FR" dirty="0"/>
          </a:p>
        </p:txBody>
      </p:sp>
      <p:sp>
        <p:nvSpPr>
          <p:cNvPr id="3" name="Espace réservé du contenu 2"/>
          <p:cNvSpPr>
            <a:spLocks noGrp="1"/>
          </p:cNvSpPr>
          <p:nvPr>
            <p:ph idx="1"/>
          </p:nvPr>
        </p:nvSpPr>
        <p:spPr/>
        <p:txBody>
          <a:bodyPr/>
          <a:lstStyle/>
          <a:p>
            <a:r>
              <a:rPr lang="fr-FR" dirty="0" smtClean="0"/>
              <a:t>Heure du rendez-vous : </a:t>
            </a:r>
            <a:br>
              <a:rPr lang="fr-FR" dirty="0" smtClean="0"/>
            </a:br>
            <a:r>
              <a:rPr lang="en-US" dirty="0" smtClean="0"/>
              <a:t>&lt;</a:t>
            </a:r>
            <a:r>
              <a:rPr lang="en-US" dirty="0"/>
              <a:t>input </a:t>
            </a:r>
            <a:r>
              <a:rPr lang="en-US" b="1" dirty="0">
                <a:solidFill>
                  <a:srgbClr val="FF0000"/>
                </a:solidFill>
              </a:rPr>
              <a:t>type="time"</a:t>
            </a:r>
            <a:r>
              <a:rPr lang="en-US" dirty="0"/>
              <a:t> name</a:t>
            </a:r>
            <a:r>
              <a:rPr lang="en-US" dirty="0" smtClean="0"/>
              <a:t>=“</a:t>
            </a:r>
            <a:r>
              <a:rPr lang="en-US" dirty="0" err="1" smtClean="0"/>
              <a:t>rdv_time</a:t>
            </a:r>
            <a:r>
              <a:rPr lang="en-US" dirty="0"/>
              <a:t>" </a:t>
            </a:r>
            <a:r>
              <a:rPr lang="en-US" dirty="0" smtClean="0"/>
              <a:t>/&gt;</a:t>
            </a:r>
          </a:p>
          <a:p>
            <a:endParaRPr lang="en-US" dirty="0"/>
          </a:p>
          <a:p>
            <a:endParaRPr lang="en-US" dirty="0" smtClean="0"/>
          </a:p>
          <a:p>
            <a:r>
              <a:rPr lang="en-US" dirty="0" err="1" smtClean="0"/>
              <a:t>Supporté</a:t>
            </a:r>
            <a:r>
              <a:rPr lang="en-US" dirty="0" smtClean="0"/>
              <a:t> par Opera pour le moment</a:t>
            </a:r>
          </a:p>
          <a:p>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36912"/>
            <a:ext cx="6192688" cy="85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69792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IOS : astuces spécifiques, full </a:t>
            </a:r>
            <a:r>
              <a:rPr lang="fr-FR" dirty="0" err="1" smtClean="0"/>
              <a:t>screen</a:t>
            </a:r>
            <a:r>
              <a:rPr lang="fr-FR" dirty="0" smtClean="0"/>
              <a:t> </a:t>
            </a:r>
            <a:r>
              <a:rPr lang="fr-FR" dirty="0" err="1" smtClean="0"/>
              <a:t>browsing</a:t>
            </a:r>
            <a:r>
              <a:rPr lang="fr-FR" dirty="0" smtClean="0"/>
              <a:t>, déguiser une web </a:t>
            </a:r>
            <a:r>
              <a:rPr lang="fr-FR" dirty="0" err="1" smtClean="0"/>
              <a:t>app</a:t>
            </a:r>
            <a:r>
              <a:rPr lang="fr-FR" dirty="0" smtClean="0"/>
              <a:t> en native</a:t>
            </a:r>
            <a:endParaRPr lang="fr-FR" dirty="0"/>
          </a:p>
        </p:txBody>
      </p:sp>
      <p:sp>
        <p:nvSpPr>
          <p:cNvPr id="3" name="Espace réservé du contenu 2"/>
          <p:cNvSpPr>
            <a:spLocks noGrp="1"/>
          </p:cNvSpPr>
          <p:nvPr>
            <p:ph idx="1"/>
          </p:nvPr>
        </p:nvSpPr>
        <p:spPr>
          <a:xfrm>
            <a:off x="611560" y="1052736"/>
            <a:ext cx="8532440" cy="4724400"/>
          </a:xfrm>
        </p:spPr>
        <p:txBody>
          <a:bodyPr/>
          <a:lstStyle/>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meta</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a:t>
            </a:r>
            <a:r>
              <a:rPr lang="fr-FR" sz="2000" b="1" dirty="0">
                <a:solidFill>
                  <a:srgbClr val="FF0000"/>
                </a:solidFill>
                <a:latin typeface="Courier New" pitchFamily="49" charset="0"/>
                <a:cs typeface="Courier New" pitchFamily="49" charset="0"/>
              </a:rPr>
              <a:t>-mobile-web-</a:t>
            </a:r>
            <a:r>
              <a:rPr lang="fr-FR" sz="2000" b="1" dirty="0" err="1">
                <a:solidFill>
                  <a:srgbClr val="FF0000"/>
                </a:solidFill>
                <a:latin typeface="Courier New" pitchFamily="49" charset="0"/>
                <a:cs typeface="Courier New" pitchFamily="49" charset="0"/>
              </a:rPr>
              <a:t>app</a:t>
            </a:r>
            <a:r>
              <a:rPr lang="fr-FR" sz="2000" b="1" dirty="0">
                <a:solidFill>
                  <a:srgbClr val="FF0000"/>
                </a:solidFill>
                <a:latin typeface="Courier New" pitchFamily="49" charset="0"/>
                <a:cs typeface="Courier New" pitchFamily="49" charset="0"/>
              </a:rPr>
              <a:t>-capable"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content</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yes</a:t>
            </a:r>
            <a:r>
              <a:rPr lang="fr-FR" sz="2000" b="1" dirty="0">
                <a:latin typeface="Courier New" pitchFamily="49" charset="0"/>
                <a:cs typeface="Courier New" pitchFamily="49" charset="0"/>
              </a:rPr>
              <a:t>"&gt;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meta</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a:t>
            </a:r>
            <a:r>
              <a:rPr lang="fr-FR" sz="2000" b="1" dirty="0">
                <a:solidFill>
                  <a:srgbClr val="FF0000"/>
                </a:solidFill>
                <a:latin typeface="Courier New" pitchFamily="49" charset="0"/>
                <a:cs typeface="Courier New" pitchFamily="49" charset="0"/>
              </a:rPr>
              <a:t>-mobile-web-</a:t>
            </a:r>
            <a:r>
              <a:rPr lang="fr-FR" sz="2000" b="1" dirty="0" err="1">
                <a:solidFill>
                  <a:srgbClr val="FF0000"/>
                </a:solidFill>
                <a:latin typeface="Courier New" pitchFamily="49" charset="0"/>
                <a:cs typeface="Courier New" pitchFamily="49" charset="0"/>
              </a:rPr>
              <a:t>app</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status</a:t>
            </a:r>
            <a:r>
              <a:rPr lang="fr-FR" sz="2000" b="1" dirty="0">
                <a:solidFill>
                  <a:srgbClr val="FF0000"/>
                </a:solidFill>
                <a:latin typeface="Courier New" pitchFamily="49" charset="0"/>
                <a:cs typeface="Courier New" pitchFamily="49" charset="0"/>
              </a:rPr>
              <a:t>-bar-style"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content</a:t>
            </a:r>
            <a:r>
              <a:rPr lang="fr-FR" sz="2000" b="1" dirty="0">
                <a:latin typeface="Courier New" pitchFamily="49" charset="0"/>
                <a:cs typeface="Courier New" pitchFamily="49" charset="0"/>
              </a:rPr>
              <a:t>="black-</a:t>
            </a:r>
            <a:r>
              <a:rPr lang="fr-FR" sz="2000" b="1" dirty="0" err="1">
                <a:latin typeface="Courier New" pitchFamily="49" charset="0"/>
                <a:cs typeface="Courier New" pitchFamily="49" charset="0"/>
              </a:rPr>
              <a:t>translucent</a:t>
            </a:r>
            <a:r>
              <a:rPr lang="fr-FR" sz="2000" b="1" dirty="0" smtClean="0">
                <a:latin typeface="Courier New" pitchFamily="49" charset="0"/>
                <a:cs typeface="Courier New" pitchFamily="49" charset="0"/>
              </a:rPr>
              <a:t>"&gt;</a:t>
            </a:r>
          </a:p>
          <a:p>
            <a:r>
              <a:rPr lang="fr-FR" dirty="0" smtClean="0"/>
              <a:t>Ces deux tags sont spécifiques à IOS/Apple</a:t>
            </a:r>
          </a:p>
          <a:p>
            <a:r>
              <a:rPr lang="fr-FR" dirty="0"/>
              <a:t>L</a:t>
            </a:r>
            <a:r>
              <a:rPr lang="fr-FR" dirty="0" smtClean="0"/>
              <a:t>e premier indique que si la page est lue depuis un iPhone/</a:t>
            </a:r>
            <a:r>
              <a:rPr lang="fr-FR" dirty="0" err="1" smtClean="0"/>
              <a:t>iPad</a:t>
            </a:r>
            <a:r>
              <a:rPr lang="fr-FR" dirty="0" smtClean="0"/>
              <a:t>, le rendu de la page sera similaire à une application native (navigateur caché), </a:t>
            </a:r>
          </a:p>
          <a:p>
            <a:r>
              <a:rPr lang="fr-FR" dirty="0" smtClean="0"/>
              <a:t>Le second indique que la barre de statut doit </a:t>
            </a:r>
            <a:r>
              <a:rPr lang="fr-FR" dirty="0"/>
              <a:t>ê</a:t>
            </a:r>
            <a:r>
              <a:rPr lang="fr-FR" dirty="0" smtClean="0"/>
              <a:t>tre translucide.</a:t>
            </a:r>
          </a:p>
          <a:p>
            <a:r>
              <a:rPr lang="fr-FR" dirty="0" smtClean="0"/>
              <a:t>Voir </a:t>
            </a:r>
            <a:r>
              <a:rPr lang="fr-FR" dirty="0" smtClean="0">
                <a:hlinkClick r:id="rId2"/>
              </a:rPr>
              <a:t>la </a:t>
            </a:r>
            <a:r>
              <a:rPr lang="en-US" dirty="0" smtClean="0">
                <a:hlinkClick r:id="rId2"/>
              </a:rPr>
              <a:t>documentation de </a:t>
            </a:r>
            <a:r>
              <a:rPr lang="en-US" dirty="0" err="1" smtClean="0">
                <a:hlinkClick r:id="rId2"/>
              </a:rPr>
              <a:t>référence</a:t>
            </a:r>
            <a:r>
              <a:rPr lang="en-US" dirty="0" smtClean="0">
                <a:hlinkClick r:id="rId2"/>
              </a:rPr>
              <a:t> de Safari </a:t>
            </a:r>
            <a:r>
              <a:rPr lang="en-US" dirty="0" smtClean="0"/>
              <a:t>pour </a:t>
            </a:r>
            <a:r>
              <a:rPr lang="en-US" dirty="0" err="1" smtClean="0"/>
              <a:t>connaître</a:t>
            </a:r>
            <a:r>
              <a:rPr lang="en-US" dirty="0" smtClean="0"/>
              <a:t> les </a:t>
            </a:r>
            <a:r>
              <a:rPr lang="en-US" dirty="0" err="1" smtClean="0"/>
              <a:t>autres</a:t>
            </a:r>
            <a:r>
              <a:rPr lang="en-US" dirty="0" smtClean="0"/>
              <a:t> tags meta </a:t>
            </a:r>
            <a:r>
              <a:rPr lang="en-US" dirty="0" err="1" smtClean="0"/>
              <a:t>spécifiques</a:t>
            </a:r>
            <a:r>
              <a:rPr lang="en-US" dirty="0" smtClean="0"/>
              <a:t> IOS</a:t>
            </a:r>
            <a:endParaRPr lang="fr-FR" dirty="0" smtClean="0"/>
          </a:p>
        </p:txBody>
      </p:sp>
    </p:spTree>
    <p:extLst>
      <p:ext uri="{BB962C8B-B14F-4D97-AF65-F5344CB8AC3E}">
        <p14:creationId xmlns:p14="http://schemas.microsoft.com/office/powerpoint/2010/main" val="32813948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Astuce pour cacher la barre d’adresse</a:t>
            </a:r>
            <a:endParaRPr lang="fr-FR" dirty="0"/>
          </a:p>
        </p:txBody>
      </p:sp>
      <p:sp>
        <p:nvSpPr>
          <p:cNvPr id="3" name="Espace réservé du contenu 2"/>
          <p:cNvSpPr>
            <a:spLocks noGrp="1"/>
          </p:cNvSpPr>
          <p:nvPr>
            <p:ph idx="1"/>
          </p:nvPr>
        </p:nvSpPr>
        <p:spPr/>
        <p:txBody>
          <a:bodyPr/>
          <a:lstStyle/>
          <a:p>
            <a:r>
              <a:rPr lang="fr-FR" dirty="0"/>
              <a:t>En scrollant la page, même de 1 pixel, on cache la barre d’adresse. </a:t>
            </a:r>
            <a:endParaRPr lang="fr-FR" sz="2000" b="1" dirty="0" smtClean="0">
              <a:latin typeface="Courier New" pitchFamily="49" charset="0"/>
              <a:cs typeface="Courier New" pitchFamily="49" charset="0"/>
            </a:endParaRPr>
          </a:p>
          <a:p>
            <a:pPr marL="0" indent="0">
              <a:buNone/>
            </a:pPr>
            <a:r>
              <a:rPr lang="fr-FR" sz="2000" b="1" dirty="0" err="1" smtClean="0">
                <a:latin typeface="Courier New" pitchFamily="49" charset="0"/>
                <a:cs typeface="Courier New" pitchFamily="49" charset="0"/>
              </a:rPr>
              <a:t>window.addEventListener</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load</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(e)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setTimeout</a:t>
            </a:r>
            <a:r>
              <a:rPr lang="fr-FR" sz="2000" b="1" dirty="0" smtClean="0">
                <a:latin typeface="Courier New" pitchFamily="49" charset="0"/>
                <a:cs typeface="Courier New" pitchFamily="49" charset="0"/>
              </a:rPr>
              <a:t>(</a:t>
            </a:r>
            <a:r>
              <a:rPr lang="fr-FR" sz="2000" b="1" dirty="0" err="1" smtClean="0">
                <a:latin typeface="Courier New" pitchFamily="49" charset="0"/>
                <a:cs typeface="Courier New" pitchFamily="49" charset="0"/>
              </a:rPr>
              <a:t>function</a:t>
            </a:r>
            <a:r>
              <a:rPr lang="fr-FR" sz="2000" b="1" dirty="0">
                <a:latin typeface="Courier New" pitchFamily="49" charset="0"/>
                <a:cs typeface="Courier New" pitchFamily="49" charset="0"/>
              </a:rPr>
              <a:t>() {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window.scrollTo</a:t>
            </a:r>
            <a:r>
              <a:rPr lang="fr-FR" sz="2000" b="1" dirty="0" smtClean="0">
                <a:latin typeface="Courier New" pitchFamily="49" charset="0"/>
                <a:cs typeface="Courier New" pitchFamily="49" charset="0"/>
              </a:rPr>
              <a:t>(0</a:t>
            </a:r>
            <a:r>
              <a:rPr lang="fr-FR" sz="2000" b="1" dirty="0">
                <a:latin typeface="Courier New" pitchFamily="49" charset="0"/>
                <a:cs typeface="Courier New" pitchFamily="49" charset="0"/>
              </a:rPr>
              <a:t>, 1);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1</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 </a:t>
            </a:r>
            <a:r>
              <a:rPr lang="fr-FR" sz="2000" b="1" dirty="0">
                <a:latin typeface="Courier New" pitchFamily="49" charset="0"/>
                <a:cs typeface="Courier New" pitchFamily="49" charset="0"/>
              </a:rPr>
              <a:t>false</a:t>
            </a:r>
            <a:r>
              <a:rPr lang="fr-FR" sz="2000" b="1" dirty="0" smtClean="0">
                <a:latin typeface="Courier New" pitchFamily="49" charset="0"/>
                <a:cs typeface="Courier New" pitchFamily="49" charset="0"/>
              </a:rPr>
              <a:t>);</a:t>
            </a:r>
          </a:p>
          <a:p>
            <a:pPr marL="0" indent="0">
              <a:buNone/>
            </a:pPr>
            <a:r>
              <a:rPr lang="fr-FR" dirty="0"/>
              <a:t>A ne faire que si on est sur un </a:t>
            </a:r>
            <a:r>
              <a:rPr lang="fr-FR" dirty="0" err="1"/>
              <a:t>device</a:t>
            </a:r>
            <a:r>
              <a:rPr lang="fr-FR" dirty="0"/>
              <a:t> mobile !</a:t>
            </a:r>
          </a:p>
        </p:txBody>
      </p:sp>
    </p:spTree>
    <p:extLst>
      <p:ext uri="{BB962C8B-B14F-4D97-AF65-F5344CB8AC3E}">
        <p14:creationId xmlns:p14="http://schemas.microsoft.com/office/powerpoint/2010/main" val="26699111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Andoid</a:t>
            </a:r>
            <a:r>
              <a:rPr lang="fr-FR" dirty="0" smtClean="0"/>
              <a:t> et IOS : icônes sur le Home</a:t>
            </a:r>
            <a:endParaRPr lang="fr-FR" dirty="0"/>
          </a:p>
        </p:txBody>
      </p:sp>
      <p:sp>
        <p:nvSpPr>
          <p:cNvPr id="3" name="Espace réservé du contenu 2"/>
          <p:cNvSpPr>
            <a:spLocks noGrp="1"/>
          </p:cNvSpPr>
          <p:nvPr>
            <p:ph idx="1"/>
          </p:nvPr>
        </p:nvSpPr>
        <p:spPr>
          <a:xfrm>
            <a:off x="685800" y="1196752"/>
            <a:ext cx="8350696" cy="4724400"/>
          </a:xfrm>
        </p:spPr>
        <p:txBody>
          <a:bodyPr/>
          <a:lstStyle/>
          <a:p>
            <a:r>
              <a:rPr lang="fr-FR" dirty="0"/>
              <a:t>I</a:t>
            </a:r>
            <a:r>
              <a:rPr lang="fr-FR" dirty="0" smtClean="0"/>
              <a:t>OS et </a:t>
            </a:r>
            <a:r>
              <a:rPr lang="fr-FR" dirty="0" err="1" smtClean="0"/>
              <a:t>Androïd</a:t>
            </a:r>
            <a:r>
              <a:rPr lang="fr-FR" dirty="0" smtClean="0"/>
              <a:t> reconnaissent des valeurs de l’attribut </a:t>
            </a:r>
            <a:r>
              <a:rPr lang="fr-FR" b="1" dirty="0" err="1" smtClean="0">
                <a:latin typeface="Courier New" pitchFamily="49" charset="0"/>
                <a:cs typeface="Courier New" pitchFamily="49" charset="0"/>
              </a:rPr>
              <a:t>rel</a:t>
            </a:r>
            <a:r>
              <a:rPr lang="fr-FR" dirty="0" smtClean="0"/>
              <a:t> du tag </a:t>
            </a:r>
            <a:r>
              <a:rPr lang="fr-FR" b="1" dirty="0" err="1" smtClean="0">
                <a:latin typeface="Courier New" pitchFamily="49" charset="0"/>
                <a:cs typeface="Courier New" pitchFamily="49" charset="0"/>
              </a:rPr>
              <a:t>link</a:t>
            </a:r>
            <a:r>
              <a:rPr lang="fr-FR" dirty="0" smtClean="0"/>
              <a:t> pour spécifier des icônes de raccourcis en cas d’ajout du site dans els favoris.</a:t>
            </a:r>
          </a:p>
          <a:p>
            <a:r>
              <a:rPr lang="fr-FR" dirty="0" smtClean="0"/>
              <a:t>Apple : </a:t>
            </a:r>
            <a:endParaRPr lang="fr-FR" sz="2000" b="1" dirty="0" smtClean="0">
              <a:latin typeface="Courier New" pitchFamily="49" charset="0"/>
              <a:cs typeface="Courier New" pitchFamily="49" charset="0"/>
            </a:endParaRPr>
          </a:p>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link</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rel</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apple-touch-icon</a:t>
            </a:r>
            <a:r>
              <a:rPr lang="fr-FR" sz="2000" b="1" dirty="0">
                <a:solidFill>
                  <a:srgbClr val="FF00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static</a:t>
            </a:r>
            <a:r>
              <a:rPr lang="fr-FR" sz="2000" b="1" dirty="0">
                <a:latin typeface="Courier New" pitchFamily="49" charset="0"/>
                <a:cs typeface="Courier New" pitchFamily="49" charset="0"/>
              </a:rPr>
              <a:t>/images/</a:t>
            </a:r>
            <a:r>
              <a:rPr lang="fr-FR" sz="2000" b="1" dirty="0" err="1">
                <a:latin typeface="Courier New" pitchFamily="49" charset="0"/>
                <a:cs typeface="Courier New" pitchFamily="49" charset="0"/>
              </a:rPr>
              <a:t>identity</a:t>
            </a:r>
            <a:r>
              <a:rPr lang="fr-FR" sz="2000" b="1" dirty="0">
                <a:latin typeface="Courier New" pitchFamily="49" charset="0"/>
                <a:cs typeface="Courier New" pitchFamily="49" charset="0"/>
              </a:rPr>
              <a:t>/HTML5_Badge_64.png" </a:t>
            </a:r>
            <a:r>
              <a:rPr lang="fr-FR" sz="2000" b="1" dirty="0" smtClean="0">
                <a:latin typeface="Courier New" pitchFamily="49" charset="0"/>
                <a:cs typeface="Courier New" pitchFamily="49" charset="0"/>
              </a:rPr>
              <a:t>/&gt;</a:t>
            </a:r>
          </a:p>
          <a:p>
            <a:r>
              <a:rPr lang="fr-FR" dirty="0" err="1"/>
              <a:t>Androïd</a:t>
            </a:r>
            <a:r>
              <a:rPr lang="fr-FR" dirty="0"/>
              <a:t> : </a:t>
            </a:r>
          </a:p>
          <a:p>
            <a:pPr marL="0" indent="0">
              <a:buNone/>
            </a:pP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link</a:t>
            </a: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rel</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apple-touch-icon-precomposed</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static</a:t>
            </a:r>
            <a:r>
              <a:rPr lang="fr-FR" sz="2000" b="1" dirty="0">
                <a:latin typeface="Courier New" pitchFamily="49" charset="0"/>
                <a:cs typeface="Courier New" pitchFamily="49" charset="0"/>
              </a:rPr>
              <a:t>/images/</a:t>
            </a:r>
            <a:r>
              <a:rPr lang="fr-FR" sz="2000" b="1" dirty="0" err="1">
                <a:latin typeface="Courier New" pitchFamily="49" charset="0"/>
                <a:cs typeface="Courier New" pitchFamily="49" charset="0"/>
              </a:rPr>
              <a:t>identity</a:t>
            </a:r>
            <a:r>
              <a:rPr lang="fr-FR" sz="2000" b="1" dirty="0">
                <a:latin typeface="Courier New" pitchFamily="49" charset="0"/>
                <a:cs typeface="Courier New" pitchFamily="49" charset="0"/>
              </a:rPr>
              <a:t>/HTML5_Badge_64.png" /&gt;</a:t>
            </a:r>
          </a:p>
        </p:txBody>
      </p:sp>
    </p:spTree>
    <p:extLst>
      <p:ext uri="{BB962C8B-B14F-4D97-AF65-F5344CB8AC3E}">
        <p14:creationId xmlns:p14="http://schemas.microsoft.com/office/powerpoint/2010/main" val="32354394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Bonne pratiques</a:t>
            </a:r>
            <a:endParaRPr lang="fr-FR" dirty="0"/>
          </a:p>
        </p:txBody>
      </p:sp>
      <p:sp>
        <p:nvSpPr>
          <p:cNvPr id="3" name="Espace réservé du contenu 2"/>
          <p:cNvSpPr>
            <a:spLocks noGrp="1"/>
          </p:cNvSpPr>
          <p:nvPr>
            <p:ph idx="1"/>
          </p:nvPr>
        </p:nvSpPr>
        <p:spPr>
          <a:xfrm>
            <a:off x="685800" y="1447800"/>
            <a:ext cx="8134672" cy="4724400"/>
          </a:xfrm>
        </p:spPr>
        <p:txBody>
          <a:bodyPr/>
          <a:lstStyle/>
          <a:p>
            <a:r>
              <a:rPr lang="fr-FR" dirty="0" smtClean="0"/>
              <a:t>Penser à limiter le nombre de requêtes,</a:t>
            </a:r>
          </a:p>
          <a:p>
            <a:r>
              <a:rPr lang="fr-FR" dirty="0" smtClean="0"/>
              <a:t>Utiliser un « </a:t>
            </a:r>
            <a:r>
              <a:rPr lang="fr-FR" dirty="0" err="1" smtClean="0"/>
              <a:t>minifieur</a:t>
            </a:r>
            <a:r>
              <a:rPr lang="fr-FR" dirty="0" smtClean="0"/>
              <a:t> » de code JavaScript comme </a:t>
            </a:r>
            <a:r>
              <a:rPr lang="fr-FR" dirty="0" smtClean="0">
                <a:hlinkClick r:id="rId2"/>
              </a:rPr>
              <a:t>Juicer</a:t>
            </a:r>
            <a:r>
              <a:rPr lang="fr-FR" dirty="0"/>
              <a:t>, </a:t>
            </a:r>
            <a:r>
              <a:rPr lang="fr-FR" dirty="0" smtClean="0">
                <a:hlinkClick r:id="rId3"/>
              </a:rPr>
              <a:t>YUI </a:t>
            </a:r>
            <a:r>
              <a:rPr lang="fr-FR" dirty="0" err="1" smtClean="0">
                <a:hlinkClick r:id="rId3"/>
              </a:rPr>
              <a:t>compressor</a:t>
            </a:r>
            <a:r>
              <a:rPr lang="fr-FR" dirty="0" smtClean="0">
                <a:hlinkClick r:id="rId3"/>
              </a:rPr>
              <a:t> </a:t>
            </a:r>
            <a:r>
              <a:rPr lang="fr-FR" dirty="0" smtClean="0"/>
              <a:t>ou </a:t>
            </a:r>
            <a:r>
              <a:rPr lang="fr-FR" dirty="0" smtClean="0">
                <a:hlinkClick r:id="rId4"/>
              </a:rPr>
              <a:t>Closure Compiler</a:t>
            </a:r>
            <a:r>
              <a:rPr lang="fr-FR" dirty="0" smtClean="0"/>
              <a:t>.</a:t>
            </a:r>
          </a:p>
          <a:p>
            <a:r>
              <a:rPr lang="fr-FR" dirty="0" smtClean="0"/>
              <a:t>Ne pas démarrer de vidéo, audio, dès le lancement…</a:t>
            </a:r>
          </a:p>
          <a:p>
            <a:r>
              <a:rPr lang="fr-FR" dirty="0"/>
              <a:t>Voir : </a:t>
            </a:r>
            <a:r>
              <a:rPr lang="fr-FR" dirty="0">
                <a:hlinkClick r:id="rId5"/>
              </a:rPr>
              <a:t>http://</a:t>
            </a:r>
            <a:r>
              <a:rPr lang="fr-FR" dirty="0" smtClean="0">
                <a:hlinkClick r:id="rId5"/>
              </a:rPr>
              <a:t>www.html5rocks.com/en/mobile/mobifying</a:t>
            </a:r>
            <a:r>
              <a:rPr lang="fr-FR" dirty="0" smtClean="0"/>
              <a:t> pour plus de conseils</a:t>
            </a:r>
            <a:endParaRPr lang="fr-FR" dirty="0"/>
          </a:p>
        </p:txBody>
      </p:sp>
    </p:spTree>
    <p:extLst>
      <p:ext uri="{BB962C8B-B14F-4D97-AF65-F5344CB8AC3E}">
        <p14:creationId xmlns:p14="http://schemas.microsoft.com/office/powerpoint/2010/main" val="25290882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approche</a:t>
            </a:r>
            <a:endParaRPr lang="fr-FR" dirty="0"/>
          </a:p>
        </p:txBody>
      </p:sp>
      <p:sp>
        <p:nvSpPr>
          <p:cNvPr id="3" name="Espace réservé du contenu 2"/>
          <p:cNvSpPr>
            <a:spLocks noGrp="1"/>
          </p:cNvSpPr>
          <p:nvPr>
            <p:ph idx="1"/>
          </p:nvPr>
        </p:nvSpPr>
        <p:spPr/>
        <p:txBody>
          <a:bodyPr/>
          <a:lstStyle/>
          <a:p>
            <a:r>
              <a:rPr lang="fr-FR" dirty="0" smtClean="0"/>
              <a:t>Phonegap.com propose de transformer une </a:t>
            </a:r>
            <a:r>
              <a:rPr lang="fr-FR" dirty="0" err="1" smtClean="0"/>
              <a:t>webapp</a:t>
            </a:r>
            <a:r>
              <a:rPr lang="fr-FR" dirty="0" smtClean="0"/>
              <a:t> en application native IOS ou </a:t>
            </a:r>
            <a:r>
              <a:rPr lang="fr-FR" dirty="0" err="1" smtClean="0"/>
              <a:t>Android</a:t>
            </a:r>
            <a:endParaRPr lang="fr-FR" dirty="0" smtClean="0"/>
          </a:p>
          <a:p>
            <a:r>
              <a:rPr lang="fr-FR" dirty="0" smtClean="0"/>
              <a:t>Vous codez en JavaScript + HTML5, mais vous avez en plus accès aux API natives (webcam, contact, numérotation, </a:t>
            </a:r>
            <a:r>
              <a:rPr lang="fr-FR" dirty="0" err="1" smtClean="0"/>
              <a:t>sms</a:t>
            </a:r>
            <a:r>
              <a:rPr lang="fr-FR" dirty="0" smtClean="0"/>
              <a:t>, notifications, etc.)</a:t>
            </a:r>
          </a:p>
          <a:p>
            <a:r>
              <a:rPr lang="fr-FR" dirty="0" smtClean="0"/>
              <a:t>En gros : vous développez des web </a:t>
            </a:r>
            <a:r>
              <a:rPr lang="fr-FR" dirty="0" err="1" smtClean="0"/>
              <a:t>apps</a:t>
            </a:r>
            <a:r>
              <a:rPr lang="fr-FR" dirty="0" smtClean="0"/>
              <a:t> natives, mais avec les langages du web !</a:t>
            </a:r>
            <a:endParaRPr lang="fr-FR" dirty="0"/>
          </a:p>
        </p:txBody>
      </p:sp>
    </p:spTree>
    <p:extLst>
      <p:ext uri="{BB962C8B-B14F-4D97-AF65-F5344CB8AC3E}">
        <p14:creationId xmlns:p14="http://schemas.microsoft.com/office/powerpoint/2010/main" val="18575740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JavaScript sur mobiles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sz="2000" b="1" dirty="0" smtClean="0">
                <a:solidFill>
                  <a:srgbClr val="FF0000"/>
                </a:solidFill>
              </a:rPr>
              <a:t>Attention, les événements « classiques » ont un comportement différent !</a:t>
            </a:r>
          </a:p>
          <a:p>
            <a:r>
              <a:rPr lang="fr-FR" sz="2000" b="1" dirty="0" err="1" smtClean="0">
                <a:latin typeface="Courier New" pitchFamily="49" charset="0"/>
                <a:cs typeface="Courier New" pitchFamily="49" charset="0"/>
              </a:rPr>
              <a:t>Mouseover</a:t>
            </a:r>
            <a:r>
              <a:rPr lang="fr-FR" sz="2000" dirty="0" smtClean="0"/>
              <a:t> </a:t>
            </a:r>
            <a:r>
              <a:rPr lang="fr-FR" sz="2000" dirty="0"/>
              <a:t>et </a:t>
            </a:r>
            <a:r>
              <a:rPr lang="fr-FR" sz="2000" b="1" dirty="0" err="1">
                <a:latin typeface="Courier New" pitchFamily="49" charset="0"/>
                <a:cs typeface="Courier New" pitchFamily="49" charset="0"/>
              </a:rPr>
              <a:t>Mousemove</a:t>
            </a:r>
            <a:r>
              <a:rPr lang="fr-FR" sz="2000" dirty="0"/>
              <a:t> ne réagissent pas car le mouvement du doigt sur l'écran fait défiler la page.</a:t>
            </a:r>
          </a:p>
          <a:p>
            <a:r>
              <a:rPr lang="fr-FR" sz="2000" b="1" dirty="0" err="1" smtClean="0">
                <a:latin typeface="Courier New" pitchFamily="49" charset="0"/>
                <a:cs typeface="Courier New" pitchFamily="49" charset="0"/>
              </a:rPr>
              <a:t>Keypress</a:t>
            </a:r>
            <a:r>
              <a:rPr lang="fr-FR" sz="2000" dirty="0"/>
              <a:t>, </a:t>
            </a:r>
            <a:r>
              <a:rPr lang="fr-FR" sz="2000" b="1" dirty="0" err="1">
                <a:latin typeface="Courier New" pitchFamily="49" charset="0"/>
                <a:cs typeface="Courier New" pitchFamily="49" charset="0"/>
              </a:rPr>
              <a:t>Keyup</a:t>
            </a:r>
            <a:r>
              <a:rPr lang="fr-FR" sz="2000" dirty="0"/>
              <a:t> et </a:t>
            </a:r>
            <a:r>
              <a:rPr lang="fr-FR" sz="2000" b="1" dirty="0" err="1">
                <a:latin typeface="Courier New" pitchFamily="49" charset="0"/>
                <a:cs typeface="Courier New" pitchFamily="49" charset="0"/>
              </a:rPr>
              <a:t>Keydown</a:t>
            </a:r>
            <a:r>
              <a:rPr lang="fr-FR" sz="2000" dirty="0"/>
              <a:t> ne sont pas pris en compte hors des </a:t>
            </a:r>
            <a:r>
              <a:rPr lang="fr-FR" sz="2000" i="1" dirty="0" err="1"/>
              <a:t>textareas</a:t>
            </a:r>
            <a:r>
              <a:rPr lang="fr-FR" sz="2000" dirty="0"/>
              <a:t>.</a:t>
            </a:r>
          </a:p>
          <a:p>
            <a:r>
              <a:rPr lang="fr-FR" sz="2000" b="1" dirty="0" err="1" smtClean="0">
                <a:latin typeface="Courier New" pitchFamily="49" charset="0"/>
                <a:cs typeface="Courier New" pitchFamily="49" charset="0"/>
              </a:rPr>
              <a:t>Onclick</a:t>
            </a:r>
            <a:r>
              <a:rPr lang="fr-FR" sz="2000" i="1" dirty="0"/>
              <a:t>, </a:t>
            </a:r>
            <a:r>
              <a:rPr lang="fr-FR" sz="2000" b="1" dirty="0" err="1">
                <a:latin typeface="Courier New" pitchFamily="49" charset="0"/>
                <a:cs typeface="Courier New" pitchFamily="49" charset="0"/>
              </a:rPr>
              <a:t>Mousedown</a:t>
            </a:r>
            <a:r>
              <a:rPr lang="fr-FR" sz="2000" dirty="0"/>
              <a:t> et </a:t>
            </a:r>
            <a:r>
              <a:rPr lang="fr-FR" sz="2000" b="1" dirty="0" err="1">
                <a:latin typeface="Courier New" pitchFamily="49" charset="0"/>
                <a:cs typeface="Courier New" pitchFamily="49" charset="0"/>
              </a:rPr>
              <a:t>Mouseup</a:t>
            </a:r>
            <a:r>
              <a:rPr lang="fr-FR" sz="2000" dirty="0"/>
              <a:t> sont étrangement appelés en même temps quand le doigt quitte l'écran.</a:t>
            </a:r>
          </a:p>
          <a:p>
            <a:r>
              <a:rPr lang="fr-FR" sz="2000" b="1" dirty="0" err="1" smtClean="0">
                <a:latin typeface="Courier New" pitchFamily="49" charset="0"/>
                <a:cs typeface="Courier New" pitchFamily="49" charset="0"/>
              </a:rPr>
              <a:t>Doubleclick</a:t>
            </a:r>
            <a:r>
              <a:rPr lang="fr-FR" sz="2000" dirty="0" smtClean="0"/>
              <a:t> </a:t>
            </a:r>
            <a:r>
              <a:rPr lang="fr-FR" sz="2000" dirty="0"/>
              <a:t>ne se </a:t>
            </a:r>
            <a:r>
              <a:rPr lang="fr-FR" sz="2000" dirty="0" smtClean="0"/>
              <a:t>déclenche </a:t>
            </a:r>
            <a:r>
              <a:rPr lang="fr-FR" sz="2000" dirty="0"/>
              <a:t>pas, </a:t>
            </a:r>
            <a:r>
              <a:rPr lang="fr-FR" sz="2000" i="1" dirty="0"/>
              <a:t>le Double-</a:t>
            </a:r>
            <a:r>
              <a:rPr lang="fr-FR" sz="2000" i="1" dirty="0" err="1"/>
              <a:t>Tap</a:t>
            </a:r>
            <a:r>
              <a:rPr lang="fr-FR" sz="2000" dirty="0"/>
              <a:t> effectue un zoom quoi qu'il arrive et un </a:t>
            </a:r>
            <a:r>
              <a:rPr lang="fr-FR" sz="2000" dirty="0" err="1"/>
              <a:t>event.preventDefault</a:t>
            </a:r>
            <a:r>
              <a:rPr lang="fr-FR" sz="2000" dirty="0"/>
              <a:t>() n'y changera rien.</a:t>
            </a:r>
          </a:p>
          <a:p>
            <a:r>
              <a:rPr lang="fr-FR" sz="2000" dirty="0" smtClean="0"/>
              <a:t>Le </a:t>
            </a:r>
            <a:r>
              <a:rPr lang="fr-FR" sz="2000" i="1" dirty="0"/>
              <a:t>One-</a:t>
            </a:r>
            <a:r>
              <a:rPr lang="fr-FR" sz="2000" i="1" dirty="0" err="1"/>
              <a:t>finger</a:t>
            </a:r>
            <a:r>
              <a:rPr lang="fr-FR" sz="2000" i="1" dirty="0"/>
              <a:t> </a:t>
            </a:r>
            <a:r>
              <a:rPr lang="fr-FR" sz="2000" i="1" dirty="0" err="1"/>
              <a:t>panning</a:t>
            </a:r>
            <a:r>
              <a:rPr lang="fr-FR" sz="2000" dirty="0"/>
              <a:t> déclenche un </a:t>
            </a:r>
            <a:r>
              <a:rPr lang="fr-FR" sz="2000" b="1" dirty="0" err="1">
                <a:latin typeface="Courier New" pitchFamily="49" charset="0"/>
                <a:cs typeface="Courier New" pitchFamily="49" charset="0"/>
              </a:rPr>
              <a:t>onScroll</a:t>
            </a:r>
            <a:r>
              <a:rPr lang="fr-FR" sz="2000" dirty="0"/>
              <a:t> une fois le mouvement stoppé.</a:t>
            </a:r>
          </a:p>
          <a:p>
            <a:r>
              <a:rPr lang="fr-FR" sz="2000" dirty="0" smtClean="0"/>
              <a:t>Le </a:t>
            </a:r>
            <a:r>
              <a:rPr lang="fr-FR" sz="2000" i="1" dirty="0" err="1"/>
              <a:t>Two-finger</a:t>
            </a:r>
            <a:r>
              <a:rPr lang="fr-FR" sz="2000" i="1" dirty="0"/>
              <a:t> </a:t>
            </a:r>
            <a:r>
              <a:rPr lang="fr-FR" sz="2000" i="1" dirty="0" err="1"/>
              <a:t>panning</a:t>
            </a:r>
            <a:r>
              <a:rPr lang="fr-FR" sz="2000" dirty="0"/>
              <a:t> déclenche un </a:t>
            </a:r>
            <a:r>
              <a:rPr lang="fr-FR" sz="2000" b="1" dirty="0" err="1">
                <a:latin typeface="Courier New" pitchFamily="49" charset="0"/>
                <a:cs typeface="Courier New" pitchFamily="49" charset="0"/>
              </a:rPr>
              <a:t>mouseWheel</a:t>
            </a:r>
            <a:r>
              <a:rPr lang="fr-FR" sz="2000" dirty="0"/>
              <a:t> si l'élément est </a:t>
            </a:r>
            <a:r>
              <a:rPr lang="fr-FR" sz="2000" i="1" dirty="0"/>
              <a:t>scrollable</a:t>
            </a:r>
            <a:endParaRPr lang="fr-FR" sz="2000" dirty="0"/>
          </a:p>
          <a:p>
            <a:endParaRPr lang="fr-FR" sz="2000" dirty="0"/>
          </a:p>
        </p:txBody>
      </p:sp>
    </p:spTree>
    <p:extLst>
      <p:ext uri="{BB962C8B-B14F-4D97-AF65-F5344CB8AC3E}">
        <p14:creationId xmlns:p14="http://schemas.microsoft.com/office/powerpoint/2010/main" val="19763336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a:t>R</a:t>
            </a:r>
            <a:r>
              <a:rPr lang="fr-FR" dirty="0" smtClean="0"/>
              <a:t>emplacent </a:t>
            </a:r>
            <a:r>
              <a:rPr lang="fr-FR" dirty="0"/>
              <a:t>les « mouse </a:t>
            </a:r>
            <a:r>
              <a:rPr lang="fr-FR" dirty="0" err="1"/>
              <a:t>events</a:t>
            </a:r>
            <a:r>
              <a:rPr lang="fr-FR" dirty="0"/>
              <a:t> » sur les terminaux tactiles, bien que ces derniers fonctionnent toujours. </a:t>
            </a:r>
            <a:endParaRPr lang="fr-FR" dirty="0" smtClean="0"/>
          </a:p>
          <a:p>
            <a:r>
              <a:rPr lang="fr-FR" b="1" dirty="0" err="1" smtClean="0">
                <a:latin typeface="Courier New" pitchFamily="49" charset="0"/>
                <a:cs typeface="Courier New" pitchFamily="49" charset="0"/>
              </a:rPr>
              <a:t>touchstart</a:t>
            </a:r>
            <a:r>
              <a:rPr lang="fr-FR" dirty="0" smtClean="0"/>
              <a:t> </a:t>
            </a:r>
            <a:r>
              <a:rPr lang="fr-FR" dirty="0"/>
              <a:t>(≈ </a:t>
            </a:r>
            <a:r>
              <a:rPr lang="fr-FR" dirty="0" err="1"/>
              <a:t>mousedown</a:t>
            </a:r>
            <a:r>
              <a:rPr lang="fr-FR" dirty="0"/>
              <a:t>) : </a:t>
            </a:r>
            <a:r>
              <a:rPr lang="fr-FR" dirty="0" smtClean="0"/>
              <a:t>déclenché lorsqu’un </a:t>
            </a:r>
            <a:r>
              <a:rPr lang="fr-FR" dirty="0"/>
              <a:t>doigt touche </a:t>
            </a:r>
            <a:r>
              <a:rPr lang="fr-FR" dirty="0" smtClean="0"/>
              <a:t>l’écran</a:t>
            </a:r>
          </a:p>
          <a:p>
            <a:r>
              <a:rPr lang="fr-FR" b="1" dirty="0" err="1" smtClean="0">
                <a:latin typeface="Courier New" pitchFamily="49" charset="0"/>
                <a:cs typeface="Courier New" pitchFamily="49" charset="0"/>
              </a:rPr>
              <a:t>touchmove</a:t>
            </a:r>
            <a:r>
              <a:rPr lang="fr-FR" dirty="0" smtClean="0"/>
              <a:t> </a:t>
            </a:r>
            <a:r>
              <a:rPr lang="fr-FR" dirty="0"/>
              <a:t>(≈ </a:t>
            </a:r>
            <a:r>
              <a:rPr lang="fr-FR" dirty="0" err="1"/>
              <a:t>mousemove</a:t>
            </a:r>
            <a:r>
              <a:rPr lang="fr-FR" dirty="0"/>
              <a:t>) : </a:t>
            </a:r>
            <a:r>
              <a:rPr lang="fr-FR" dirty="0" smtClean="0"/>
              <a:t>déclenché </a:t>
            </a:r>
            <a:r>
              <a:rPr lang="fr-FR" dirty="0"/>
              <a:t>lorsqu’un doigt touche l’écran puis se </a:t>
            </a:r>
            <a:r>
              <a:rPr lang="fr-FR" dirty="0" smtClean="0"/>
              <a:t>déplace</a:t>
            </a:r>
          </a:p>
          <a:p>
            <a:r>
              <a:rPr lang="fr-FR" b="1" dirty="0" err="1" smtClean="0">
                <a:latin typeface="Courier New" pitchFamily="49" charset="0"/>
                <a:cs typeface="Courier New" pitchFamily="49" charset="0"/>
              </a:rPr>
              <a:t>touchend</a:t>
            </a:r>
            <a:r>
              <a:rPr lang="fr-FR" dirty="0" smtClean="0"/>
              <a:t> </a:t>
            </a:r>
            <a:r>
              <a:rPr lang="fr-FR" dirty="0"/>
              <a:t>(≈ </a:t>
            </a:r>
            <a:r>
              <a:rPr lang="fr-FR" dirty="0" err="1"/>
              <a:t>mouseup</a:t>
            </a:r>
            <a:r>
              <a:rPr lang="fr-FR" dirty="0"/>
              <a:t>) : </a:t>
            </a:r>
            <a:r>
              <a:rPr lang="fr-FR" dirty="0" smtClean="0"/>
              <a:t>déclenché </a:t>
            </a:r>
            <a:r>
              <a:rPr lang="fr-FR" dirty="0"/>
              <a:t>lorsqu’un doigt quitte </a:t>
            </a:r>
            <a:r>
              <a:rPr lang="fr-FR" dirty="0" smtClean="0"/>
              <a:t>l’écran.</a:t>
            </a:r>
          </a:p>
          <a:p>
            <a:r>
              <a:rPr lang="fr-FR" b="1" dirty="0" err="1" smtClean="0">
                <a:latin typeface="Courier New" pitchFamily="49" charset="0"/>
                <a:cs typeface="Courier New" pitchFamily="49" charset="0"/>
              </a:rPr>
              <a:t>touchcancel</a:t>
            </a:r>
            <a:r>
              <a:rPr lang="fr-FR" b="1" dirty="0" smtClean="0">
                <a:latin typeface="Courier New" pitchFamily="49" charset="0"/>
                <a:cs typeface="Courier New" pitchFamily="49" charset="0"/>
              </a:rPr>
              <a:t>, </a:t>
            </a:r>
            <a:r>
              <a:rPr lang="fr-FR" b="1" dirty="0" err="1" smtClean="0">
                <a:latin typeface="Courier New" pitchFamily="49" charset="0"/>
                <a:cs typeface="Courier New" pitchFamily="49" charset="0"/>
              </a:rPr>
              <a:t>touchleave</a:t>
            </a:r>
            <a:r>
              <a:rPr lang="fr-FR" dirty="0" smtClean="0"/>
              <a:t> : déclenchés lorsque le doigt quitte la zone</a:t>
            </a:r>
            <a:endParaRPr lang="fr-FR" dirty="0"/>
          </a:p>
        </p:txBody>
      </p:sp>
    </p:spTree>
    <p:extLst>
      <p:ext uri="{BB962C8B-B14F-4D97-AF65-F5344CB8AC3E}">
        <p14:creationId xmlns:p14="http://schemas.microsoft.com/office/powerpoint/2010/main" val="30416569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 exemple</a:t>
            </a:r>
            <a:endParaRPr lang="fr-FR" dirty="0"/>
          </a:p>
        </p:txBody>
      </p:sp>
      <p:sp>
        <p:nvSpPr>
          <p:cNvPr id="3" name="Espace réservé du contenu 2"/>
          <p:cNvSpPr>
            <a:spLocks noGrp="1"/>
          </p:cNvSpPr>
          <p:nvPr>
            <p:ph idx="1"/>
          </p:nvPr>
        </p:nvSpPr>
        <p:spPr/>
        <p:txBody>
          <a:bodyPr/>
          <a:lstStyle/>
          <a:p>
            <a:r>
              <a:rPr lang="fr-FR" dirty="0"/>
              <a:t>Exemple de traitement des événements par du code JavaScript :</a:t>
            </a:r>
          </a:p>
          <a:p>
            <a:pPr marL="0" indent="0">
              <a:buNone/>
            </a:pPr>
            <a:r>
              <a:rPr lang="fr-FR" sz="2400" b="1" dirty="0" err="1" smtClean="0">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touchstart</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onDocumentTouchStart</a:t>
            </a:r>
            <a:r>
              <a:rPr lang="fr-FR" sz="2400" b="1" dirty="0">
                <a:latin typeface="Courier New" pitchFamily="49" charset="0"/>
                <a:cs typeface="Courier New" pitchFamily="49" charset="0"/>
              </a:rPr>
              <a:t>, false ); </a:t>
            </a:r>
            <a:r>
              <a:rPr lang="fr-FR" sz="2400" b="1" dirty="0" err="1">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touchmove</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onDocumentTouchMove</a:t>
            </a:r>
            <a:r>
              <a:rPr lang="fr-FR" sz="2400" b="1" dirty="0">
                <a:latin typeface="Courier New" pitchFamily="49" charset="0"/>
                <a:cs typeface="Courier New" pitchFamily="49" charset="0"/>
              </a:rPr>
              <a:t>, false ); </a:t>
            </a:r>
            <a:r>
              <a:rPr lang="fr-FR" sz="2400" b="1" dirty="0" err="1">
                <a:latin typeface="Courier New" pitchFamily="49" charset="0"/>
                <a:cs typeface="Courier New" pitchFamily="49" charset="0"/>
              </a:rPr>
              <a:t>document.addEventListener</a:t>
            </a:r>
            <a:r>
              <a:rPr lang="fr-FR" sz="2400" b="1" dirty="0">
                <a:latin typeface="Courier New" pitchFamily="49" charset="0"/>
                <a:cs typeface="Courier New" pitchFamily="49" charset="0"/>
              </a:rPr>
              <a:t>( </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touchend</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solidFill>
                  <a:srgbClr val="00B050"/>
                </a:solidFill>
                <a:latin typeface="Courier New" pitchFamily="49" charset="0"/>
                <a:cs typeface="Courier New" pitchFamily="49" charset="0"/>
              </a:rPr>
              <a:t>onDocumentTouchEnd</a:t>
            </a:r>
            <a:r>
              <a:rPr lang="fr-FR" sz="2400" b="1" dirty="0">
                <a:latin typeface="Courier New" pitchFamily="49" charset="0"/>
                <a:cs typeface="Courier New" pitchFamily="49" charset="0"/>
              </a:rPr>
              <a:t>, false ); </a:t>
            </a:r>
            <a:endParaRPr lang="fr-FR" sz="2400" b="1" dirty="0" smtClean="0">
              <a:latin typeface="Courier New" pitchFamily="49" charset="0"/>
              <a:cs typeface="Courier New" pitchFamily="49" charset="0"/>
            </a:endParaRPr>
          </a:p>
          <a:p>
            <a:r>
              <a:rPr lang="fr-FR" dirty="0"/>
              <a:t>Si on veut tester ce genre d’événements dans un </a:t>
            </a:r>
            <a:r>
              <a:rPr lang="fr-FR" dirty="0" err="1"/>
              <a:t>canvas</a:t>
            </a:r>
            <a:r>
              <a:rPr lang="fr-FR" dirty="0"/>
              <a:t>, s’assurer que le </a:t>
            </a:r>
            <a:r>
              <a:rPr lang="fr-FR" dirty="0" err="1"/>
              <a:t>canvas</a:t>
            </a:r>
            <a:r>
              <a:rPr lang="fr-FR" dirty="0"/>
              <a:t> utilise toute la surface</a:t>
            </a:r>
          </a:p>
        </p:txBody>
      </p:sp>
    </p:spTree>
    <p:extLst>
      <p:ext uri="{BB962C8B-B14F-4D97-AF65-F5344CB8AC3E}">
        <p14:creationId xmlns:p14="http://schemas.microsoft.com/office/powerpoint/2010/main" val="29828950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touch</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Tester sur un </a:t>
            </a:r>
            <a:r>
              <a:rPr lang="fr-FR" dirty="0" err="1" smtClean="0"/>
              <a:t>smartphone</a:t>
            </a:r>
            <a:r>
              <a:rPr lang="fr-FR" dirty="0" smtClean="0"/>
              <a:t> ou une tablette </a:t>
            </a:r>
            <a:r>
              <a:rPr lang="fr-FR" dirty="0"/>
              <a:t>cet exemple : </a:t>
            </a:r>
            <a:r>
              <a:rPr lang="fr-FR" dirty="0">
                <a:hlinkClick r:id="rId2"/>
              </a:rPr>
              <a:t>https://</a:t>
            </a:r>
            <a:r>
              <a:rPr lang="fr-FR" dirty="0" smtClean="0">
                <a:hlinkClick r:id="rId2"/>
              </a:rPr>
              <a:t>developer.mozilla.org/samples/domref/touchevents.html</a:t>
            </a:r>
            <a:endParaRPr lang="fr-FR" dirty="0" smtClean="0"/>
          </a:p>
          <a:p>
            <a:r>
              <a:rPr lang="fr-FR" dirty="0" smtClean="0"/>
              <a:t>Le site contient un excellent tutorial sur les </a:t>
            </a:r>
            <a:r>
              <a:rPr lang="fr-FR" dirty="0" err="1" smtClean="0"/>
              <a:t>touch</a:t>
            </a:r>
            <a:r>
              <a:rPr lang="fr-FR" dirty="0" smtClean="0"/>
              <a:t> </a:t>
            </a:r>
            <a:r>
              <a:rPr lang="fr-FR" dirty="0" err="1" smtClean="0"/>
              <a:t>events</a:t>
            </a:r>
            <a:endParaRPr lang="fr-FR" dirty="0"/>
          </a:p>
        </p:txBody>
      </p:sp>
    </p:spTree>
    <p:extLst>
      <p:ext uri="{BB962C8B-B14F-4D97-AF65-F5344CB8AC3E}">
        <p14:creationId xmlns:p14="http://schemas.microsoft.com/office/powerpoint/2010/main" val="31202710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Evènements « </a:t>
            </a:r>
            <a:r>
              <a:rPr lang="fr-FR" dirty="0" err="1" smtClean="0"/>
              <a:t>touch</a:t>
            </a:r>
            <a:r>
              <a:rPr lang="fr-FR" dirty="0" smtClean="0"/>
              <a:t> »</a:t>
            </a:r>
            <a:endParaRPr lang="fr-FR" dirty="0"/>
          </a:p>
        </p:txBody>
      </p:sp>
      <p:sp>
        <p:nvSpPr>
          <p:cNvPr id="3" name="Espace réservé du contenu 2"/>
          <p:cNvSpPr>
            <a:spLocks noGrp="1"/>
          </p:cNvSpPr>
          <p:nvPr>
            <p:ph idx="1"/>
          </p:nvPr>
        </p:nvSpPr>
        <p:spPr>
          <a:xfrm>
            <a:off x="467544" y="1052736"/>
            <a:ext cx="8640960" cy="5688632"/>
          </a:xfrm>
        </p:spPr>
        <p:txBody>
          <a:bodyPr/>
          <a:lstStyle/>
          <a:p>
            <a:pPr marL="0" indent="0">
              <a:buNone/>
            </a:pPr>
            <a:r>
              <a:rPr lang="fr-FR" sz="2000" b="1" dirty="0" err="1">
                <a:latin typeface="Courier New" pitchFamily="49" charset="0"/>
                <a:cs typeface="Courier New" pitchFamily="49" charset="0"/>
              </a:rPr>
              <a:t>el.addEventListener</a:t>
            </a:r>
            <a:r>
              <a:rPr lang="fr-FR" sz="2000" b="1" dirty="0">
                <a:latin typeface="Courier New" pitchFamily="49" charset="0"/>
                <a:cs typeface="Courier New" pitchFamily="49" charset="0"/>
              </a:rPr>
              <a:t>("</a:t>
            </a:r>
            <a:r>
              <a:rPr lang="fr-FR" sz="2000" b="1" dirty="0" err="1">
                <a:solidFill>
                  <a:srgbClr val="00B050"/>
                </a:solidFill>
                <a:latin typeface="Courier New" pitchFamily="49" charset="0"/>
                <a:cs typeface="Courier New" pitchFamily="49" charset="0"/>
              </a:rPr>
              <a:t>touchstart</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handleStart</a:t>
            </a:r>
            <a:r>
              <a:rPr lang="fr-FR" sz="2000" b="1" dirty="0">
                <a:latin typeface="Courier New" pitchFamily="49" charset="0"/>
                <a:cs typeface="Courier New" pitchFamily="49" charset="0"/>
              </a:rPr>
              <a:t>, false);</a:t>
            </a:r>
          </a:p>
          <a:p>
            <a:pPr marL="0" indent="0">
              <a:buNone/>
            </a:pPr>
            <a:r>
              <a:rPr lang="fr-FR" sz="2000" b="1" dirty="0" err="1" smtClean="0">
                <a:latin typeface="Courier New" pitchFamily="49" charset="0"/>
                <a:cs typeface="Courier New" pitchFamily="49" charset="0"/>
              </a:rPr>
              <a:t>function</a:t>
            </a:r>
            <a:r>
              <a:rPr lang="fr-FR" sz="2000" b="1" dirty="0" smtClean="0">
                <a:latin typeface="Courier New" pitchFamily="49" charset="0"/>
                <a:cs typeface="Courier New" pitchFamily="49" charset="0"/>
              </a:rPr>
              <a:t> </a:t>
            </a:r>
            <a:r>
              <a:rPr lang="fr-FR" sz="2000" b="1" dirty="0" err="1">
                <a:solidFill>
                  <a:srgbClr val="00B050"/>
                </a:solidFill>
                <a:latin typeface="Courier New" pitchFamily="49" charset="0"/>
                <a:cs typeface="Courier New" pitchFamily="49" charset="0"/>
              </a:rPr>
              <a:t>handleStart</a:t>
            </a:r>
            <a:r>
              <a:rPr lang="fr-FR" sz="2000" b="1" dirty="0">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evt</a:t>
            </a:r>
            <a:r>
              <a:rPr lang="fr-FR" sz="2000" b="1" dirty="0">
                <a:latin typeface="Courier New" pitchFamily="49" charset="0"/>
                <a:cs typeface="Courier New" pitchFamily="49" charset="0"/>
              </a:rPr>
              <a:t>) {</a:t>
            </a:r>
          </a:p>
          <a:p>
            <a:pPr marL="0" indent="0">
              <a:buNone/>
            </a:pPr>
            <a:r>
              <a:rPr lang="fr-FR" sz="2000" b="1" dirty="0">
                <a:latin typeface="Courier New" pitchFamily="49" charset="0"/>
                <a:cs typeface="Courier New" pitchFamily="49" charset="0"/>
              </a:rPr>
              <a:t>  </a:t>
            </a:r>
            <a:r>
              <a:rPr lang="fr-FR" sz="2000" b="1" dirty="0" err="1">
                <a:solidFill>
                  <a:srgbClr val="0070C0"/>
                </a:solidFill>
                <a:latin typeface="Courier New" pitchFamily="49" charset="0"/>
                <a:cs typeface="Courier New" pitchFamily="49" charset="0"/>
              </a:rPr>
              <a:t>evt.preventDefault</a:t>
            </a:r>
            <a:r>
              <a:rPr lang="fr-FR" sz="2000" b="1" dirty="0" smtClean="0">
                <a:solidFill>
                  <a:srgbClr val="0070C0"/>
                </a:solidFill>
                <a:latin typeface="Courier New" pitchFamily="49" charset="0"/>
                <a:cs typeface="Courier New" pitchFamily="49" charset="0"/>
              </a:rPr>
              <a:t>(); // stoppe la propagation</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var </a:t>
            </a:r>
            <a:r>
              <a:rPr lang="fr-FR" sz="2000" b="1" dirty="0">
                <a:solidFill>
                  <a:srgbClr val="FF0000"/>
                </a:solidFill>
                <a:latin typeface="Courier New" pitchFamily="49" charset="0"/>
                <a:cs typeface="Courier New" pitchFamily="49" charset="0"/>
              </a:rPr>
              <a:t>touches = </a:t>
            </a:r>
            <a:r>
              <a:rPr lang="fr-FR" sz="2000" b="1" dirty="0" err="1">
                <a:solidFill>
                  <a:srgbClr val="FF0000"/>
                </a:solidFill>
                <a:latin typeface="Courier New" pitchFamily="49" charset="0"/>
                <a:cs typeface="Courier New" pitchFamily="49" charset="0"/>
              </a:rPr>
              <a:t>evt.changedTouches</a:t>
            </a:r>
            <a:r>
              <a:rPr lang="fr-FR" sz="2000" b="1" dirty="0">
                <a:solidFill>
                  <a:srgbClr val="FF0000"/>
                </a:solidFill>
                <a:latin typeface="Courier New" pitchFamily="49" charset="0"/>
                <a:cs typeface="Courier New" pitchFamily="49" charset="0"/>
              </a:rPr>
              <a:t>;</a:t>
            </a:r>
          </a:p>
          <a:p>
            <a:pPr marL="0" indent="0">
              <a:buNone/>
            </a:pP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for </a:t>
            </a:r>
            <a:r>
              <a:rPr lang="fr-FR" sz="2000" b="1" dirty="0">
                <a:latin typeface="Courier New" pitchFamily="49" charset="0"/>
                <a:cs typeface="Courier New" pitchFamily="49" charset="0"/>
              </a:rPr>
              <a:t>(var i=0; i&lt;</a:t>
            </a:r>
            <a:r>
              <a:rPr lang="fr-FR" sz="2000" b="1" dirty="0" err="1">
                <a:solidFill>
                  <a:srgbClr val="FF0000"/>
                </a:solidFill>
                <a:latin typeface="Courier New" pitchFamily="49" charset="0"/>
                <a:cs typeface="Courier New" pitchFamily="49" charset="0"/>
              </a:rPr>
              <a:t>touches.length</a:t>
            </a:r>
            <a:r>
              <a:rPr lang="fr-FR" sz="2000" b="1" dirty="0">
                <a:latin typeface="Courier New" pitchFamily="49" charset="0"/>
                <a:cs typeface="Courier New" pitchFamily="49" charset="0"/>
              </a:rPr>
              <a:t>; i++) </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ongoingTouches.push</a:t>
            </a:r>
            <a:r>
              <a:rPr lang="fr-FR" sz="2000" b="1" dirty="0" smtClean="0">
                <a:latin typeface="Courier New" pitchFamily="49" charset="0"/>
                <a:cs typeface="Courier New" pitchFamily="49" charset="0"/>
              </a:rPr>
              <a:t>(</a:t>
            </a:r>
            <a:r>
              <a:rPr lang="fr-FR" sz="2000" b="1" dirty="0" smtClean="0">
                <a:solidFill>
                  <a:srgbClr val="FF0000"/>
                </a:solidFill>
                <a:latin typeface="Courier New" pitchFamily="49" charset="0"/>
                <a:cs typeface="Courier New" pitchFamily="49" charset="0"/>
              </a:rPr>
              <a:t>touches[i]</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var </a:t>
            </a:r>
            <a:r>
              <a:rPr lang="fr-FR" sz="2000" b="1" dirty="0" err="1" smtClean="0">
                <a:latin typeface="Courier New" pitchFamily="49" charset="0"/>
                <a:cs typeface="Courier New" pitchFamily="49" charset="0"/>
              </a:rPr>
              <a:t>color</a:t>
            </a:r>
            <a:r>
              <a:rPr lang="fr-FR" sz="2000" b="1" dirty="0" smtClean="0">
                <a:latin typeface="Courier New" pitchFamily="49" charset="0"/>
                <a:cs typeface="Courier New" pitchFamily="49" charset="0"/>
              </a:rPr>
              <a:t> = </a:t>
            </a:r>
            <a:r>
              <a:rPr lang="fr-FR" sz="2000" b="1" dirty="0" err="1" smtClean="0">
                <a:latin typeface="Courier New" pitchFamily="49" charset="0"/>
                <a:cs typeface="Courier New" pitchFamily="49" charset="0"/>
              </a:rPr>
              <a:t>colorForTouch</a:t>
            </a:r>
            <a:r>
              <a:rPr lang="fr-FR" sz="2000" b="1" dirty="0" smtClean="0">
                <a:latin typeface="Courier New" pitchFamily="49" charset="0"/>
                <a:cs typeface="Courier New" pitchFamily="49" charset="0"/>
              </a:rPr>
              <a:t>(touches[i]);</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ctx.fillStyle</a:t>
            </a: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 </a:t>
            </a:r>
            <a:r>
              <a:rPr lang="fr-FR" sz="2000" b="1" dirty="0" err="1" smtClean="0">
                <a:latin typeface="Courier New" pitchFamily="49" charset="0"/>
                <a:cs typeface="Courier New" pitchFamily="49" charset="0"/>
              </a:rPr>
              <a:t>color</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ctx.fillRect</a:t>
            </a:r>
            <a:r>
              <a:rPr lang="fr-FR" sz="2000" b="1" dirty="0" smtClean="0">
                <a:latin typeface="Courier New" pitchFamily="49" charset="0"/>
                <a:cs typeface="Courier New" pitchFamily="49" charset="0"/>
              </a:rPr>
              <a:t>(</a:t>
            </a:r>
            <a:r>
              <a:rPr lang="fr-FR" sz="2000" b="1" dirty="0" smtClean="0">
                <a:solidFill>
                  <a:srgbClr val="FF0000"/>
                </a:solidFill>
                <a:latin typeface="Courier New" pitchFamily="49" charset="0"/>
                <a:cs typeface="Courier New" pitchFamily="49" charset="0"/>
              </a:rPr>
              <a:t>touches[i</a:t>
            </a:r>
            <a:r>
              <a:rPr lang="fr-FR" sz="2000" b="1" dirty="0">
                <a:solidFill>
                  <a:srgbClr val="FF0000"/>
                </a:solidFill>
                <a:latin typeface="Courier New" pitchFamily="49" charset="0"/>
                <a:cs typeface="Courier New" pitchFamily="49" charset="0"/>
              </a:rPr>
              <a:t>].pageX</a:t>
            </a:r>
            <a:r>
              <a:rPr lang="fr-FR" sz="2000" b="1" dirty="0">
                <a:latin typeface="Courier New" pitchFamily="49" charset="0"/>
                <a:cs typeface="Courier New" pitchFamily="49" charset="0"/>
              </a:rPr>
              <a:t>-2,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touches[i</a:t>
            </a:r>
            <a:r>
              <a:rPr lang="fr-FR" sz="2000" b="1" dirty="0">
                <a:solidFill>
                  <a:srgbClr val="FF0000"/>
                </a:solidFill>
                <a:latin typeface="Courier New" pitchFamily="49" charset="0"/>
                <a:cs typeface="Courier New" pitchFamily="49" charset="0"/>
              </a:rPr>
              <a:t>].pageY</a:t>
            </a:r>
            <a:r>
              <a:rPr lang="fr-FR" sz="2000" b="1" dirty="0">
                <a:latin typeface="Courier New" pitchFamily="49" charset="0"/>
                <a:cs typeface="Courier New" pitchFamily="49" charset="0"/>
              </a:rPr>
              <a:t>-2, </a:t>
            </a:r>
            <a:r>
              <a:rPr lang="fr-FR" sz="2000" b="1" dirty="0" smtClean="0">
                <a:latin typeface="Courier New" pitchFamily="49" charset="0"/>
                <a:cs typeface="Courier New" pitchFamily="49" charset="0"/>
              </a:rPr>
              <a:t>4, 4);</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p>
          <a:p>
            <a:r>
              <a:rPr lang="fr-FR" dirty="0"/>
              <a:t>L’évènement reçu possède des propriétés que l’on peut consulter. Ici la position du doigt.</a:t>
            </a:r>
          </a:p>
        </p:txBody>
      </p:sp>
    </p:spTree>
    <p:extLst>
      <p:ext uri="{BB962C8B-B14F-4D97-AF65-F5344CB8AC3E}">
        <p14:creationId xmlns:p14="http://schemas.microsoft.com/office/powerpoint/2010/main" val="245128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week</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Choisissez la semaine : </a:t>
            </a:r>
            <a:br>
              <a:rPr lang="fr-FR" dirty="0" smtClean="0"/>
            </a:br>
            <a:r>
              <a:rPr lang="en-US" dirty="0" smtClean="0"/>
              <a:t>&lt;</a:t>
            </a:r>
            <a:r>
              <a:rPr lang="en-US" dirty="0"/>
              <a:t>input </a:t>
            </a:r>
            <a:r>
              <a:rPr lang="en-US" b="1" dirty="0">
                <a:solidFill>
                  <a:srgbClr val="FF0000"/>
                </a:solidFill>
              </a:rPr>
              <a:t>type="week" </a:t>
            </a:r>
            <a:r>
              <a:rPr lang="en-US" dirty="0"/>
              <a:t>name</a:t>
            </a:r>
            <a:r>
              <a:rPr lang="en-US" dirty="0" smtClean="0"/>
              <a:t>=“</a:t>
            </a:r>
            <a:r>
              <a:rPr lang="en-US" dirty="0" err="1" smtClean="0"/>
              <a:t>no_semaine</a:t>
            </a:r>
            <a:r>
              <a:rPr lang="en-US" dirty="0" smtClean="0"/>
              <a:t>" /&gt;</a:t>
            </a:r>
          </a:p>
          <a:p>
            <a:endParaRPr lang="en-US" dirty="0"/>
          </a:p>
          <a:p>
            <a:endParaRPr lang="en-US" dirty="0" smtClean="0"/>
          </a:p>
          <a:p>
            <a:endParaRPr lang="en-US" dirty="0"/>
          </a:p>
          <a:p>
            <a:endParaRPr lang="en-US" dirty="0" smtClean="0"/>
          </a:p>
          <a:p>
            <a:r>
              <a:rPr lang="en-US" dirty="0" err="1" smtClean="0"/>
              <a:t>Supporté</a:t>
            </a:r>
            <a:r>
              <a:rPr lang="en-US" dirty="0" smtClean="0"/>
              <a:t> par Opera pour le moment…</a:t>
            </a:r>
          </a:p>
          <a:p>
            <a:endParaRPr lang="fr-FR"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5"/>
            <a:ext cx="4392488" cy="238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636912"/>
            <a:ext cx="332736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p:nvPr/>
        </p:nvCxnSpPr>
        <p:spPr bwMode="auto">
          <a:xfrm flipV="1">
            <a:off x="5508104" y="3212976"/>
            <a:ext cx="936104" cy="473431"/>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9598189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 </a:t>
            </a:r>
            <a:r>
              <a:rPr lang="fr-FR" dirty="0" err="1" smtClean="0"/>
              <a:t>Touch</a:t>
            </a:r>
            <a:endParaRPr lang="fr-FR" dirty="0"/>
          </a:p>
        </p:txBody>
      </p:sp>
      <p:sp>
        <p:nvSpPr>
          <p:cNvPr id="3" name="Espace réservé du contenu 2"/>
          <p:cNvSpPr>
            <a:spLocks noGrp="1"/>
          </p:cNvSpPr>
          <p:nvPr>
            <p:ph idx="1"/>
          </p:nvPr>
        </p:nvSpPr>
        <p:spPr>
          <a:xfrm>
            <a:off x="685800" y="980728"/>
            <a:ext cx="8350696" cy="4724400"/>
          </a:xfrm>
        </p:spPr>
        <p:txBody>
          <a:bodyPr/>
          <a:lstStyle/>
          <a:p>
            <a:r>
              <a:rPr lang="fr-FR" dirty="0" smtClean="0"/>
              <a:t>Représente un point de contact entre un ou plusieurs doigts et l’écran</a:t>
            </a:r>
          </a:p>
          <a:p>
            <a:r>
              <a:rPr lang="fr-FR" b="1" dirty="0" err="1" smtClean="0">
                <a:latin typeface="Courier New" pitchFamily="49" charset="0"/>
                <a:cs typeface="Courier New" pitchFamily="49" charset="0"/>
              </a:rPr>
              <a:t>evt.changedTouches</a:t>
            </a:r>
            <a:r>
              <a:rPr lang="fr-FR" dirty="0" smtClean="0"/>
              <a:t> = un objet de type </a:t>
            </a:r>
            <a:r>
              <a:rPr lang="fr-FR" b="1" dirty="0" err="1" smtClean="0">
                <a:latin typeface="Courier New" pitchFamily="49" charset="0"/>
                <a:cs typeface="Courier New" pitchFamily="49" charset="0"/>
              </a:rPr>
              <a:t>TouchList</a:t>
            </a:r>
            <a:endParaRPr lang="fr-FR" b="1" dirty="0" smtClean="0">
              <a:latin typeface="Courier New" pitchFamily="49" charset="0"/>
              <a:cs typeface="Courier New" pitchFamily="49" charset="0"/>
            </a:endParaRPr>
          </a:p>
          <a:p>
            <a:r>
              <a:rPr lang="fr-FR" dirty="0" smtClean="0"/>
              <a:t>Attributs possibles (en lecture seulement) : </a:t>
            </a:r>
            <a:r>
              <a:rPr lang="en-US" sz="2000" dirty="0"/>
              <a:t/>
            </a:r>
            <a:br>
              <a:rPr lang="en-US" sz="2000" dirty="0"/>
            </a:br>
            <a:r>
              <a:rPr lang="en-US" sz="2000" b="1" dirty="0" smtClean="0">
                <a:latin typeface="Courier New" pitchFamily="49" charset="0"/>
                <a:cs typeface="Courier New" pitchFamily="49" charset="0"/>
                <a:hlinkClick r:id="rId2"/>
              </a:rPr>
              <a:t>identifier</a:t>
            </a:r>
            <a:r>
              <a:rPr lang="en-US" sz="2000" dirty="0" smtClean="0"/>
              <a:t> : id de </a:t>
            </a:r>
            <a:r>
              <a:rPr lang="en-US" sz="2000" dirty="0" err="1" smtClean="0"/>
              <a:t>l’événement</a:t>
            </a:r>
            <a:r>
              <a:rPr lang="en-US" sz="2000" dirty="0" smtClean="0"/>
              <a:t>, </a:t>
            </a:r>
            <a:br>
              <a:rPr lang="en-US" sz="2000" dirty="0" smtClean="0"/>
            </a:br>
            <a:r>
              <a:rPr lang="en-US" sz="2000" b="1" dirty="0" err="1" smtClean="0">
                <a:latin typeface="Courier New" pitchFamily="49" charset="0"/>
                <a:cs typeface="Courier New" pitchFamily="49" charset="0"/>
                <a:hlinkClick r:id="rId3"/>
              </a:rPr>
              <a:t>screenX</a:t>
            </a:r>
            <a:r>
              <a:rPr lang="en-US" sz="2000" b="1" dirty="0" smtClean="0"/>
              <a:t>, </a:t>
            </a:r>
            <a:r>
              <a:rPr lang="en-US" sz="2000" b="1" dirty="0" err="1" smtClean="0">
                <a:latin typeface="Courier New" pitchFamily="49" charset="0"/>
                <a:cs typeface="Courier New" pitchFamily="49" charset="0"/>
                <a:hlinkClick r:id="rId4"/>
              </a:rPr>
              <a:t>screenY</a:t>
            </a:r>
            <a:r>
              <a:rPr lang="en-US" sz="2000" b="1" dirty="0" smtClean="0"/>
              <a:t> </a:t>
            </a:r>
            <a:r>
              <a:rPr lang="en-US" sz="2000" dirty="0" smtClean="0"/>
              <a:t> : </a:t>
            </a:r>
            <a:r>
              <a:rPr lang="en-US" sz="2000" dirty="0" err="1" smtClean="0"/>
              <a:t>coordonnées</a:t>
            </a:r>
            <a:r>
              <a:rPr lang="en-US" sz="2000" dirty="0" smtClean="0"/>
              <a:t> de </a:t>
            </a:r>
            <a:r>
              <a:rPr lang="en-US" sz="2000" dirty="0" err="1" smtClean="0"/>
              <a:t>l’endroit</a:t>
            </a:r>
            <a:r>
              <a:rPr lang="en-US" sz="2000" dirty="0" smtClean="0"/>
              <a:t> </a:t>
            </a:r>
            <a:r>
              <a:rPr lang="en-US" sz="2000" dirty="0" err="1" smtClean="0"/>
              <a:t>cliqué</a:t>
            </a:r>
            <a:r>
              <a:rPr lang="en-US" sz="2000" dirty="0" smtClean="0"/>
              <a:t>, par rapport à </a:t>
            </a:r>
            <a:r>
              <a:rPr lang="en-US" sz="2000" dirty="0" err="1" smtClean="0"/>
              <a:t>l’écran</a:t>
            </a:r>
            <a:r>
              <a:rPr lang="en-US" sz="2000" dirty="0" smtClean="0"/>
              <a:t>, </a:t>
            </a:r>
            <a:r>
              <a:rPr lang="en-US" sz="2000" dirty="0" err="1" smtClean="0"/>
              <a:t>n’inclut</a:t>
            </a:r>
            <a:r>
              <a:rPr lang="en-US" sz="2000" dirty="0" smtClean="0"/>
              <a:t> pas </a:t>
            </a:r>
            <a:r>
              <a:rPr lang="en-US" sz="2000" dirty="0" err="1" smtClean="0"/>
              <a:t>d’offset</a:t>
            </a:r>
            <a:r>
              <a:rPr lang="en-US" sz="2000" dirty="0" smtClean="0"/>
              <a:t> de scroll,</a:t>
            </a:r>
            <a:br>
              <a:rPr lang="en-US" sz="2000" dirty="0" smtClean="0"/>
            </a:br>
            <a:r>
              <a:rPr lang="en-US" sz="2000" b="1" dirty="0" err="1" smtClean="0">
                <a:latin typeface="Courier New" pitchFamily="49" charset="0"/>
                <a:cs typeface="Courier New" pitchFamily="49" charset="0"/>
                <a:hlinkClick r:id="rId5"/>
              </a:rPr>
              <a:t>clientX</a:t>
            </a:r>
            <a:r>
              <a:rPr lang="en-US" sz="2000" b="1" dirty="0" smtClean="0"/>
              <a:t> </a:t>
            </a:r>
            <a:r>
              <a:rPr lang="en-US" sz="2000" dirty="0" smtClean="0"/>
              <a:t>, </a:t>
            </a:r>
            <a:r>
              <a:rPr lang="en-US" sz="2000" b="1" dirty="0" err="1" smtClean="0">
                <a:latin typeface="Courier New" pitchFamily="49" charset="0"/>
                <a:cs typeface="Courier New" pitchFamily="49" charset="0"/>
                <a:hlinkClick r:id="rId6"/>
              </a:rPr>
              <a:t>clientY</a:t>
            </a:r>
            <a:r>
              <a:rPr lang="en-US" sz="2000" dirty="0" smtClean="0"/>
              <a:t> : idem </a:t>
            </a:r>
            <a:r>
              <a:rPr lang="en-US" sz="2000" dirty="0" err="1" smtClean="0"/>
              <a:t>relatif</a:t>
            </a:r>
            <a:r>
              <a:rPr lang="en-US" sz="2000" dirty="0" smtClean="0"/>
              <a:t> au viewport, sans offset,</a:t>
            </a:r>
            <a:br>
              <a:rPr lang="en-US" sz="2000" dirty="0" smtClean="0"/>
            </a:br>
            <a:r>
              <a:rPr lang="en-US" sz="2000" b="1" dirty="0" err="1" smtClean="0">
                <a:latin typeface="Courier New" pitchFamily="49" charset="0"/>
                <a:cs typeface="Courier New" pitchFamily="49" charset="0"/>
                <a:hlinkClick r:id="rId7"/>
              </a:rPr>
              <a:t>pageX</a:t>
            </a:r>
            <a:r>
              <a:rPr lang="en-US" sz="2000" dirty="0" smtClean="0"/>
              <a:t>, </a:t>
            </a:r>
            <a:r>
              <a:rPr lang="en-US" sz="2000" b="1" dirty="0" err="1" smtClean="0">
                <a:latin typeface="Courier New" pitchFamily="49" charset="0"/>
                <a:cs typeface="Courier New" pitchFamily="49" charset="0"/>
                <a:hlinkClick r:id="rId8"/>
              </a:rPr>
              <a:t>pageY</a:t>
            </a:r>
            <a:r>
              <a:rPr lang="en-US" sz="2000" dirty="0" smtClean="0"/>
              <a:t>  : idem, </a:t>
            </a:r>
            <a:r>
              <a:rPr lang="en-US" sz="2000" dirty="0" err="1" smtClean="0"/>
              <a:t>mais</a:t>
            </a:r>
            <a:r>
              <a:rPr lang="en-US" sz="2000" dirty="0" smtClean="0"/>
              <a:t> </a:t>
            </a:r>
            <a:r>
              <a:rPr lang="en-US" sz="2000" dirty="0" err="1" smtClean="0"/>
              <a:t>inclut</a:t>
            </a:r>
            <a:r>
              <a:rPr lang="en-US" sz="2000" dirty="0" smtClean="0"/>
              <a:t> un offset </a:t>
            </a:r>
            <a:r>
              <a:rPr lang="en-US" sz="2000" dirty="0" err="1" smtClean="0"/>
              <a:t>si</a:t>
            </a:r>
            <a:r>
              <a:rPr lang="en-US" sz="2000" dirty="0" smtClean="0"/>
              <a:t> </a:t>
            </a:r>
            <a:r>
              <a:rPr lang="en-US" sz="2000" dirty="0" err="1" smtClean="0"/>
              <a:t>l’écran</a:t>
            </a:r>
            <a:r>
              <a:rPr lang="en-US" sz="2000" dirty="0" smtClean="0"/>
              <a:t> </a:t>
            </a:r>
            <a:r>
              <a:rPr lang="en-US" sz="2000" dirty="0" err="1" smtClean="0"/>
              <a:t>est</a:t>
            </a:r>
            <a:r>
              <a:rPr lang="en-US" sz="2000" dirty="0" smtClean="0"/>
              <a:t> </a:t>
            </a:r>
            <a:r>
              <a:rPr lang="en-US" sz="2000" dirty="0" err="1" smtClean="0"/>
              <a:t>scrollé</a:t>
            </a:r>
            <a:r>
              <a:rPr lang="en-US" sz="2000" dirty="0" smtClean="0"/>
              <a:t>,</a:t>
            </a:r>
            <a:br>
              <a:rPr lang="en-US" sz="2000" dirty="0" smtClean="0"/>
            </a:br>
            <a:r>
              <a:rPr lang="en-US" sz="2000" b="1" dirty="0" err="1" smtClean="0">
                <a:latin typeface="Courier New" pitchFamily="49" charset="0"/>
                <a:cs typeface="Courier New" pitchFamily="49" charset="0"/>
                <a:hlinkClick r:id="rId9"/>
              </a:rPr>
              <a:t>radiusX</a:t>
            </a:r>
            <a:r>
              <a:rPr lang="en-US" sz="2000" dirty="0" smtClean="0"/>
              <a:t>, </a:t>
            </a:r>
            <a:r>
              <a:rPr lang="en-US" sz="2000" b="1" dirty="0" err="1" smtClean="0">
                <a:latin typeface="Courier New" pitchFamily="49" charset="0"/>
                <a:cs typeface="Courier New" pitchFamily="49" charset="0"/>
                <a:hlinkClick r:id="rId10"/>
              </a:rPr>
              <a:t>radiusY</a:t>
            </a:r>
            <a:r>
              <a:rPr lang="en-US" sz="2000" dirty="0" smtClean="0"/>
              <a:t> : </a:t>
            </a:r>
            <a:r>
              <a:rPr lang="en-US" sz="2000" dirty="0" err="1" smtClean="0"/>
              <a:t>rayons</a:t>
            </a:r>
            <a:r>
              <a:rPr lang="en-US" sz="2000" dirty="0" smtClean="0"/>
              <a:t> de </a:t>
            </a:r>
            <a:r>
              <a:rPr lang="en-US" sz="2000" dirty="0" err="1" smtClean="0"/>
              <a:t>l’ellipse</a:t>
            </a:r>
            <a:r>
              <a:rPr lang="en-US" sz="2000" dirty="0" smtClean="0"/>
              <a:t> </a:t>
            </a:r>
            <a:r>
              <a:rPr lang="en-US" sz="2000" dirty="0" err="1" smtClean="0"/>
              <a:t>correspondant</a:t>
            </a:r>
            <a:r>
              <a:rPr lang="en-US" sz="2000" dirty="0" smtClean="0"/>
              <a:t> à la zone </a:t>
            </a:r>
            <a:r>
              <a:rPr lang="en-US" sz="2000" dirty="0" err="1" smtClean="0"/>
              <a:t>touchée</a:t>
            </a:r>
            <a:r>
              <a:rPr lang="en-US" sz="2000" dirty="0" smtClean="0"/>
              <a:t>,</a:t>
            </a:r>
            <a:br>
              <a:rPr lang="en-US" sz="2000" dirty="0" smtClean="0"/>
            </a:br>
            <a:r>
              <a:rPr lang="en-US" sz="2000" b="1" dirty="0" err="1" smtClean="0">
                <a:latin typeface="Courier New" pitchFamily="49" charset="0"/>
                <a:cs typeface="Courier New" pitchFamily="49" charset="0"/>
                <a:hlinkClick r:id="rId11"/>
              </a:rPr>
              <a:t>rotationAngle</a:t>
            </a:r>
            <a:r>
              <a:rPr lang="en-US" sz="2000" dirty="0" smtClean="0"/>
              <a:t> : angle de </a:t>
            </a:r>
            <a:r>
              <a:rPr lang="en-US" sz="2000" dirty="0" err="1" smtClean="0"/>
              <a:t>l’ellipse</a:t>
            </a:r>
            <a:r>
              <a:rPr lang="en-US" sz="2000" dirty="0" smtClean="0"/>
              <a:t> de </a:t>
            </a:r>
            <a:r>
              <a:rPr lang="en-US" sz="2000" dirty="0" err="1" smtClean="0"/>
              <a:t>rayons</a:t>
            </a:r>
            <a:r>
              <a:rPr lang="en-US" sz="2000" dirty="0" smtClean="0"/>
              <a:t> </a:t>
            </a:r>
            <a:r>
              <a:rPr lang="en-US" sz="2000" dirty="0" err="1" smtClean="0"/>
              <a:t>précédents</a:t>
            </a:r>
            <a:r>
              <a:rPr lang="en-US" sz="2000" dirty="0" smtClean="0"/>
              <a:t>,</a:t>
            </a:r>
            <a:br>
              <a:rPr lang="en-US" sz="2000" dirty="0" smtClean="0"/>
            </a:br>
            <a:r>
              <a:rPr lang="en-US" sz="2000" b="1" dirty="0" smtClean="0">
                <a:latin typeface="Courier New" pitchFamily="49" charset="0"/>
                <a:cs typeface="Courier New" pitchFamily="49" charset="0"/>
                <a:hlinkClick r:id="rId12"/>
              </a:rPr>
              <a:t>force</a:t>
            </a:r>
            <a:r>
              <a:rPr lang="en-US" sz="2000" dirty="0" smtClean="0"/>
              <a:t> : </a:t>
            </a:r>
            <a:r>
              <a:rPr lang="en-US" sz="2000" dirty="0" err="1" smtClean="0"/>
              <a:t>pression</a:t>
            </a:r>
            <a:r>
              <a:rPr lang="en-US" sz="2000" dirty="0" smtClean="0"/>
              <a:t> entre 1 et 10, </a:t>
            </a:r>
            <a:r>
              <a:rPr lang="en-US" sz="2000" b="1" dirty="0" smtClean="0">
                <a:latin typeface="Courier New" pitchFamily="49" charset="0"/>
                <a:cs typeface="Courier New" pitchFamily="49" charset="0"/>
                <a:hlinkClick r:id="rId13"/>
              </a:rPr>
              <a:t>target</a:t>
            </a:r>
            <a:r>
              <a:rPr lang="en-US" sz="2000" dirty="0" smtClean="0"/>
              <a:t> : </a:t>
            </a:r>
            <a:r>
              <a:rPr lang="en-US" sz="2000" dirty="0" err="1" smtClean="0"/>
              <a:t>élément</a:t>
            </a:r>
            <a:r>
              <a:rPr lang="en-US" sz="2000" dirty="0" smtClean="0"/>
              <a:t> du DOM</a:t>
            </a:r>
            <a:endParaRPr lang="fr-FR" sz="2000" dirty="0" smtClean="0"/>
          </a:p>
        </p:txBody>
      </p:sp>
    </p:spTree>
    <p:extLst>
      <p:ext uri="{BB962C8B-B14F-4D97-AF65-F5344CB8AC3E}">
        <p14:creationId xmlns:p14="http://schemas.microsoft.com/office/powerpoint/2010/main" val="335089841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Evenements</a:t>
            </a:r>
            <a:r>
              <a:rPr lang="fr-FR" dirty="0" smtClean="0"/>
              <a:t> « </a:t>
            </a:r>
            <a:r>
              <a:rPr lang="fr-FR" dirty="0" err="1" smtClean="0"/>
              <a:t>gesture</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Pas </a:t>
            </a:r>
            <a:r>
              <a:rPr lang="fr-FR" dirty="0"/>
              <a:t>d’équivalents sur ordinateur. </a:t>
            </a:r>
            <a:endParaRPr lang="fr-FR" dirty="0" smtClean="0"/>
          </a:p>
          <a:p>
            <a:r>
              <a:rPr lang="fr-FR" dirty="0" smtClean="0"/>
              <a:t>Servent à contrôler </a:t>
            </a:r>
            <a:r>
              <a:rPr lang="fr-FR" dirty="0"/>
              <a:t>le zoom ou la rotation sur un </a:t>
            </a:r>
            <a:r>
              <a:rPr lang="fr-FR" dirty="0" smtClean="0"/>
              <a:t>élément, le défilement etc.</a:t>
            </a:r>
          </a:p>
          <a:p>
            <a:r>
              <a:rPr lang="fr-FR" b="1" dirty="0" err="1" smtClean="0">
                <a:latin typeface="Courier New" pitchFamily="49" charset="0"/>
                <a:cs typeface="Courier New" pitchFamily="49" charset="0"/>
              </a:rPr>
              <a:t>gesturestart</a:t>
            </a:r>
            <a:r>
              <a:rPr lang="fr-FR" dirty="0"/>
              <a:t> : </a:t>
            </a:r>
            <a:r>
              <a:rPr lang="fr-FR" dirty="0" smtClean="0"/>
              <a:t>déclenché </a:t>
            </a:r>
            <a:r>
              <a:rPr lang="fr-FR" dirty="0"/>
              <a:t>lorsqu’au moins deux doigts touchent </a:t>
            </a:r>
            <a:r>
              <a:rPr lang="fr-FR" dirty="0" smtClean="0"/>
              <a:t>l’écran</a:t>
            </a:r>
          </a:p>
          <a:p>
            <a:r>
              <a:rPr lang="fr-FR" b="1" dirty="0" err="1" smtClean="0">
                <a:latin typeface="Courier New" pitchFamily="49" charset="0"/>
                <a:cs typeface="Courier New" pitchFamily="49" charset="0"/>
              </a:rPr>
              <a:t>gesturechange</a:t>
            </a:r>
            <a:r>
              <a:rPr lang="fr-FR" dirty="0" smtClean="0"/>
              <a:t> </a:t>
            </a:r>
            <a:r>
              <a:rPr lang="fr-FR" dirty="0"/>
              <a:t>: </a:t>
            </a:r>
            <a:r>
              <a:rPr lang="fr-FR" dirty="0" smtClean="0"/>
              <a:t>déclenché </a:t>
            </a:r>
            <a:r>
              <a:rPr lang="fr-FR" dirty="0"/>
              <a:t>lorsqu’au moins deux doigts bougent sur </a:t>
            </a:r>
            <a:endParaRPr lang="fr-FR" dirty="0" smtClean="0"/>
          </a:p>
          <a:p>
            <a:r>
              <a:rPr lang="fr-FR" b="1" dirty="0" err="1" smtClean="0">
                <a:latin typeface="Courier New" pitchFamily="49" charset="0"/>
                <a:cs typeface="Courier New" pitchFamily="49" charset="0"/>
              </a:rPr>
              <a:t>gestureend</a:t>
            </a:r>
            <a:r>
              <a:rPr lang="fr-FR" dirty="0"/>
              <a:t> : </a:t>
            </a:r>
            <a:r>
              <a:rPr lang="fr-FR" dirty="0" smtClean="0"/>
              <a:t>déclenché </a:t>
            </a:r>
            <a:r>
              <a:rPr lang="fr-FR" dirty="0"/>
              <a:t>lorsqu’au moins deux doigts quittent </a:t>
            </a:r>
            <a:r>
              <a:rPr lang="fr-FR" dirty="0" smtClean="0"/>
              <a:t>l’écran</a:t>
            </a:r>
            <a:endParaRPr lang="fr-FR" dirty="0"/>
          </a:p>
        </p:txBody>
      </p:sp>
    </p:spTree>
    <p:extLst>
      <p:ext uri="{BB962C8B-B14F-4D97-AF65-F5344CB8AC3E}">
        <p14:creationId xmlns:p14="http://schemas.microsoft.com/office/powerpoint/2010/main" val="21506837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d’utilisation via </a:t>
            </a:r>
            <a:r>
              <a:rPr lang="fr-FR" dirty="0" err="1" smtClean="0"/>
              <a:t>jQuery</a:t>
            </a:r>
            <a:endParaRPr lang="fr-FR" dirty="0"/>
          </a:p>
        </p:txBody>
      </p:sp>
      <p:sp>
        <p:nvSpPr>
          <p:cNvPr id="3" name="Espace réservé du contenu 2"/>
          <p:cNvSpPr>
            <a:spLocks noGrp="1"/>
          </p:cNvSpPr>
          <p:nvPr>
            <p:ph idx="1"/>
          </p:nvPr>
        </p:nvSpPr>
        <p:spPr>
          <a:xfrm>
            <a:off x="685800" y="1447800"/>
            <a:ext cx="8458200" cy="4724400"/>
          </a:xfrm>
        </p:spPr>
        <p:txBody>
          <a:bodyPr/>
          <a:lstStyle/>
          <a:p>
            <a:pPr marL="0" indent="0">
              <a:buNone/>
            </a:pP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element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bind</a:t>
            </a:r>
            <a:r>
              <a:rPr lang="fr-FR" sz="1800" b="1" dirty="0">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touchstart</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a:latin typeface="Courier New" pitchFamily="49" charset="0"/>
                <a:cs typeface="Courier New" pitchFamily="49" charset="0"/>
              </a:rPr>
              <a:t>e = </a:t>
            </a:r>
            <a:r>
              <a:rPr lang="fr-FR" sz="1800" b="1" dirty="0" err="1" smtClean="0">
                <a:latin typeface="Courier New" pitchFamily="49" charset="0"/>
                <a:cs typeface="Courier New" pitchFamily="49" charset="0"/>
              </a:rPr>
              <a:t>event.originalEvent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event.preventDefault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 ne pas propager</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var </a:t>
            </a:r>
            <a:r>
              <a:rPr lang="fr-FR" sz="1800" b="1" dirty="0" err="1">
                <a:latin typeface="Courier New" pitchFamily="49" charset="0"/>
                <a:cs typeface="Courier New" pitchFamily="49" charset="0"/>
              </a:rPr>
              <a:t>firstFinger</a:t>
            </a:r>
            <a:r>
              <a:rPr lang="fr-FR" sz="1800" b="1" dirty="0">
                <a:latin typeface="Courier New" pitchFamily="49" charset="0"/>
                <a:cs typeface="Courier New" pitchFamily="49" charset="0"/>
              </a:rPr>
              <a:t> = </a:t>
            </a:r>
            <a:r>
              <a:rPr lang="fr-FR" sz="1800" b="1" dirty="0" err="1" smtClean="0">
                <a:solidFill>
                  <a:srgbClr val="00B050"/>
                </a:solidFill>
                <a:latin typeface="Courier New" pitchFamily="49" charset="0"/>
                <a:cs typeface="Courier New" pitchFamily="49" charset="0"/>
              </a:rPr>
              <a:t>e.touches</a:t>
            </a:r>
            <a:r>
              <a:rPr lang="fr-FR" sz="1800" b="1" dirty="0" smtClean="0">
                <a:solidFill>
                  <a:srgbClr val="00B050"/>
                </a:solidFill>
                <a:latin typeface="Courier New" pitchFamily="49" charset="0"/>
                <a:cs typeface="Courier New" pitchFamily="49" charset="0"/>
              </a:rPr>
              <a:t>[0].</a:t>
            </a:r>
            <a:r>
              <a:rPr lang="fr-FR" sz="1800" b="1" dirty="0" err="1" smtClean="0">
                <a:solidFill>
                  <a:srgbClr val="00B050"/>
                </a:solidFill>
                <a:latin typeface="Courier New" pitchFamily="49" charset="0"/>
                <a:cs typeface="Courier New" pitchFamily="49" charset="0"/>
              </a:rPr>
              <a:t>pageX</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err="1">
                <a:latin typeface="Courier New" pitchFamily="49" charset="0"/>
                <a:cs typeface="Courier New" pitchFamily="49" charset="0"/>
              </a:rPr>
              <a:t>element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bind</a:t>
            </a:r>
            <a:r>
              <a:rPr lang="fr-FR" sz="1800" b="1" dirty="0">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gesturechange</a:t>
            </a:r>
            <a:r>
              <a:rPr lang="fr-FR" sz="1800" b="1" dirty="0">
                <a:latin typeface="Courier New" pitchFamily="49" charset="0"/>
                <a:cs typeface="Courier New" pitchFamily="49" charset="0"/>
              </a:rPr>
              <a:t>’, </a:t>
            </a:r>
            <a:r>
              <a:rPr lang="fr-FR" sz="1800" b="1" dirty="0" err="1" smtClean="0">
                <a:latin typeface="Courier New" pitchFamily="49" charset="0"/>
                <a:cs typeface="Courier New" pitchFamily="49" charset="0"/>
              </a:rPr>
              <a:t>function</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a:latin typeface="Courier New" pitchFamily="49" charset="0"/>
                <a:cs typeface="Courier New" pitchFamily="49" charset="0"/>
              </a:rPr>
              <a:t>e = </a:t>
            </a:r>
            <a:r>
              <a:rPr lang="fr-FR" sz="1800" b="1" dirty="0" err="1">
                <a:latin typeface="Courier New" pitchFamily="49" charset="0"/>
                <a:cs typeface="Courier New" pitchFamily="49" charset="0"/>
              </a:rPr>
              <a:t>event.originalEvent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event.preventDefault</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this</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webkit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transform</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a:latin typeface="Courier New" pitchFamily="49" charset="0"/>
                <a:cs typeface="Courier New" pitchFamily="49" charset="0"/>
              </a:rPr>
              <a:t>scale</a:t>
            </a:r>
            <a:r>
              <a:rPr lang="fr-FR" sz="1800" b="1" dirty="0">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e.scale</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p>
          <a:p>
            <a:r>
              <a:rPr lang="fr-FR" sz="1800" dirty="0" smtClean="0"/>
              <a:t>position </a:t>
            </a:r>
            <a:r>
              <a:rPr lang="fr-FR" sz="1800" dirty="0"/>
              <a:t>en x du premier doigt </a:t>
            </a:r>
            <a:r>
              <a:rPr lang="fr-FR" sz="1800" dirty="0" smtClean="0"/>
              <a:t>: </a:t>
            </a:r>
            <a:r>
              <a:rPr lang="fr-FR" sz="1800" dirty="0" err="1" smtClean="0"/>
              <a:t>e.touches</a:t>
            </a:r>
            <a:r>
              <a:rPr lang="fr-FR" sz="1800" dirty="0" smtClean="0"/>
              <a:t>[0</a:t>
            </a:r>
            <a:r>
              <a:rPr lang="fr-FR" sz="1800" dirty="0"/>
              <a:t>].</a:t>
            </a:r>
            <a:r>
              <a:rPr lang="fr-FR" sz="1800" dirty="0" err="1" smtClean="0"/>
              <a:t>pageX</a:t>
            </a:r>
            <a:endParaRPr lang="fr-FR" sz="1800" dirty="0"/>
          </a:p>
          <a:p>
            <a:r>
              <a:rPr lang="fr-FR" sz="1800" dirty="0" smtClean="0"/>
              <a:t>facteur </a:t>
            </a:r>
            <a:r>
              <a:rPr lang="fr-FR" sz="1800" dirty="0"/>
              <a:t>de multiplication pour le zoom </a:t>
            </a:r>
            <a:r>
              <a:rPr lang="fr-FR" sz="1800" dirty="0" smtClean="0"/>
              <a:t>: </a:t>
            </a:r>
            <a:r>
              <a:rPr lang="fr-FR" sz="1800" dirty="0" err="1" smtClean="0"/>
              <a:t>e.scale</a:t>
            </a:r>
            <a:endParaRPr lang="fr-FR" sz="1800" dirty="0" smtClean="0"/>
          </a:p>
          <a:p>
            <a:r>
              <a:rPr lang="fr-FR" sz="1800" dirty="0" err="1" smtClean="0"/>
              <a:t>Event.preventDefault</a:t>
            </a:r>
            <a:r>
              <a:rPr lang="fr-FR" sz="1800" dirty="0" smtClean="0"/>
              <a:t>() coupe la propagation des événements </a:t>
            </a:r>
            <a:r>
              <a:rPr lang="fr-FR" sz="1800" dirty="0" err="1" smtClean="0"/>
              <a:t>touch</a:t>
            </a:r>
            <a:r>
              <a:rPr lang="fr-FR" sz="1800" dirty="0" smtClean="0"/>
              <a:t>, </a:t>
            </a:r>
            <a:r>
              <a:rPr lang="fr-FR" sz="1800" dirty="0" err="1" smtClean="0"/>
              <a:t>gesture</a:t>
            </a:r>
            <a:r>
              <a:rPr lang="fr-FR" sz="1800" dirty="0" smtClean="0"/>
              <a:t> ou mouse</a:t>
            </a:r>
            <a:endParaRPr lang="fr-FR" sz="1800" dirty="0"/>
          </a:p>
        </p:txBody>
      </p:sp>
    </p:spTree>
    <p:extLst>
      <p:ext uri="{BB962C8B-B14F-4D97-AF65-F5344CB8AC3E}">
        <p14:creationId xmlns:p14="http://schemas.microsoft.com/office/powerpoint/2010/main" val="33926195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Web Sockets</a:t>
            </a:r>
            <a:endParaRPr lang="en-US" dirty="0"/>
          </a:p>
        </p:txBody>
      </p:sp>
    </p:spTree>
    <p:extLst>
      <p:ext uri="{BB962C8B-B14F-4D97-AF65-F5344CB8AC3E}">
        <p14:creationId xmlns:p14="http://schemas.microsoft.com/office/powerpoint/2010/main" val="3992909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Communication temps réel full-duplex</a:t>
            </a:r>
            <a:endParaRPr lang="fr-FR" dirty="0"/>
          </a:p>
        </p:txBody>
      </p:sp>
      <p:sp>
        <p:nvSpPr>
          <p:cNvPr id="3" name="Espace réservé du contenu 2"/>
          <p:cNvSpPr>
            <a:spLocks noGrp="1"/>
          </p:cNvSpPr>
          <p:nvPr>
            <p:ph idx="1"/>
          </p:nvPr>
        </p:nvSpPr>
        <p:spPr/>
        <p:txBody>
          <a:bodyPr/>
          <a:lstStyle/>
          <a:p>
            <a:r>
              <a:rPr lang="fr-FR" dirty="0" smtClean="0"/>
              <a:t>Pour les jeux temps réel : Flash Sockets</a:t>
            </a:r>
          </a:p>
          <a:p>
            <a:r>
              <a:rPr lang="fr-FR" dirty="0" smtClean="0"/>
              <a:t> Ajax</a:t>
            </a:r>
          </a:p>
          <a:p>
            <a:pPr lvl="1"/>
            <a:r>
              <a:rPr lang="fr-FR" dirty="0" smtClean="0"/>
              <a:t>Requêtes/réponses</a:t>
            </a:r>
          </a:p>
          <a:p>
            <a:pPr lvl="1"/>
            <a:r>
              <a:rPr lang="fr-FR" dirty="0" smtClean="0"/>
              <a:t>Ouverture/fermeture de</a:t>
            </a:r>
            <a:br>
              <a:rPr lang="fr-FR" dirty="0" smtClean="0"/>
            </a:br>
            <a:r>
              <a:rPr lang="fr-FR" dirty="0" smtClean="0"/>
              <a:t>connexions</a:t>
            </a:r>
          </a:p>
          <a:p>
            <a:r>
              <a:rPr lang="fr-FR" dirty="0" smtClean="0"/>
              <a:t>Long Polling (COMET)</a:t>
            </a:r>
          </a:p>
          <a:p>
            <a:pPr lvl="1"/>
            <a:r>
              <a:rPr lang="fr-FR" dirty="0" smtClean="0"/>
              <a:t>Moins de requêtes,</a:t>
            </a:r>
          </a:p>
          <a:p>
            <a:pPr lvl="1"/>
            <a:r>
              <a:rPr lang="fr-FR" dirty="0" smtClean="0"/>
              <a:t>Connexion ouverte plus</a:t>
            </a:r>
            <a:br>
              <a:rPr lang="fr-FR" dirty="0" smtClean="0"/>
            </a:br>
            <a:r>
              <a:rPr lang="fr-FR" dirty="0" smtClean="0"/>
              <a:t>longtemps</a:t>
            </a:r>
          </a:p>
          <a:p>
            <a:pPr lvl="1"/>
            <a:endParaRPr lang="fr-FR" dirty="0" smtClean="0"/>
          </a:p>
          <a:p>
            <a:pPr lvl="1"/>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916832"/>
            <a:ext cx="4032448" cy="219783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4149080"/>
            <a:ext cx="4092527" cy="2160240"/>
          </a:xfrm>
          <a:prstGeom prst="rect">
            <a:avLst/>
          </a:prstGeom>
        </p:spPr>
      </p:pic>
    </p:spTree>
    <p:extLst>
      <p:ext uri="{BB962C8B-B14F-4D97-AF65-F5344CB8AC3E}">
        <p14:creationId xmlns:p14="http://schemas.microsoft.com/office/powerpoint/2010/main" val="7928029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Ajax/COMET / </a:t>
            </a:r>
            <a:r>
              <a:rPr lang="fr-FR" dirty="0" err="1" smtClean="0"/>
              <a:t>WebSockets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Avant tout les performances</a:t>
            </a:r>
          </a:p>
          <a:p>
            <a:pPr lvl="1"/>
            <a:r>
              <a:rPr lang="fr-FR" dirty="0" smtClean="0"/>
              <a:t>Header HTTP envoyé avec chaque requête/réponse</a:t>
            </a:r>
          </a:p>
          <a:p>
            <a:pPr lvl="1"/>
            <a:r>
              <a:rPr lang="fr-FR" dirty="0" smtClean="0"/>
              <a:t>Ouverture/fermeture de</a:t>
            </a:r>
            <a:br>
              <a:rPr lang="fr-FR" dirty="0" smtClean="0"/>
            </a:br>
            <a:r>
              <a:rPr lang="fr-FR" dirty="0" smtClean="0"/>
              <a:t>connexions,</a:t>
            </a:r>
          </a:p>
          <a:p>
            <a:pPr lvl="1"/>
            <a:r>
              <a:rPr lang="fr-FR" dirty="0" smtClean="0"/>
              <a:t>Pas de push</a:t>
            </a:r>
          </a:p>
          <a:p>
            <a:r>
              <a:rPr lang="fr-FR" dirty="0" err="1" smtClean="0"/>
              <a:t>WebSockets</a:t>
            </a:r>
            <a:endParaRPr lang="fr-FR" dirty="0" smtClean="0"/>
          </a:p>
          <a:p>
            <a:pPr lvl="1"/>
            <a:r>
              <a:rPr lang="fr-FR" dirty="0" smtClean="0"/>
              <a:t>canal </a:t>
            </a:r>
            <a:r>
              <a:rPr lang="fr-FR" dirty="0"/>
              <a:t>de communication </a:t>
            </a:r>
            <a:r>
              <a:rPr lang="fr-FR" dirty="0" smtClean="0"/>
              <a:t/>
            </a:r>
            <a:br>
              <a:rPr lang="fr-FR" dirty="0" smtClean="0"/>
            </a:br>
            <a:r>
              <a:rPr lang="fr-FR" dirty="0" smtClean="0"/>
              <a:t>bidirectionnel, </a:t>
            </a:r>
          </a:p>
          <a:p>
            <a:pPr lvl="1"/>
            <a:r>
              <a:rPr lang="fr-FR" dirty="0" smtClean="0">
                <a:solidFill>
                  <a:srgbClr val="FF0000"/>
                </a:solidFill>
              </a:rPr>
              <a:t>Transparent </a:t>
            </a:r>
            <a:r>
              <a:rPr lang="fr-FR" dirty="0">
                <a:solidFill>
                  <a:srgbClr val="FF0000"/>
                </a:solidFill>
              </a:rPr>
              <a:t>pour les firewalls, proxy, et routeurs.</a:t>
            </a:r>
          </a:p>
          <a:p>
            <a:pPr lvl="1"/>
            <a:r>
              <a:rPr lang="fr-FR" dirty="0"/>
              <a:t>Partage des ports 80 et 443.</a:t>
            </a:r>
          </a:p>
          <a:p>
            <a:pPr lvl="1"/>
            <a:r>
              <a:rPr lang="fr-FR" dirty="0"/>
              <a:t>Etend n’importe protocole basé sur TCP/UDP</a:t>
            </a:r>
          </a:p>
          <a:p>
            <a:pPr lvl="1"/>
            <a:r>
              <a:rPr lang="fr-FR" dirty="0" smtClean="0">
                <a:solidFill>
                  <a:srgbClr val="FF0000"/>
                </a:solidFill>
              </a:rPr>
              <a:t>2 octets par trame (données entre 0x00 et 0xFF)</a:t>
            </a:r>
            <a:endParaRPr lang="fr-FR" dirty="0">
              <a:solidFill>
                <a:srgbClr val="FF0000"/>
              </a:solidFill>
            </a:endParaRPr>
          </a:p>
          <a:p>
            <a:pPr lvl="1"/>
            <a:r>
              <a:rPr lang="fr-FR" dirty="0" smtClean="0">
                <a:solidFill>
                  <a:srgbClr val="FF0000"/>
                </a:solidFill>
              </a:rPr>
              <a:t>Connexion permanente</a:t>
            </a:r>
            <a:endParaRPr lang="fr-FR" dirty="0">
              <a:solidFill>
                <a:srgbClr val="FF0000"/>
              </a:solidFill>
            </a:endParaRPr>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24" y="1956420"/>
            <a:ext cx="3894137" cy="2552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8546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WebSockets</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err="1" smtClean="0"/>
              <a:t>Handhsake</a:t>
            </a:r>
            <a:r>
              <a:rPr lang="fr-FR" dirty="0" smtClean="0"/>
              <a:t> sur HTTP lors de l’ouverture de connexion</a:t>
            </a:r>
          </a:p>
          <a:p>
            <a:endParaRPr lang="fr-FR" dirty="0"/>
          </a:p>
          <a:p>
            <a:endParaRPr lang="fr-FR" dirty="0" smtClean="0"/>
          </a:p>
          <a:p>
            <a:endParaRPr lang="fr-FR" dirty="0" smtClean="0"/>
          </a:p>
          <a:p>
            <a:r>
              <a:rPr lang="fr-FR" dirty="0" smtClean="0"/>
              <a:t>Nombreuses versions en 2011 (13 différentes !)</a:t>
            </a:r>
          </a:p>
          <a:p>
            <a:r>
              <a:rPr lang="fr-FR" dirty="0" smtClean="0"/>
              <a:t>Données encodées en UTF-8 (pas de binaire donc)</a:t>
            </a:r>
            <a:endParaRPr lang="fr-FR"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551068"/>
            <a:ext cx="4335463" cy="13795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348880"/>
            <a:ext cx="3048000" cy="228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necteur droit avec flèche 7"/>
          <p:cNvCxnSpPr/>
          <p:nvPr/>
        </p:nvCxnSpPr>
        <p:spPr bwMode="auto">
          <a:xfrm>
            <a:off x="4067944" y="3356992"/>
            <a:ext cx="504056"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470910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Performances</a:t>
            </a:r>
            <a:endParaRPr lang="fr-FR" dirty="0"/>
          </a:p>
        </p:txBody>
      </p:sp>
      <p:sp>
        <p:nvSpPr>
          <p:cNvPr id="3" name="Espace réservé du contenu 2"/>
          <p:cNvSpPr>
            <a:spLocks noGrp="1"/>
          </p:cNvSpPr>
          <p:nvPr>
            <p:ph idx="1"/>
          </p:nvPr>
        </p:nvSpPr>
        <p:spPr/>
        <p:txBody>
          <a:bodyPr/>
          <a:lstStyle/>
          <a:p>
            <a:endParaRPr lang="fr-FR" dirty="0" smtClean="0"/>
          </a:p>
          <a:p>
            <a:endParaRPr lang="fr-FR" dirty="0"/>
          </a:p>
          <a:p>
            <a:endParaRPr lang="fr-FR" dirty="0" smtClean="0"/>
          </a:p>
          <a:p>
            <a:endParaRPr lang="fr-FR" dirty="0"/>
          </a:p>
          <a:p>
            <a:endParaRPr lang="fr-FR" dirty="0" smtClean="0"/>
          </a:p>
          <a:p>
            <a:endParaRPr lang="fr-FR" dirty="0"/>
          </a:p>
          <a:p>
            <a:r>
              <a:rPr lang="fr-FR" sz="2400" dirty="0" smtClean="0"/>
              <a:t>On a simulé un chat avec 10.000 personnes simultanées avec un serveur de </a:t>
            </a:r>
            <a:r>
              <a:rPr lang="fr-FR" sz="2400" dirty="0" err="1" smtClean="0"/>
              <a:t>WebSockets</a:t>
            </a:r>
            <a:r>
              <a:rPr lang="fr-FR" sz="2400" dirty="0" smtClean="0"/>
              <a:t> dans NodeJS sur un </a:t>
            </a:r>
            <a:r>
              <a:rPr lang="fr-FR" sz="2400" dirty="0" err="1" smtClean="0"/>
              <a:t>laptop</a:t>
            </a:r>
            <a:r>
              <a:rPr lang="fr-FR" sz="2400" dirty="0" smtClean="0"/>
              <a:t> : ça marche !</a:t>
            </a:r>
            <a:endParaRPr lang="fr-FR"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2736"/>
            <a:ext cx="714851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5752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 support des navigateurs</a:t>
            </a:r>
            <a:endParaRPr lang="fr-FR" dirty="0"/>
          </a:p>
        </p:txBody>
      </p:sp>
      <p:sp>
        <p:nvSpPr>
          <p:cNvPr id="3" name="Espace réservé du contenu 2"/>
          <p:cNvSpPr>
            <a:spLocks noGrp="1"/>
          </p:cNvSpPr>
          <p:nvPr>
            <p:ph idx="1"/>
          </p:nvPr>
        </p:nvSpPr>
        <p:spPr/>
        <p:txBody>
          <a:bodyPr/>
          <a:lstStyle/>
          <a:p>
            <a:r>
              <a:rPr lang="fr-FR" dirty="0" smtClean="0"/>
              <a:t>Côté client, il faut que le navigateur supporte les </a:t>
            </a:r>
            <a:r>
              <a:rPr lang="fr-FR" dirty="0" err="1" smtClean="0"/>
              <a:t>WebSockets</a:t>
            </a:r>
            <a:endParaRPr lang="fr-FR" dirty="0" smtClean="0"/>
          </a:p>
          <a:p>
            <a:pPr lvl="1"/>
            <a:r>
              <a:rPr lang="fr-FR" dirty="0" smtClean="0"/>
              <a:t>Tester sur </a:t>
            </a:r>
            <a:r>
              <a:rPr lang="fr-FR" dirty="0" smtClean="0">
                <a:hlinkClick r:id="rId2"/>
              </a:rPr>
              <a:t>www.websocket.org</a:t>
            </a:r>
            <a:endParaRPr lang="fr-FR" dirty="0" smtClean="0"/>
          </a:p>
          <a:p>
            <a:pPr lvl="1"/>
            <a:endParaRPr lang="fr-FR" dirty="0"/>
          </a:p>
          <a:p>
            <a:pPr lvl="1"/>
            <a:endParaRPr lang="fr-FR" dirty="0" smtClean="0"/>
          </a:p>
          <a:p>
            <a:pPr lvl="1"/>
            <a:endParaRPr lang="fr-FR" dirty="0"/>
          </a:p>
          <a:p>
            <a:pPr lvl="1"/>
            <a:endParaRPr lang="fr-FR" dirty="0" smtClean="0"/>
          </a:p>
          <a:p>
            <a:r>
              <a:rPr lang="fr-FR" dirty="0" smtClean="0"/>
              <a:t>Pas de panique, </a:t>
            </a:r>
            <a:r>
              <a:rPr lang="fr-FR" dirty="0" smtClean="0">
                <a:hlinkClick r:id="rId3"/>
              </a:rPr>
              <a:t>on peut les activer dans </a:t>
            </a:r>
            <a:r>
              <a:rPr lang="fr-FR" dirty="0" err="1" smtClean="0">
                <a:hlinkClick r:id="rId3"/>
              </a:rPr>
              <a:t>Opera</a:t>
            </a:r>
            <a:r>
              <a:rPr lang="fr-FR" dirty="0" smtClean="0"/>
              <a:t> !</a:t>
            </a:r>
          </a:p>
          <a:p>
            <a:r>
              <a:rPr lang="fr-FR" dirty="0" smtClean="0"/>
              <a:t>Support dans IE10, mais pour installer IE10, il faut installer… Windows 8 (</a:t>
            </a:r>
            <a:r>
              <a:rPr lang="fr-FR" dirty="0" err="1" smtClean="0"/>
              <a:t>huh</a:t>
            </a:r>
            <a:r>
              <a:rPr lang="fr-FR" dirty="0" smtClean="0"/>
              <a:t> !)</a:t>
            </a:r>
          </a:p>
          <a:p>
            <a:endParaRPr lang="fr-FR" dirty="0" smtClean="0"/>
          </a:p>
          <a:p>
            <a:endParaRPr lang="fr-FR"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62" y="2996952"/>
            <a:ext cx="2468563"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979" y="3696075"/>
            <a:ext cx="1754093" cy="77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9863" y="3696076"/>
            <a:ext cx="1888026" cy="78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6296" y="3696076"/>
            <a:ext cx="1808172" cy="77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17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 API cliente</a:t>
            </a:r>
            <a:endParaRPr lang="fr-FR" dirty="0"/>
          </a:p>
        </p:txBody>
      </p:sp>
      <p:sp>
        <p:nvSpPr>
          <p:cNvPr id="3" name="Espace réservé du contenu 2"/>
          <p:cNvSpPr>
            <a:spLocks noGrp="1"/>
          </p:cNvSpPr>
          <p:nvPr>
            <p:ph idx="1"/>
          </p:nvPr>
        </p:nvSpPr>
        <p:spPr>
          <a:xfrm>
            <a:off x="685800" y="980728"/>
            <a:ext cx="8278688" cy="4724400"/>
          </a:xfrm>
        </p:spPr>
        <p:txBody>
          <a:bodyPr/>
          <a:lstStyle/>
          <a:p>
            <a:r>
              <a:rPr lang="fr-FR" sz="2000" dirty="0" smtClean="0"/>
              <a:t>Initialisation </a:t>
            </a:r>
            <a:r>
              <a:rPr lang="fr-FR" sz="2000" dirty="0"/>
              <a:t>de la connexion</a:t>
            </a: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var </a:t>
            </a:r>
            <a:r>
              <a:rPr lang="fr-FR" sz="1400" b="1" dirty="0" err="1">
                <a:solidFill>
                  <a:srgbClr val="FF0000"/>
                </a:solidFill>
                <a:latin typeface="Courier New" pitchFamily="49" charset="0"/>
                <a:cs typeface="Courier New" pitchFamily="49" charset="0"/>
              </a:rPr>
              <a:t>ws</a:t>
            </a:r>
            <a:r>
              <a:rPr lang="fr-FR" sz="1400" b="1" dirty="0">
                <a:solidFill>
                  <a:srgbClr val="FF0000"/>
                </a:solidFill>
                <a:latin typeface="Courier New" pitchFamily="49" charset="0"/>
                <a:cs typeface="Courier New" pitchFamily="49" charset="0"/>
              </a:rPr>
              <a:t> = new </a:t>
            </a:r>
            <a:r>
              <a:rPr lang="fr-FR" sz="1400" b="1" dirty="0" err="1">
                <a:solidFill>
                  <a:srgbClr val="FF0000"/>
                </a:solidFill>
                <a:latin typeface="Courier New" pitchFamily="49" charset="0"/>
                <a:cs typeface="Courier New" pitchFamily="49" charset="0"/>
              </a:rPr>
              <a:t>WebSocket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hlinkClick r:id="rId2" action="ppaction://hlinkfile"/>
              </a:rPr>
              <a:t>ws</a:t>
            </a:r>
            <a:r>
              <a:rPr lang="fr-FR" sz="1400" b="1" dirty="0">
                <a:solidFill>
                  <a:srgbClr val="FF0000"/>
                </a:solidFill>
                <a:latin typeface="Courier New" pitchFamily="49" charset="0"/>
                <a:cs typeface="Courier New" pitchFamily="49" charset="0"/>
                <a:hlinkClick r:id="rId2" action="ppaction://hlinkfile"/>
              </a:rPr>
              <a:t>://</a:t>
            </a:r>
            <a:r>
              <a:rPr lang="fr-FR" sz="1400" b="1" dirty="0" err="1">
                <a:solidFill>
                  <a:srgbClr val="FF0000"/>
                </a:solidFill>
                <a:latin typeface="Courier New" pitchFamily="49" charset="0"/>
                <a:cs typeface="Courier New" pitchFamily="49" charset="0"/>
                <a:hlinkClick r:id="rId2" action="ppaction://hlinkfile"/>
              </a:rPr>
              <a:t>host:port</a:t>
            </a:r>
            <a:r>
              <a:rPr lang="fr-FR" sz="1400" b="1" dirty="0">
                <a:solidFill>
                  <a:srgbClr val="FF0000"/>
                </a:solidFill>
                <a:latin typeface="Courier New" pitchFamily="49" charset="0"/>
                <a:cs typeface="Courier New" pitchFamily="49" charset="0"/>
              </a:rPr>
              <a:t>");</a:t>
            </a:r>
          </a:p>
          <a:p>
            <a:r>
              <a:rPr lang="fr-FR" sz="2000" dirty="0" smtClean="0"/>
              <a:t>Evènement </a:t>
            </a:r>
            <a:r>
              <a:rPr lang="fr-FR" sz="2000" dirty="0"/>
              <a:t>déclenché lors d'un connexion </a:t>
            </a:r>
            <a:r>
              <a:rPr lang="fr-FR" sz="2000" dirty="0" smtClean="0"/>
              <a:t>réussie</a:t>
            </a:r>
            <a:br>
              <a:rPr lang="fr-FR" sz="2000" dirty="0" smtClean="0"/>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err="1" smtClean="0">
                <a:solidFill>
                  <a:srgbClr val="FF0000"/>
                </a:solidFill>
                <a:latin typeface="Courier New" pitchFamily="49" charset="0"/>
                <a:cs typeface="Courier New" pitchFamily="49" charset="0"/>
              </a:rPr>
              <a:t>ws.onopen</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Connection</a:t>
            </a:r>
            <a:r>
              <a:rPr lang="fr-FR" sz="1400" b="1" dirty="0">
                <a:solidFill>
                  <a:srgbClr val="FF0000"/>
                </a:solidFill>
                <a:latin typeface="Courier New" pitchFamily="49" charset="0"/>
                <a:cs typeface="Courier New" pitchFamily="49" charset="0"/>
              </a:rPr>
              <a:t> open!"); </a:t>
            </a:r>
            <a:r>
              <a:rPr lang="fr-FR" sz="1400" b="1" dirty="0" smtClean="0">
                <a:solidFill>
                  <a:srgbClr val="FF0000"/>
                </a:solidFill>
                <a:latin typeface="Courier New" pitchFamily="49" charset="0"/>
                <a:cs typeface="Courier New" pitchFamily="49" charset="0"/>
              </a:rPr>
              <a:t>};</a:t>
            </a:r>
          </a:p>
          <a:p>
            <a:r>
              <a:rPr lang="fr-FR" sz="2000" dirty="0" err="1" smtClean="0"/>
              <a:t>Evenement</a:t>
            </a:r>
            <a:r>
              <a:rPr lang="fr-FR" sz="2000" dirty="0" smtClean="0"/>
              <a:t> déclenché </a:t>
            </a:r>
            <a:r>
              <a:rPr lang="fr-FR" sz="2000" dirty="0"/>
              <a:t>lors de la réception d'un </a:t>
            </a:r>
            <a:r>
              <a:rPr lang="fr-FR" sz="2000" dirty="0" smtClean="0"/>
              <a:t>message</a:t>
            </a:r>
            <a:br>
              <a:rPr lang="fr-FR" sz="2000" dirty="0" smtClean="0"/>
            </a:br>
            <a:r>
              <a:rPr lang="fr-FR" sz="1100" b="1" dirty="0" smtClean="0">
                <a:latin typeface="Courier New" pitchFamily="49" charset="0"/>
                <a:cs typeface="Courier New" pitchFamily="49" charset="0"/>
              </a:rPr>
              <a:t/>
            </a:r>
            <a:br>
              <a:rPr lang="fr-FR" sz="1100" b="1" dirty="0" smtClean="0">
                <a:latin typeface="Courier New" pitchFamily="49" charset="0"/>
                <a:cs typeface="Courier New" pitchFamily="49" charset="0"/>
              </a:rPr>
            </a:br>
            <a:r>
              <a:rPr lang="fr-FR" sz="1400" b="1" dirty="0" err="1" smtClean="0">
                <a:solidFill>
                  <a:srgbClr val="FF0000"/>
                </a:solidFill>
                <a:latin typeface="Courier New" pitchFamily="49" charset="0"/>
                <a:cs typeface="Courier New" pitchFamily="49" charset="0"/>
              </a:rPr>
              <a:t>ws.onmessage</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 "Message reçu: " + </a:t>
            </a:r>
            <a:r>
              <a:rPr lang="fr-FR" sz="1400" b="1" dirty="0" err="1">
                <a:solidFill>
                  <a:srgbClr val="FF0000"/>
                </a:solidFill>
                <a:latin typeface="Courier New" pitchFamily="49" charset="0"/>
                <a:cs typeface="Courier New" pitchFamily="49" charset="0"/>
              </a:rPr>
              <a:t>evt.data</a:t>
            </a:r>
            <a:r>
              <a:rPr lang="fr-FR" sz="1400" b="1" dirty="0">
                <a:solidFill>
                  <a:srgbClr val="FF0000"/>
                </a:solidFill>
                <a:latin typeface="Courier New" pitchFamily="49" charset="0"/>
                <a:cs typeface="Courier New" pitchFamily="49" charset="0"/>
              </a:rPr>
              <a:t>); };</a:t>
            </a:r>
          </a:p>
          <a:p>
            <a:r>
              <a:rPr lang="fr-FR" sz="2000" dirty="0" smtClean="0"/>
              <a:t>Evènement déclenché </a:t>
            </a:r>
            <a:r>
              <a:rPr lang="fr-FR" sz="2000" dirty="0"/>
              <a:t>lors de fermeture </a:t>
            </a:r>
            <a:r>
              <a:rPr lang="fr-FR" sz="2000" dirty="0" smtClean="0"/>
              <a:t>du </a:t>
            </a:r>
            <a:r>
              <a:rPr lang="fr-FR" sz="2000" dirty="0" err="1" smtClean="0"/>
              <a:t>WebSocket</a:t>
            </a:r>
            <a:endParaRPr lang="fr-FR" sz="2000" dirty="0"/>
          </a:p>
          <a:p>
            <a:pPr marL="0" indent="0">
              <a:buNone/>
            </a:pP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ws.onclose</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Connection</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closed</a:t>
            </a:r>
            <a:r>
              <a:rPr lang="fr-FR" sz="1400" b="1" dirty="0">
                <a:solidFill>
                  <a:srgbClr val="FF0000"/>
                </a:solidFill>
                <a:latin typeface="Courier New" pitchFamily="49" charset="0"/>
                <a:cs typeface="Courier New" pitchFamily="49" charset="0"/>
              </a:rPr>
              <a:t>."); };</a:t>
            </a:r>
          </a:p>
          <a:p>
            <a:r>
              <a:rPr lang="fr-FR" sz="2000" dirty="0" err="1"/>
              <a:t>Evenement</a:t>
            </a:r>
            <a:r>
              <a:rPr lang="fr-FR" sz="2000" dirty="0"/>
              <a:t> </a:t>
            </a:r>
            <a:r>
              <a:rPr lang="fr-FR" sz="2000" dirty="0" smtClean="0"/>
              <a:t>déclenché </a:t>
            </a:r>
            <a:r>
              <a:rPr lang="fr-FR" sz="2000" dirty="0"/>
              <a:t>lors d'une erreur</a:t>
            </a:r>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ws.onerror</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function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evt</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alert</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WebSocket</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error</a:t>
            </a:r>
            <a:r>
              <a:rPr lang="fr-FR" sz="1400" b="1" dirty="0">
                <a:solidFill>
                  <a:srgbClr val="FF0000"/>
                </a:solidFill>
                <a:latin typeface="Courier New" pitchFamily="49" charset="0"/>
                <a:cs typeface="Courier New" pitchFamily="49" charset="0"/>
              </a:rPr>
              <a:t> : " + </a:t>
            </a:r>
            <a:r>
              <a:rPr lang="fr-FR" sz="1400" b="1" dirty="0" err="1">
                <a:solidFill>
                  <a:srgbClr val="FF0000"/>
                </a:solidFill>
                <a:latin typeface="Courier New" pitchFamily="49" charset="0"/>
                <a:cs typeface="Courier New" pitchFamily="49" charset="0"/>
              </a:rPr>
              <a:t>evt.data</a:t>
            </a:r>
            <a:r>
              <a:rPr lang="fr-FR" sz="1400" b="1" dirty="0">
                <a:solidFill>
                  <a:srgbClr val="FF0000"/>
                </a:solidFill>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a:t>
            </a:r>
            <a:endParaRPr lang="fr-FR" sz="1400" b="1" dirty="0">
              <a:solidFill>
                <a:srgbClr val="FF0000"/>
              </a:solidFill>
              <a:latin typeface="Courier New" pitchFamily="49" charset="0"/>
              <a:cs typeface="Courier New" pitchFamily="49" charset="0"/>
            </a:endParaRPr>
          </a:p>
          <a:p>
            <a:r>
              <a:rPr lang="fr-FR" sz="2000" dirty="0"/>
              <a:t>Pour envoyer une </a:t>
            </a:r>
            <a:r>
              <a:rPr lang="fr-FR" sz="2000" dirty="0" smtClean="0"/>
              <a:t>donnée </a:t>
            </a:r>
            <a:r>
              <a:rPr lang="fr-FR" sz="2000" dirty="0"/>
              <a:t>au serveur :</a:t>
            </a:r>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ws.send</a:t>
            </a:r>
            <a:r>
              <a:rPr lang="fr-FR" sz="1400" b="1" dirty="0" smtClean="0">
                <a:solidFill>
                  <a:srgbClr val="FF0000"/>
                </a:solidFill>
                <a:latin typeface="Courier New" pitchFamily="49" charset="0"/>
                <a:cs typeface="Courier New" pitchFamily="49" charset="0"/>
              </a:rPr>
              <a:t>(</a:t>
            </a:r>
            <a:r>
              <a:rPr lang="fr-FR" sz="1400" b="1" dirty="0" err="1" smtClean="0">
                <a:solidFill>
                  <a:srgbClr val="FF0000"/>
                </a:solidFill>
                <a:latin typeface="Courier New" pitchFamily="49" charset="0"/>
                <a:cs typeface="Courier New" pitchFamily="49" charset="0"/>
              </a:rPr>
              <a:t>MyMessage</a:t>
            </a:r>
            <a:r>
              <a:rPr lang="fr-FR" sz="1400" b="1" dirty="0">
                <a:solidFill>
                  <a:srgbClr val="FF0000"/>
                </a:solidFill>
                <a:latin typeface="Courier New" pitchFamily="49" charset="0"/>
                <a:cs typeface="Courier New" pitchFamily="49" charset="0"/>
              </a:rPr>
              <a:t>);</a:t>
            </a:r>
          </a:p>
          <a:p>
            <a:r>
              <a:rPr lang="fr-FR" sz="2000" dirty="0"/>
              <a:t>Pour fermer </a:t>
            </a:r>
            <a:r>
              <a:rPr lang="fr-FR" sz="2000" dirty="0" smtClean="0"/>
              <a:t>le </a:t>
            </a:r>
            <a:r>
              <a:rPr lang="fr-FR" sz="2000" dirty="0" err="1"/>
              <a:t>WebSocket</a:t>
            </a:r>
            <a:endParaRPr lang="fr-FR" sz="2000" dirty="0"/>
          </a:p>
          <a:p>
            <a:pPr marL="0" indent="0">
              <a:buNone/>
            </a:pP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ws.close</a:t>
            </a:r>
            <a:r>
              <a:rPr lang="fr-FR" sz="1400" b="1" dirty="0">
                <a:solidFill>
                  <a:srgbClr val="FF0000"/>
                </a:solidFill>
                <a:latin typeface="Courier New" pitchFamily="49" charset="0"/>
                <a:cs typeface="Courier New" pitchFamily="49" charset="0"/>
              </a:rPr>
              <a:t>();</a:t>
            </a:r>
          </a:p>
        </p:txBody>
      </p:sp>
    </p:spTree>
    <p:extLst>
      <p:ext uri="{BB962C8B-B14F-4D97-AF65-F5344CB8AC3E}">
        <p14:creationId xmlns:p14="http://schemas.microsoft.com/office/powerpoint/2010/main" val="262207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month</a:t>
            </a:r>
            <a:r>
              <a:rPr lang="fr-FR" dirty="0" smtClean="0"/>
              <a:t>&gt;</a:t>
            </a:r>
            <a:endParaRPr lang="fr-FR" dirty="0"/>
          </a:p>
        </p:txBody>
      </p:sp>
      <p:sp>
        <p:nvSpPr>
          <p:cNvPr id="3" name="Espace réservé du contenu 2"/>
          <p:cNvSpPr>
            <a:spLocks noGrp="1"/>
          </p:cNvSpPr>
          <p:nvPr>
            <p:ph idx="1"/>
          </p:nvPr>
        </p:nvSpPr>
        <p:spPr/>
        <p:txBody>
          <a:bodyPr/>
          <a:lstStyle/>
          <a:p>
            <a:r>
              <a:rPr lang="en-US" dirty="0"/>
              <a:t>&lt;input </a:t>
            </a:r>
            <a:r>
              <a:rPr lang="en-US" b="1" dirty="0">
                <a:solidFill>
                  <a:srgbClr val="FF0000"/>
                </a:solidFill>
              </a:rPr>
              <a:t>type="month" </a:t>
            </a:r>
            <a:r>
              <a:rPr lang="en-US" dirty="0"/>
              <a:t>name="</a:t>
            </a:r>
            <a:r>
              <a:rPr lang="en-US" dirty="0" err="1"/>
              <a:t>bdaymonth</a:t>
            </a:r>
            <a:r>
              <a:rPr lang="en-US" dirty="0"/>
              <a:t>" /&gt;</a:t>
            </a:r>
            <a:endParaRPr lang="fr-FR" dirty="0" smtClean="0"/>
          </a:p>
          <a:p>
            <a:r>
              <a:rPr lang="fr-FR" dirty="0" smtClean="0"/>
              <a:t>Idem date mais permet de choisir juste le mois</a:t>
            </a:r>
          </a:p>
          <a:p>
            <a:r>
              <a:rPr lang="fr-FR" dirty="0" smtClean="0"/>
              <a:t>Support </a:t>
            </a:r>
            <a:r>
              <a:rPr lang="fr-FR" dirty="0" err="1" smtClean="0"/>
              <a:t>Opera</a:t>
            </a:r>
            <a:r>
              <a:rPr lang="fr-FR" dirty="0" smtClean="0"/>
              <a:t> aujourd’hui</a:t>
            </a:r>
          </a:p>
          <a:p>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10664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003" y="3717032"/>
            <a:ext cx="456999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a:off x="3851920" y="3933056"/>
            <a:ext cx="576064"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 name="ZoneTexte 5"/>
          <p:cNvSpPr txBox="1"/>
          <p:nvPr/>
        </p:nvSpPr>
        <p:spPr>
          <a:xfrm>
            <a:off x="4427984" y="4437112"/>
            <a:ext cx="3672408"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154799232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Mise en œuvre côté serveur</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fr-FR" dirty="0" smtClean="0"/>
              <a:t>De nombreux serveurs proposent en standard le support pour les </a:t>
            </a:r>
            <a:r>
              <a:rPr lang="fr-FR" dirty="0" err="1" smtClean="0"/>
              <a:t>WebSockets</a:t>
            </a:r>
            <a:endParaRPr lang="fr-FR" dirty="0" smtClean="0"/>
          </a:p>
          <a:p>
            <a:pPr lvl="1"/>
            <a:r>
              <a:rPr lang="fr-FR" dirty="0" err="1">
                <a:hlinkClick r:id="rId2"/>
              </a:rPr>
              <a:t>mod_pyWebSocket</a:t>
            </a:r>
            <a:r>
              <a:rPr lang="fr-FR" dirty="0"/>
              <a:t> (extension en Python </a:t>
            </a:r>
            <a:r>
              <a:rPr lang="fr-FR" dirty="0" smtClean="0"/>
              <a:t>/ Apache)</a:t>
            </a:r>
          </a:p>
          <a:p>
            <a:pPr lvl="1"/>
            <a:r>
              <a:rPr lang="fr-FR" dirty="0" err="1" smtClean="0"/>
              <a:t>Glassfish</a:t>
            </a:r>
            <a:r>
              <a:rPr lang="fr-FR" dirty="0" smtClean="0"/>
              <a:t> </a:t>
            </a:r>
            <a:r>
              <a:rPr lang="fr-FR" dirty="0"/>
              <a:t>à partir de la </a:t>
            </a:r>
            <a:r>
              <a:rPr lang="fr-FR" dirty="0" smtClean="0"/>
              <a:t>version</a:t>
            </a:r>
            <a:endParaRPr lang="fr-FR" dirty="0"/>
          </a:p>
          <a:p>
            <a:pPr lvl="1"/>
            <a:r>
              <a:rPr lang="fr-FR" dirty="0" err="1">
                <a:hlinkClick r:id="rId3"/>
              </a:rPr>
              <a:t>Jetty</a:t>
            </a:r>
            <a:r>
              <a:rPr lang="fr-FR" dirty="0"/>
              <a:t> (Java)</a:t>
            </a:r>
            <a:r>
              <a:rPr lang="fr-FR" dirty="0" smtClean="0"/>
              <a:t> </a:t>
            </a:r>
            <a:r>
              <a:rPr lang="fr-FR" dirty="0"/>
              <a:t>à partir de la </a:t>
            </a:r>
            <a:r>
              <a:rPr lang="fr-FR" dirty="0" smtClean="0"/>
              <a:t>V7</a:t>
            </a:r>
          </a:p>
          <a:p>
            <a:pPr lvl="1"/>
            <a:r>
              <a:rPr lang="fr-FR" dirty="0" err="1">
                <a:hlinkClick r:id="rId4"/>
              </a:rPr>
              <a:t>Netty</a:t>
            </a:r>
            <a:r>
              <a:rPr lang="fr-FR" dirty="0"/>
              <a:t> (Framework Java client serveur)</a:t>
            </a:r>
          </a:p>
          <a:p>
            <a:pPr lvl="1"/>
            <a:r>
              <a:rPr lang="fr-FR" dirty="0" err="1"/>
              <a:t>Tomcat</a:t>
            </a:r>
            <a:r>
              <a:rPr lang="fr-FR" dirty="0"/>
              <a:t> </a:t>
            </a:r>
            <a:r>
              <a:rPr lang="fr-FR" dirty="0" smtClean="0"/>
              <a:t>7</a:t>
            </a:r>
          </a:p>
          <a:p>
            <a:pPr lvl="1"/>
            <a:r>
              <a:rPr lang="fr-FR" dirty="0">
                <a:hlinkClick r:id="rId5"/>
              </a:rPr>
              <a:t>Web Socket Ruby</a:t>
            </a:r>
            <a:r>
              <a:rPr lang="fr-FR" dirty="0"/>
              <a:t> (Ruby)</a:t>
            </a:r>
          </a:p>
          <a:p>
            <a:pPr lvl="1"/>
            <a:r>
              <a:rPr lang="fr-FR" dirty="0"/>
              <a:t> </a:t>
            </a:r>
            <a:r>
              <a:rPr lang="fr-FR" dirty="0" err="1"/>
              <a:t>Kaazing</a:t>
            </a:r>
            <a:r>
              <a:rPr lang="fr-FR" dirty="0"/>
              <a:t> </a:t>
            </a:r>
            <a:r>
              <a:rPr lang="fr-FR" dirty="0" err="1"/>
              <a:t>WebSocket</a:t>
            </a:r>
            <a:r>
              <a:rPr lang="fr-FR" dirty="0"/>
              <a:t> </a:t>
            </a:r>
            <a:r>
              <a:rPr lang="fr-FR" dirty="0" smtClean="0"/>
              <a:t>Gateway (commercial)</a:t>
            </a:r>
            <a:endParaRPr lang="fr-FR" dirty="0"/>
          </a:p>
          <a:p>
            <a:pPr lvl="1"/>
            <a:r>
              <a:rPr lang="fr-FR" dirty="0" err="1">
                <a:hlinkClick r:id="rId6"/>
              </a:rPr>
              <a:t>JWebSocket</a:t>
            </a:r>
            <a:r>
              <a:rPr lang="fr-FR" dirty="0"/>
              <a:t> (Java) </a:t>
            </a:r>
          </a:p>
          <a:p>
            <a:pPr lvl="1"/>
            <a:r>
              <a:rPr lang="fr-FR" dirty="0" smtClean="0">
                <a:hlinkClick r:id="rId7"/>
              </a:rPr>
              <a:t>Socket.IO-</a:t>
            </a:r>
            <a:r>
              <a:rPr lang="fr-FR" dirty="0" err="1" smtClean="0">
                <a:hlinkClick r:id="rId7"/>
              </a:rPr>
              <a:t>Node</a:t>
            </a:r>
            <a:r>
              <a:rPr lang="fr-FR" dirty="0" smtClean="0"/>
              <a:t> </a:t>
            </a:r>
            <a:r>
              <a:rPr lang="fr-FR" dirty="0"/>
              <a:t>(</a:t>
            </a:r>
            <a:r>
              <a:rPr lang="fr-FR" dirty="0" smtClean="0"/>
              <a:t>NodeJS)</a:t>
            </a:r>
          </a:p>
          <a:p>
            <a:pPr lvl="1"/>
            <a:r>
              <a:rPr lang="fr-FR" dirty="0" smtClean="0">
                <a:hlinkClick r:id="rId8"/>
              </a:rPr>
              <a:t>NowJS</a:t>
            </a:r>
            <a:r>
              <a:rPr lang="fr-FR" dirty="0" smtClean="0"/>
              <a:t> (NodeJS)</a:t>
            </a:r>
            <a:endParaRPr lang="fr-FR" dirty="0"/>
          </a:p>
          <a:p>
            <a:pPr lvl="1"/>
            <a:endParaRPr lang="fr-FR" dirty="0"/>
          </a:p>
        </p:txBody>
      </p:sp>
    </p:spTree>
    <p:extLst>
      <p:ext uri="{BB962C8B-B14F-4D97-AF65-F5344CB8AC3E}">
        <p14:creationId xmlns:p14="http://schemas.microsoft.com/office/powerpoint/2010/main" val="20850503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Très populaire : socket.io</a:t>
            </a:r>
            <a:endParaRPr lang="fr-FR" dirty="0"/>
          </a:p>
        </p:txBody>
      </p:sp>
      <p:sp>
        <p:nvSpPr>
          <p:cNvPr id="3" name="Espace réservé du contenu 2"/>
          <p:cNvSpPr>
            <a:spLocks noGrp="1"/>
          </p:cNvSpPr>
          <p:nvPr>
            <p:ph idx="1"/>
          </p:nvPr>
        </p:nvSpPr>
        <p:spPr/>
        <p:txBody>
          <a:bodyPr/>
          <a:lstStyle/>
          <a:p>
            <a:r>
              <a:rPr lang="fr-FR" dirty="0" smtClean="0"/>
              <a:t>Librairies client/serveur en JavaScript pour le micro-serveur NodeJS</a:t>
            </a:r>
          </a:p>
          <a:p>
            <a:r>
              <a:rPr lang="fr-FR" dirty="0" smtClean="0"/>
              <a:t>Code serveur écrit en JavaScript</a:t>
            </a:r>
          </a:p>
          <a:p>
            <a:r>
              <a:rPr lang="fr-FR" dirty="0" smtClean="0"/>
              <a:t>Socket.io propose des mécanismes de </a:t>
            </a:r>
            <a:r>
              <a:rPr lang="fr-FR" dirty="0" err="1" smtClean="0"/>
              <a:t>fallback</a:t>
            </a:r>
            <a:r>
              <a:rPr lang="fr-FR" dirty="0" smtClean="0"/>
              <a:t> si le navigateur ne supporte pas les </a:t>
            </a:r>
            <a:r>
              <a:rPr lang="fr-FR" dirty="0" err="1" smtClean="0"/>
              <a:t>WebSockets</a:t>
            </a:r>
            <a:endParaRPr lang="fr-FR" dirty="0" smtClean="0"/>
          </a:p>
          <a:p>
            <a:pPr lvl="1"/>
            <a:r>
              <a:rPr lang="fr-FR" dirty="0" smtClean="0"/>
              <a:t>Bascule vers Flash Sockets, sinon vers COMET, sinon vers Ajax…etc.</a:t>
            </a:r>
          </a:p>
          <a:p>
            <a:pPr lvl="1"/>
            <a:r>
              <a:rPr lang="fr-FR" dirty="0" smtClean="0"/>
              <a:t>Supporte les déconnexions/reconnexions</a:t>
            </a:r>
            <a:endParaRPr lang="fr-FR" dirty="0"/>
          </a:p>
        </p:txBody>
      </p:sp>
    </p:spTree>
    <p:extLst>
      <p:ext uri="{BB962C8B-B14F-4D97-AF65-F5344CB8AC3E}">
        <p14:creationId xmlns:p14="http://schemas.microsoft.com/office/powerpoint/2010/main" val="28381066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distribués sur </a:t>
            </a:r>
            <a:r>
              <a:rPr lang="fr-FR" dirty="0" err="1" smtClean="0"/>
              <a:t>WebSockets</a:t>
            </a:r>
            <a:r>
              <a:rPr lang="fr-FR" dirty="0" smtClean="0"/>
              <a:t> : NowJS</a:t>
            </a:r>
            <a:endParaRPr lang="fr-FR" dirty="0"/>
          </a:p>
        </p:txBody>
      </p:sp>
      <p:sp>
        <p:nvSpPr>
          <p:cNvPr id="3" name="Espace réservé du contenu 2"/>
          <p:cNvSpPr>
            <a:spLocks noGrp="1"/>
          </p:cNvSpPr>
          <p:nvPr>
            <p:ph idx="1"/>
          </p:nvPr>
        </p:nvSpPr>
        <p:spPr/>
        <p:txBody>
          <a:bodyPr/>
          <a:lstStyle/>
          <a:p>
            <a:r>
              <a:rPr lang="fr-FR" dirty="0" smtClean="0"/>
              <a:t>Construit au-dessus de socket.io</a:t>
            </a:r>
          </a:p>
          <a:p>
            <a:r>
              <a:rPr lang="fr-FR" dirty="0" smtClean="0"/>
              <a:t>Permet de partager des objets JavaScript entre le client et le serveur,</a:t>
            </a:r>
          </a:p>
          <a:p>
            <a:r>
              <a:rPr lang="fr-FR" dirty="0" smtClean="0"/>
              <a:t>Code très concis et naturel</a:t>
            </a:r>
          </a:p>
          <a:p>
            <a:r>
              <a:rPr lang="fr-FR" dirty="0" smtClean="0"/>
              <a:t>Comparer le code d’une application de chat</a:t>
            </a:r>
          </a:p>
          <a:p>
            <a:pPr lvl="1"/>
            <a:r>
              <a:rPr lang="fr-FR" dirty="0" smtClean="0">
                <a:hlinkClick r:id="rId2"/>
              </a:rPr>
              <a:t>Version Java</a:t>
            </a:r>
            <a:r>
              <a:rPr lang="fr-FR" dirty="0" smtClean="0"/>
              <a:t>,</a:t>
            </a:r>
          </a:p>
          <a:p>
            <a:pPr lvl="1"/>
            <a:r>
              <a:rPr lang="fr-FR" dirty="0" smtClean="0">
                <a:hlinkClick r:id="rId3"/>
              </a:rPr>
              <a:t>Version PHP</a:t>
            </a:r>
            <a:r>
              <a:rPr lang="fr-FR" dirty="0" smtClean="0"/>
              <a:t>,</a:t>
            </a:r>
          </a:p>
          <a:p>
            <a:pPr lvl="1"/>
            <a:r>
              <a:rPr lang="fr-FR" dirty="0" smtClean="0">
                <a:hlinkClick r:id="rId4"/>
              </a:rPr>
              <a:t>Version NowJS</a:t>
            </a:r>
            <a:endParaRPr lang="fr-FR" dirty="0"/>
          </a:p>
        </p:txBody>
      </p:sp>
    </p:spTree>
    <p:extLst>
      <p:ext uri="{BB962C8B-B14F-4D97-AF65-F5344CB8AC3E}">
        <p14:creationId xmlns:p14="http://schemas.microsoft.com/office/powerpoint/2010/main" val="30239613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Chat avec NowJS</a:t>
            </a:r>
            <a:endParaRPr lang="fr-FR" dirty="0"/>
          </a:p>
        </p:txBody>
      </p:sp>
      <p:sp>
        <p:nvSpPr>
          <p:cNvPr id="3" name="Espace réservé du contenu 2"/>
          <p:cNvSpPr>
            <a:spLocks noGrp="1"/>
          </p:cNvSpPr>
          <p:nvPr>
            <p:ph idx="1"/>
          </p:nvPr>
        </p:nvSpPr>
        <p:spPr>
          <a:xfrm>
            <a:off x="685800" y="908720"/>
            <a:ext cx="8001000" cy="5616624"/>
          </a:xfrm>
        </p:spPr>
        <p:txBody>
          <a:bodyPr/>
          <a:lstStyle/>
          <a:p>
            <a:r>
              <a:rPr lang="fr-FR" sz="2400" dirty="0"/>
              <a:t>Dans le client</a:t>
            </a:r>
          </a:p>
          <a:p>
            <a:pPr marL="0" indent="0">
              <a:buNone/>
            </a:pPr>
            <a:r>
              <a:rPr lang="fr-FR" sz="1200" b="1" dirty="0">
                <a:solidFill>
                  <a:srgbClr val="FF0000"/>
                </a:solidFill>
                <a:latin typeface="Courier New" pitchFamily="49" charset="0"/>
                <a:cs typeface="Courier New" pitchFamily="49" charset="0"/>
              </a:rPr>
              <a:t>&lt;script </a:t>
            </a:r>
            <a:r>
              <a:rPr lang="fr-FR" sz="1200" b="1" dirty="0" err="1">
                <a:solidFill>
                  <a:srgbClr val="FF0000"/>
                </a:solidFill>
                <a:latin typeface="Courier New" pitchFamily="49" charset="0"/>
                <a:cs typeface="Courier New" pitchFamily="49" charset="0"/>
              </a:rPr>
              <a:t>src</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nowjs</a:t>
            </a:r>
            <a:r>
              <a:rPr lang="fr-FR" sz="1200" b="1" dirty="0">
                <a:solidFill>
                  <a:srgbClr val="FF0000"/>
                </a:solidFill>
                <a:latin typeface="Courier New" pitchFamily="49" charset="0"/>
                <a:cs typeface="Courier New" pitchFamily="49" charset="0"/>
              </a:rPr>
              <a:t>/now.js"&gt;&lt;/script&gt;</a:t>
            </a:r>
          </a:p>
          <a:p>
            <a:pPr marL="0" indent="0">
              <a:buNone/>
            </a:pP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document).</a:t>
            </a:r>
            <a:r>
              <a:rPr lang="fr-FR" sz="1200" b="1" dirty="0" err="1">
                <a:latin typeface="Courier New" pitchFamily="49" charset="0"/>
                <a:cs typeface="Courier New" pitchFamily="49" charset="0"/>
              </a:rPr>
              <a:t>ready</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function</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now.receiveMessage</a:t>
            </a:r>
            <a:r>
              <a:rPr lang="fr-FR" sz="1200" b="1" dirty="0">
                <a:solidFill>
                  <a:srgbClr val="FF0000"/>
                </a:solidFill>
                <a:latin typeface="Courier New" pitchFamily="49" charset="0"/>
                <a:cs typeface="Courier New" pitchFamily="49" charset="0"/>
              </a:rPr>
              <a:t> = </a:t>
            </a:r>
            <a:r>
              <a:rPr lang="fr-FR" sz="1200" b="1" dirty="0" err="1">
                <a:solidFill>
                  <a:srgbClr val="FF0000"/>
                </a:solidFill>
                <a:latin typeface="Courier New" pitchFamily="49" charset="0"/>
                <a:cs typeface="Courier New" pitchFamily="49" charset="0"/>
              </a:rPr>
              <a:t>function</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smtClean="0">
                <a:latin typeface="Courier New" pitchFamily="49" charset="0"/>
                <a:cs typeface="Courier New" pitchFamily="49" charset="0"/>
              </a:rPr>
              <a:t>$("#</a:t>
            </a:r>
            <a:r>
              <a:rPr lang="fr-FR" sz="1200" b="1" dirty="0">
                <a:latin typeface="Courier New" pitchFamily="49" charset="0"/>
                <a:cs typeface="Courier New" pitchFamily="49" charset="0"/>
              </a:rPr>
              <a:t>messages").append("&lt;</a:t>
            </a:r>
            <a:r>
              <a:rPr lang="fr-FR" sz="1200" b="1" dirty="0" err="1">
                <a:latin typeface="Courier New" pitchFamily="49" charset="0"/>
                <a:cs typeface="Courier New" pitchFamily="49" charset="0"/>
              </a:rPr>
              <a:t>br</a:t>
            </a:r>
            <a:r>
              <a:rPr lang="fr-FR" sz="1200" b="1" dirty="0">
                <a:latin typeface="Courier New" pitchFamily="49" charset="0"/>
                <a:cs typeface="Courier New" pitchFamily="49" charset="0"/>
              </a:rPr>
              <a:t>&gt;" + </a:t>
            </a:r>
            <a:r>
              <a:rPr lang="fr-FR" sz="1200" b="1" dirty="0" err="1">
                <a:latin typeface="Courier New" pitchFamily="49" charset="0"/>
                <a:cs typeface="Courier New" pitchFamily="49" charset="0"/>
              </a:rPr>
              <a:t>name</a:t>
            </a:r>
            <a:r>
              <a:rPr lang="fr-FR" sz="1200" b="1" dirty="0">
                <a:latin typeface="Courier New" pitchFamily="49" charset="0"/>
                <a:cs typeface="Courier New" pitchFamily="49" charset="0"/>
              </a:rPr>
              <a:t> + ": " + message</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r>
              <a:rPr lang="fr-FR" sz="1200" b="1" dirty="0" err="1">
                <a:latin typeface="Courier New" pitchFamily="49" charset="0"/>
                <a:cs typeface="Courier New" pitchFamily="49" charset="0"/>
              </a:rPr>
              <a:t>send-button</a:t>
            </a:r>
            <a:r>
              <a:rPr lang="fr-FR" sz="1200" b="1" dirty="0">
                <a:latin typeface="Courier New" pitchFamily="49" charset="0"/>
                <a:cs typeface="Courier New" pitchFamily="49" charset="0"/>
              </a:rPr>
              <a:t>").click(</a:t>
            </a:r>
            <a:r>
              <a:rPr lang="fr-FR" sz="1200" b="1" dirty="0" err="1">
                <a:latin typeface="Courier New" pitchFamily="49" charset="0"/>
                <a:cs typeface="Courier New" pitchFamily="49" charset="0"/>
              </a:rPr>
              <a:t>function</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now.distributeMessage</a:t>
            </a:r>
            <a:r>
              <a:rPr lang="fr-FR" sz="1200" b="1" dirty="0">
                <a:solidFill>
                  <a:srgbClr val="FF000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text</a:t>
            </a:r>
            <a:r>
              <a:rPr lang="fr-FR" sz="1200" b="1" dirty="0">
                <a:solidFill>
                  <a:srgbClr val="FF0000"/>
                </a:solidFill>
                <a:latin typeface="Courier New" pitchFamily="49" charset="0"/>
                <a:cs typeface="Courier New" pitchFamily="49" charset="0"/>
              </a:rPr>
              <a:t>-input").val</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latin typeface="Courier New" pitchFamily="49" charset="0"/>
                <a:cs typeface="Courier New" pitchFamily="49" charset="0"/>
              </a:rPr>
              <a:t>text</a:t>
            </a:r>
            <a:r>
              <a:rPr lang="fr-FR" sz="1200" b="1" dirty="0">
                <a:latin typeface="Courier New" pitchFamily="49" charset="0"/>
                <a:cs typeface="Courier New" pitchFamily="49" charset="0"/>
              </a:rPr>
              <a:t>-input").val</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a:latin typeface="Courier New" pitchFamily="49" charset="0"/>
                <a:cs typeface="Courier New" pitchFamily="49" charset="0"/>
              </a:rPr>
              <a:t>Poppe</a:t>
            </a:r>
            <a:r>
              <a:rPr lang="fr-FR" sz="1200" b="1" dirty="0">
                <a:latin typeface="Courier New" pitchFamily="49" charset="0"/>
                <a:cs typeface="Courier New" pitchFamily="49" charset="0"/>
              </a:rPr>
              <a:t> une </a:t>
            </a:r>
            <a:r>
              <a:rPr lang="fr-FR" sz="1200" b="1" dirty="0" err="1">
                <a:latin typeface="Courier New" pitchFamily="49" charset="0"/>
                <a:cs typeface="Courier New" pitchFamily="49" charset="0"/>
              </a:rPr>
              <a:t>fênêtre</a:t>
            </a:r>
            <a:r>
              <a:rPr lang="fr-FR" sz="1200" b="1" dirty="0">
                <a:latin typeface="Courier New" pitchFamily="49" charset="0"/>
                <a:cs typeface="Courier New" pitchFamily="49" charset="0"/>
              </a:rPr>
              <a:t> de dialogue et demande le </a:t>
            </a:r>
            <a:r>
              <a:rPr lang="fr-FR" sz="1200" b="1" dirty="0" smtClean="0">
                <a:latin typeface="Courier New" pitchFamily="49" charset="0"/>
                <a:cs typeface="Courier New" pitchFamily="49" charset="0"/>
              </a:rPr>
              <a:t>nom</a:t>
            </a:r>
            <a:br>
              <a:rPr lang="fr-FR" sz="1200" b="1" dirty="0" smtClean="0">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now.name </a:t>
            </a:r>
            <a:r>
              <a:rPr lang="fr-FR" sz="1200" b="1" dirty="0">
                <a:solidFill>
                  <a:srgbClr val="FF0000"/>
                </a:solidFill>
                <a:latin typeface="Courier New" pitchFamily="49" charset="0"/>
                <a:cs typeface="Courier New" pitchFamily="49" charset="0"/>
              </a:rPr>
              <a:t>= prompt("</a:t>
            </a:r>
            <a:r>
              <a:rPr lang="fr-FR" sz="1200" b="1" dirty="0" err="1">
                <a:solidFill>
                  <a:srgbClr val="FF0000"/>
                </a:solidFill>
                <a:latin typeface="Courier New" pitchFamily="49" charset="0"/>
                <a:cs typeface="Courier New" pitchFamily="49" charset="0"/>
              </a:rPr>
              <a:t>What's</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your</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name</a:t>
            </a:r>
            <a:r>
              <a:rPr lang="fr-FR" sz="1200" b="1" dirty="0">
                <a:solidFill>
                  <a:srgbClr val="FF0000"/>
                </a:solidFill>
                <a:latin typeface="Courier New" pitchFamily="49" charset="0"/>
                <a:cs typeface="Courier New" pitchFamily="49" charset="0"/>
              </a:rPr>
              <a:t>?", </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p>
          <a:p>
            <a:r>
              <a:rPr lang="fr-FR" sz="2400" dirty="0"/>
              <a:t>Code Serveur</a:t>
            </a:r>
          </a:p>
          <a:p>
            <a:pPr marL="0" indent="0">
              <a:buNone/>
            </a:pPr>
            <a:r>
              <a:rPr lang="fr-FR" sz="1200" b="1" dirty="0">
                <a:latin typeface="Courier New" pitchFamily="49" charset="0"/>
                <a:cs typeface="Courier New" pitchFamily="49" charset="0"/>
              </a:rPr>
              <a:t>var html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fs</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readFileSync</a:t>
            </a:r>
            <a:r>
              <a:rPr lang="fr-FR" sz="1200" b="1" dirty="0">
                <a:latin typeface="Courier New" pitchFamily="49" charset="0"/>
                <a:cs typeface="Courier New" pitchFamily="49" charset="0"/>
              </a:rPr>
              <a:t>(__</a:t>
            </a:r>
            <a:r>
              <a:rPr lang="fr-FR" sz="1200" b="1" dirty="0" err="1">
                <a:latin typeface="Courier New" pitchFamily="49" charset="0"/>
                <a:cs typeface="Courier New" pitchFamily="49" charset="0"/>
              </a:rPr>
              <a:t>dirname</a:t>
            </a:r>
            <a:r>
              <a:rPr lang="fr-FR" sz="1200" b="1" dirty="0">
                <a:latin typeface="Courier New" pitchFamily="49" charset="0"/>
                <a:cs typeface="Courier New" pitchFamily="49" charset="0"/>
              </a:rPr>
              <a:t>+'/simpleChat.html</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var </a:t>
            </a:r>
            <a:r>
              <a:rPr lang="fr-FR" sz="1200" b="1" dirty="0">
                <a:latin typeface="Courier New" pitchFamily="49" charset="0"/>
                <a:cs typeface="Courier New" pitchFamily="49" charset="0"/>
              </a:rPr>
              <a:t>server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('http').</a:t>
            </a:r>
            <a:r>
              <a:rPr lang="fr-FR" sz="1200" b="1" dirty="0" err="1">
                <a:latin typeface="Courier New" pitchFamily="49" charset="0"/>
                <a:cs typeface="Courier New" pitchFamily="49" charset="0"/>
              </a:rPr>
              <a:t>createServer</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function</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req</a:t>
            </a:r>
            <a:r>
              <a:rPr lang="fr-FR" sz="1200" b="1" dirty="0">
                <a:latin typeface="Courier New" pitchFamily="49" charset="0"/>
                <a:cs typeface="Courier New" pitchFamily="49" charset="0"/>
              </a:rPr>
              <a:t>, </a:t>
            </a:r>
            <a:r>
              <a:rPr lang="fr-FR" sz="1200" b="1" dirty="0" err="1">
                <a:latin typeface="Courier New" pitchFamily="49" charset="0"/>
                <a:cs typeface="Courier New" pitchFamily="49" charset="0"/>
              </a:rPr>
              <a:t>res</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res.end</a:t>
            </a:r>
            <a:r>
              <a:rPr lang="fr-FR" sz="1200" b="1" dirty="0" smtClean="0">
                <a:latin typeface="Courier New" pitchFamily="49" charset="0"/>
                <a:cs typeface="Courier New" pitchFamily="49" charset="0"/>
              </a:rPr>
              <a:t>(html);</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err="1" smtClean="0">
                <a:latin typeface="Courier New" pitchFamily="49" charset="0"/>
                <a:cs typeface="Courier New" pitchFamily="49" charset="0"/>
              </a:rPr>
              <a:t>server.listen</a:t>
            </a:r>
            <a:r>
              <a:rPr lang="fr-FR" sz="1200" b="1" dirty="0" smtClean="0">
                <a:latin typeface="Courier New" pitchFamily="49" charset="0"/>
                <a:cs typeface="Courier New" pitchFamily="49" charset="0"/>
              </a:rPr>
              <a:t>(8080</a:t>
            </a:r>
            <a:r>
              <a:rPr lang="fr-FR" sz="1200" b="1" dirty="0">
                <a:latin typeface="Courier New" pitchFamily="49" charset="0"/>
                <a:cs typeface="Courier New" pitchFamily="49" charset="0"/>
              </a:rPr>
              <a:t>);</a:t>
            </a:r>
          </a:p>
          <a:p>
            <a:pPr marL="0" indent="0">
              <a:buNone/>
            </a:pPr>
            <a:r>
              <a:rPr lang="fr-FR" sz="1200" b="1" dirty="0" smtClean="0">
                <a:latin typeface="Courier New" pitchFamily="49" charset="0"/>
                <a:cs typeface="Courier New" pitchFamily="49" charset="0"/>
              </a:rPr>
              <a:t>var </a:t>
            </a:r>
            <a:r>
              <a:rPr lang="fr-FR" sz="1200" b="1" dirty="0" err="1">
                <a:latin typeface="Courier New" pitchFamily="49" charset="0"/>
                <a:cs typeface="Courier New" pitchFamily="49" charset="0"/>
              </a:rPr>
              <a:t>nowjs</a:t>
            </a:r>
            <a:r>
              <a:rPr lang="fr-FR" sz="1200" b="1" dirty="0">
                <a:latin typeface="Courier New" pitchFamily="49" charset="0"/>
                <a:cs typeface="Courier New" pitchFamily="49" charset="0"/>
              </a:rPr>
              <a:t> = </a:t>
            </a:r>
            <a:r>
              <a:rPr lang="fr-FR" sz="1200" b="1" dirty="0" err="1">
                <a:latin typeface="Courier New" pitchFamily="49" charset="0"/>
                <a:cs typeface="Courier New" pitchFamily="49" charset="0"/>
              </a:rPr>
              <a:t>require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now</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var </a:t>
            </a:r>
            <a:r>
              <a:rPr lang="fr-FR" sz="1200" b="1" dirty="0" err="1">
                <a:latin typeface="Courier New" pitchFamily="49" charset="0"/>
                <a:cs typeface="Courier New" pitchFamily="49" charset="0"/>
              </a:rPr>
              <a:t>everyone</a:t>
            </a:r>
            <a:r>
              <a:rPr lang="fr-FR" sz="1200" b="1" dirty="0">
                <a:latin typeface="Courier New" pitchFamily="49" charset="0"/>
                <a:cs typeface="Courier New" pitchFamily="49" charset="0"/>
              </a:rPr>
              <a:t> = </a:t>
            </a:r>
            <a:r>
              <a:rPr lang="fr-FR" sz="1200" b="1" dirty="0" err="1">
                <a:latin typeface="Courier New" pitchFamily="49" charset="0"/>
                <a:cs typeface="Courier New" pitchFamily="49" charset="0"/>
              </a:rPr>
              <a:t>nowjs.initialize</a:t>
            </a:r>
            <a:r>
              <a:rPr lang="fr-FR" sz="1200" b="1" dirty="0">
                <a:latin typeface="Courier New" pitchFamily="49" charset="0"/>
                <a:cs typeface="Courier New" pitchFamily="49" charset="0"/>
              </a:rPr>
              <a:t>(server);</a:t>
            </a:r>
          </a:p>
          <a:p>
            <a:pPr marL="0" indent="0">
              <a:buNone/>
            </a:pPr>
            <a:r>
              <a:rPr lang="fr-FR" sz="1200" b="1" dirty="0" err="1" smtClean="0">
                <a:solidFill>
                  <a:srgbClr val="FF0000"/>
                </a:solidFill>
                <a:latin typeface="Courier New" pitchFamily="49" charset="0"/>
                <a:cs typeface="Courier New" pitchFamily="49" charset="0"/>
              </a:rPr>
              <a:t>everyone.now.distributeMessage</a:t>
            </a:r>
            <a:r>
              <a:rPr lang="fr-FR" sz="1200" b="1" dirty="0" smtClean="0">
                <a:solidFill>
                  <a:srgbClr val="FF0000"/>
                </a:solidFill>
                <a:latin typeface="Courier New" pitchFamily="49" charset="0"/>
                <a:cs typeface="Courier New" pitchFamily="49" charset="0"/>
              </a:rPr>
              <a:t> </a:t>
            </a:r>
            <a:r>
              <a:rPr lang="fr-FR" sz="1200" b="1" dirty="0">
                <a:solidFill>
                  <a:srgbClr val="FF0000"/>
                </a:solidFill>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function</a:t>
            </a:r>
            <a:r>
              <a:rPr lang="fr-FR" sz="1200" b="1" dirty="0">
                <a:solidFill>
                  <a:srgbClr val="FF0000"/>
                </a:solidFill>
                <a:latin typeface="Courier New" pitchFamily="49" charset="0"/>
                <a:cs typeface="Courier New" pitchFamily="49" charset="0"/>
              </a:rPr>
              <a:t>(message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    </a:t>
            </a:r>
            <a:r>
              <a:rPr lang="fr-FR" sz="1200" b="1" dirty="0" err="1" smtClean="0">
                <a:solidFill>
                  <a:srgbClr val="FF0000"/>
                </a:solidFill>
                <a:latin typeface="Courier New" pitchFamily="49" charset="0"/>
                <a:cs typeface="Courier New" pitchFamily="49" charset="0"/>
              </a:rPr>
              <a:t>everyone.now.receiveMessage</a:t>
            </a:r>
            <a:r>
              <a:rPr lang="fr-FR" sz="1200" b="1" dirty="0" smtClean="0">
                <a:solidFill>
                  <a:srgbClr val="FF0000"/>
                </a:solidFill>
                <a:latin typeface="Courier New" pitchFamily="49" charset="0"/>
                <a:cs typeface="Courier New" pitchFamily="49" charset="0"/>
              </a:rPr>
              <a:t>(this.now.name</a:t>
            </a:r>
            <a:r>
              <a:rPr lang="fr-FR" sz="1200" b="1" dirty="0">
                <a:solidFill>
                  <a:srgbClr val="FF0000"/>
                </a:solidFill>
                <a:latin typeface="Courier New" pitchFamily="49" charset="0"/>
                <a:cs typeface="Courier New" pitchFamily="49" charset="0"/>
              </a:rPr>
              <a:t>, message</a:t>
            </a:r>
            <a:r>
              <a:rPr lang="fr-FR" sz="1200" b="1" dirty="0" smtClean="0">
                <a:solidFill>
                  <a:srgbClr val="FF0000"/>
                </a:solidFill>
                <a:latin typeface="Courier New" pitchFamily="49" charset="0"/>
                <a:cs typeface="Courier New" pitchFamily="49" charset="0"/>
              </a:rPr>
              <a:t>);</a:t>
            </a:r>
            <a:br>
              <a:rPr lang="fr-FR" sz="1200" b="1" dirty="0" smtClean="0">
                <a:solidFill>
                  <a:srgbClr val="FF0000"/>
                </a:solidFill>
                <a:latin typeface="Courier New" pitchFamily="49" charset="0"/>
                <a:cs typeface="Courier New" pitchFamily="49" charset="0"/>
              </a:rPr>
            </a:br>
            <a:r>
              <a:rPr lang="fr-FR" sz="1200" b="1" dirty="0" smtClean="0">
                <a:solidFill>
                  <a:srgbClr val="FF0000"/>
                </a:solidFill>
                <a:latin typeface="Courier New" pitchFamily="49" charset="0"/>
                <a:cs typeface="Courier New" pitchFamily="49" charset="0"/>
              </a:rPr>
              <a:t>};</a:t>
            </a:r>
            <a:endParaRPr lang="fr-FR" sz="12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18941055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NowJS : démonstrations</a:t>
            </a:r>
            <a:endParaRPr lang="fr-FR" dirty="0"/>
          </a:p>
        </p:txBody>
      </p:sp>
      <p:sp>
        <p:nvSpPr>
          <p:cNvPr id="3" name="Espace réservé du contenu 2"/>
          <p:cNvSpPr>
            <a:spLocks noGrp="1"/>
          </p:cNvSpPr>
          <p:nvPr>
            <p:ph idx="1"/>
          </p:nvPr>
        </p:nvSpPr>
        <p:spPr/>
        <p:txBody>
          <a:bodyPr/>
          <a:lstStyle/>
          <a:p>
            <a:r>
              <a:rPr lang="fr-FR" dirty="0" smtClean="0"/>
              <a:t>Ok, place à des démos, et n’oubliez pas :</a:t>
            </a:r>
          </a:p>
          <a:p>
            <a:pPr lvl="1"/>
            <a:r>
              <a:rPr lang="fr-FR" dirty="0" smtClean="0"/>
              <a:t>NowJS est basé sur socket.io, donc marche dans tout navigateurs, mêmes si les </a:t>
            </a:r>
            <a:r>
              <a:rPr lang="fr-FR" dirty="0" err="1" smtClean="0"/>
              <a:t>WebSockets</a:t>
            </a:r>
            <a:r>
              <a:rPr lang="fr-FR" dirty="0" smtClean="0"/>
              <a:t> ne sont pas supportés,</a:t>
            </a:r>
          </a:p>
          <a:p>
            <a:pPr lvl="1"/>
            <a:r>
              <a:rPr lang="fr-FR" dirty="0" smtClean="0"/>
              <a:t>Gère les déconnexions</a:t>
            </a:r>
          </a:p>
          <a:p>
            <a:pPr lvl="1"/>
            <a:r>
              <a:rPr lang="fr-FR" dirty="0" smtClean="0"/>
              <a:t>Sérialisation/</a:t>
            </a:r>
            <a:r>
              <a:rPr lang="fr-FR" dirty="0" err="1" smtClean="0"/>
              <a:t>désérialisation</a:t>
            </a:r>
            <a:r>
              <a:rPr lang="fr-FR" dirty="0" smtClean="0"/>
              <a:t> JSON en coulisse,</a:t>
            </a:r>
          </a:p>
          <a:p>
            <a:pPr lvl="1"/>
            <a:r>
              <a:rPr lang="fr-FR" dirty="0" smtClean="0"/>
              <a:t>RPC JavaScript naturel</a:t>
            </a:r>
          </a:p>
          <a:p>
            <a:pPr lvl="1"/>
            <a:r>
              <a:rPr lang="fr-FR" dirty="0" smtClean="0"/>
              <a:t>Nombreux mini projets réalisés par les étudiants de Master informatique.</a:t>
            </a:r>
            <a:endParaRPr lang="fr-FR" dirty="0"/>
          </a:p>
        </p:txBody>
      </p:sp>
    </p:spTree>
    <p:extLst>
      <p:ext uri="{BB962C8B-B14F-4D97-AF65-F5344CB8AC3E}">
        <p14:creationId xmlns:p14="http://schemas.microsoft.com/office/powerpoint/2010/main" val="35706254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Web Fonts</a:t>
            </a:r>
            <a:endParaRPr lang="en-US" dirty="0"/>
          </a:p>
        </p:txBody>
      </p:sp>
    </p:spTree>
    <p:extLst>
      <p:ext uri="{BB962C8B-B14F-4D97-AF65-F5344CB8AC3E}">
        <p14:creationId xmlns:p14="http://schemas.microsoft.com/office/powerpoint/2010/main" val="1549189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@font-face</a:t>
            </a:r>
            <a:endParaRPr lang="fr-FR" dirty="0"/>
          </a:p>
        </p:txBody>
      </p:sp>
      <p:sp>
        <p:nvSpPr>
          <p:cNvPr id="3" name="Espace réservé du contenu 2"/>
          <p:cNvSpPr>
            <a:spLocks noGrp="1"/>
          </p:cNvSpPr>
          <p:nvPr>
            <p:ph idx="1"/>
          </p:nvPr>
        </p:nvSpPr>
        <p:spPr/>
        <p:txBody>
          <a:bodyPr/>
          <a:lstStyle/>
          <a:p>
            <a:r>
              <a:rPr lang="en-US" dirty="0" err="1" smtClean="0"/>
              <a:t>Utilisation</a:t>
            </a:r>
            <a:r>
              <a:rPr lang="en-US" dirty="0" smtClean="0"/>
              <a:t> de polices de </a:t>
            </a:r>
            <a:r>
              <a:rPr lang="en-US" dirty="0" err="1" smtClean="0"/>
              <a:t>caractères</a:t>
            </a:r>
            <a:r>
              <a:rPr lang="en-US" dirty="0" smtClean="0"/>
              <a:t> customs !</a:t>
            </a:r>
          </a:p>
          <a:p>
            <a:pPr lvl="1"/>
            <a:r>
              <a:rPr lang="en-US" dirty="0" smtClean="0"/>
              <a:t>Polices via URLs</a:t>
            </a:r>
          </a:p>
          <a:p>
            <a:pPr lvl="1"/>
            <a:r>
              <a:rPr lang="en-US" dirty="0" err="1" smtClean="0"/>
              <a:t>Manipulables</a:t>
            </a:r>
            <a:r>
              <a:rPr lang="en-US" dirty="0" smtClean="0"/>
              <a:t> via CSS : transformations 2D et 3D, </a:t>
            </a:r>
            <a:r>
              <a:rPr lang="en-US" dirty="0"/>
              <a:t>line-height, letter-spacing, text-shadow, text-align, </a:t>
            </a:r>
            <a:r>
              <a:rPr lang="en-US" dirty="0" err="1" smtClean="0"/>
              <a:t>selecteurs</a:t>
            </a:r>
            <a:r>
              <a:rPr lang="en-US" dirty="0" smtClean="0"/>
              <a:t> ::</a:t>
            </a:r>
            <a:r>
              <a:rPr lang="en-US" dirty="0"/>
              <a:t>first-letter </a:t>
            </a:r>
            <a:r>
              <a:rPr lang="en-US" dirty="0" smtClean="0"/>
              <a:t>et ::first-line</a:t>
            </a:r>
          </a:p>
          <a:p>
            <a:pPr lvl="1"/>
            <a:r>
              <a:rPr lang="en-US" dirty="0" smtClean="0"/>
              <a:t>Tout en </a:t>
            </a:r>
            <a:r>
              <a:rPr lang="en-US" dirty="0" err="1" smtClean="0"/>
              <a:t>restant</a:t>
            </a:r>
            <a:r>
              <a:rPr lang="en-US" dirty="0" smtClean="0"/>
              <a:t> </a:t>
            </a:r>
            <a:br>
              <a:rPr lang="en-US" dirty="0" smtClean="0"/>
            </a:br>
            <a:r>
              <a:rPr lang="en-US" dirty="0" smtClean="0"/>
              <a:t>“</a:t>
            </a:r>
            <a:r>
              <a:rPr lang="en-US" dirty="0" err="1" smtClean="0"/>
              <a:t>searchables</a:t>
            </a:r>
            <a:r>
              <a:rPr lang="en-US" dirty="0" smtClean="0"/>
              <a:t> </a:t>
            </a:r>
            <a:r>
              <a:rPr lang="en-US" dirty="0"/>
              <a:t>(ctrl-F</a:t>
            </a:r>
            <a:r>
              <a:rPr lang="en-US" dirty="0" smtClean="0"/>
              <a:t>)”, </a:t>
            </a:r>
            <a:br>
              <a:rPr lang="en-US" dirty="0" smtClean="0"/>
            </a:br>
            <a:r>
              <a:rPr lang="en-US" dirty="0" err="1" smtClean="0"/>
              <a:t>selectionnables</a:t>
            </a:r>
            <a:r>
              <a:rPr lang="en-US" dirty="0" smtClean="0"/>
              <a:t>, etc.</a:t>
            </a:r>
          </a:p>
          <a:p>
            <a:pPr lvl="1"/>
            <a:endParaRPr lang="en-US" dirty="0"/>
          </a:p>
          <a:p>
            <a:pPr lvl="1"/>
            <a:endParaRPr lang="en-US" dirty="0" smtClean="0"/>
          </a:p>
          <a:p>
            <a:pPr marL="457200" lvl="1" indent="0">
              <a:buNone/>
            </a:pPr>
            <a:endParaRPr lang="en-US" dirty="0" smtClean="0"/>
          </a:p>
        </p:txBody>
      </p:sp>
      <p:pic>
        <p:nvPicPr>
          <p:cNvPr id="512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73016"/>
            <a:ext cx="4392488" cy="29598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4917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via CSS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Charger la police à partir </a:t>
            </a:r>
            <a:br>
              <a:rPr lang="fr-FR" dirty="0" smtClean="0"/>
            </a:br>
            <a:r>
              <a:rPr lang="fr-FR" dirty="0" smtClean="0"/>
              <a:t>d’</a:t>
            </a:r>
            <a:r>
              <a:rPr lang="fr-FR" dirty="0" smtClean="0">
                <a:solidFill>
                  <a:srgbClr val="009900"/>
                </a:solidFill>
              </a:rPr>
              <a:t>un URL</a:t>
            </a:r>
            <a:r>
              <a:rPr lang="fr-FR" dirty="0" smtClean="0"/>
              <a:t> et lui donner </a:t>
            </a:r>
            <a:br>
              <a:rPr lang="fr-FR" dirty="0" smtClean="0"/>
            </a:br>
            <a:r>
              <a:rPr lang="fr-FR" dirty="0" smtClean="0">
                <a:solidFill>
                  <a:srgbClr val="FF0000"/>
                </a:solidFill>
              </a:rPr>
              <a:t>un identifiant </a:t>
            </a:r>
            <a:r>
              <a:rPr lang="fr-FR" dirty="0" smtClean="0"/>
              <a:t>pour le reste </a:t>
            </a:r>
            <a:br>
              <a:rPr lang="fr-FR" dirty="0" smtClean="0"/>
            </a:br>
            <a:r>
              <a:rPr lang="fr-FR" dirty="0" smtClean="0"/>
              <a:t>de la CSS</a:t>
            </a:r>
          </a:p>
          <a:p>
            <a:pPr marL="0" indent="0">
              <a:buNone/>
            </a:pPr>
            <a:r>
              <a:rPr lang="fr-FR" sz="2400" b="1" dirty="0">
                <a:latin typeface="Courier New" pitchFamily="49" charset="0"/>
                <a:cs typeface="Courier New" pitchFamily="49" charset="0"/>
              </a:rPr>
              <a:t>@font-face {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font-</a:t>
            </a:r>
            <a:r>
              <a:rPr lang="fr-FR" sz="2400" b="1" dirty="0" err="1" smtClean="0">
                <a:latin typeface="Courier New" pitchFamily="49" charset="0"/>
                <a:cs typeface="Courier New" pitchFamily="49" charset="0"/>
              </a:rPr>
              <a:t>family</a:t>
            </a:r>
            <a:r>
              <a:rPr lang="fr-FR" sz="2400" b="1" dirty="0">
                <a:latin typeface="Courier New" pitchFamily="49" charset="0"/>
                <a:cs typeface="Courier New" pitchFamily="49" charset="0"/>
              </a:rPr>
              <a:t>: </a:t>
            </a:r>
            <a:r>
              <a:rPr lang="fr-FR" sz="2400" b="1" dirty="0" err="1">
                <a:solidFill>
                  <a:srgbClr val="FF0000"/>
                </a:solidFill>
                <a:latin typeface="Courier New" pitchFamily="49" charset="0"/>
                <a:cs typeface="Courier New" pitchFamily="49" charset="0"/>
              </a:rPr>
              <a:t>Chunkfive</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  </a:t>
            </a:r>
            <a:r>
              <a:rPr lang="fr-FR" sz="2400" b="1" dirty="0" err="1" smtClean="0">
                <a:latin typeface="Courier New" pitchFamily="49" charset="0"/>
                <a:cs typeface="Courier New" pitchFamily="49" charset="0"/>
              </a:rPr>
              <a:t>src</a:t>
            </a:r>
            <a:r>
              <a:rPr lang="fr-FR" sz="2400" b="1" dirty="0">
                <a:latin typeface="Courier New" pitchFamily="49" charset="0"/>
                <a:cs typeface="Courier New" pitchFamily="49" charset="0"/>
              </a:rPr>
              <a:t>: </a:t>
            </a:r>
            <a:r>
              <a:rPr lang="fr-FR" sz="2400" b="1" dirty="0" smtClean="0">
                <a:solidFill>
                  <a:srgbClr val="009900"/>
                </a:solidFill>
                <a:latin typeface="Courier New" pitchFamily="49" charset="0"/>
                <a:cs typeface="Courier New" pitchFamily="49" charset="0"/>
              </a:rPr>
              <a:t>url(</a:t>
            </a:r>
            <a:r>
              <a:rPr lang="fr-FR" sz="2400" b="1" dirty="0">
                <a:solidFill>
                  <a:srgbClr val="009900"/>
                </a:solidFill>
                <a:latin typeface="Courier New" pitchFamily="49" charset="0"/>
                <a:cs typeface="Courier New" pitchFamily="49" charset="0"/>
              </a:rPr>
              <a:t>'</a:t>
            </a:r>
            <a:r>
              <a:rPr lang="fr-FR" sz="2400" b="1" dirty="0" smtClean="0">
                <a:solidFill>
                  <a:srgbClr val="009900"/>
                </a:solidFill>
                <a:latin typeface="Courier New" pitchFamily="49" charset="0"/>
                <a:cs typeface="Courier New" pitchFamily="49" charset="0"/>
              </a:rPr>
              <a:t>fonts/Chunkfive.otf</a:t>
            </a:r>
            <a:r>
              <a:rPr lang="fr-FR" sz="2400" b="1" dirty="0">
                <a:solidFill>
                  <a:srgbClr val="009900"/>
                </a:solidFill>
                <a:latin typeface="Courier New" pitchFamily="49" charset="0"/>
                <a:cs typeface="Courier New" pitchFamily="49" charset="0"/>
              </a:rPr>
              <a:t>')</a:t>
            </a:r>
            <a:r>
              <a:rPr lang="fr-FR" sz="2400" b="1" dirty="0">
                <a:latin typeface="Courier New" pitchFamily="49" charset="0"/>
                <a:cs typeface="Courier New" pitchFamily="49" charset="0"/>
              </a:rPr>
              <a:t>; </a:t>
            </a:r>
            <a:r>
              <a:rPr lang="fr-FR" sz="2400" b="1" dirty="0" smtClean="0">
                <a:latin typeface="Courier New" pitchFamily="49" charset="0"/>
                <a:cs typeface="Courier New" pitchFamily="49" charset="0"/>
              </a:rPr>
              <a:t/>
            </a:r>
            <a:br>
              <a:rPr lang="fr-FR" sz="2400" b="1" dirty="0" smtClean="0">
                <a:latin typeface="Courier New" pitchFamily="49" charset="0"/>
                <a:cs typeface="Courier New" pitchFamily="49" charset="0"/>
              </a:rPr>
            </a:br>
            <a:r>
              <a:rPr lang="fr-FR" sz="2400" b="1" dirty="0" smtClean="0">
                <a:latin typeface="Courier New" pitchFamily="49" charset="0"/>
                <a:cs typeface="Courier New" pitchFamily="49" charset="0"/>
              </a:rPr>
              <a:t>}</a:t>
            </a:r>
          </a:p>
          <a:p>
            <a:r>
              <a:rPr lang="fr-FR" dirty="0"/>
              <a:t>Utiliser </a:t>
            </a:r>
            <a:r>
              <a:rPr lang="fr-FR" dirty="0">
                <a:solidFill>
                  <a:srgbClr val="FF0000"/>
                </a:solidFill>
              </a:rPr>
              <a:t>cette police </a:t>
            </a:r>
            <a:r>
              <a:rPr lang="fr-FR" dirty="0"/>
              <a:t>dans une </a:t>
            </a:r>
            <a:r>
              <a:rPr lang="fr-FR" dirty="0" smtClean="0"/>
              <a:t>font-</a:t>
            </a:r>
            <a:r>
              <a:rPr lang="fr-FR" dirty="0" err="1" smtClean="0"/>
              <a:t>stack</a:t>
            </a:r>
            <a:r>
              <a:rPr lang="fr-FR" dirty="0" smtClean="0"/>
              <a:t> classique, avec </a:t>
            </a:r>
            <a:r>
              <a:rPr lang="fr-FR" dirty="0" err="1" smtClean="0">
                <a:solidFill>
                  <a:srgbClr val="009900"/>
                </a:solidFill>
              </a:rPr>
              <a:t>fallbacks</a:t>
            </a:r>
            <a:endParaRPr lang="fr-FR" dirty="0" smtClean="0">
              <a:solidFill>
                <a:srgbClr val="009900"/>
              </a:solidFill>
            </a:endParaRPr>
          </a:p>
          <a:p>
            <a:pPr marL="0" indent="0">
              <a:buNone/>
            </a:pPr>
            <a:r>
              <a:rPr lang="fr-FR" sz="2400" b="1" dirty="0">
                <a:latin typeface="Courier New" pitchFamily="49" charset="0"/>
                <a:cs typeface="Courier New" pitchFamily="49" charset="0"/>
              </a:rPr>
              <a:t>h1, h2, h3 { </a:t>
            </a:r>
            <a:r>
              <a:rPr lang="en-US" sz="2400" b="1" dirty="0" smtClean="0">
                <a:latin typeface="Courier New" pitchFamily="49" charset="0"/>
                <a:cs typeface="Courier New" pitchFamily="49" charset="0"/>
              </a:rPr>
              <a:t>font-family</a:t>
            </a:r>
            <a:r>
              <a:rPr lang="en-US" sz="2400" b="1" dirty="0">
                <a:latin typeface="Courier New" pitchFamily="49" charset="0"/>
                <a:cs typeface="Courier New" pitchFamily="49" charset="0"/>
              </a:rPr>
              <a:t>: </a:t>
            </a:r>
            <a:r>
              <a:rPr lang="en-US" sz="2400" b="1" dirty="0" err="1">
                <a:solidFill>
                  <a:srgbClr val="FF0000"/>
                </a:solidFill>
                <a:latin typeface="Courier New" pitchFamily="49" charset="0"/>
                <a:cs typeface="Courier New" pitchFamily="49" charset="0"/>
              </a:rPr>
              <a:t>Chunkfive</a:t>
            </a:r>
            <a:r>
              <a:rPr lang="en-US" sz="2400" b="1" dirty="0">
                <a:latin typeface="Courier New" pitchFamily="49" charset="0"/>
                <a:cs typeface="Courier New" pitchFamily="49" charset="0"/>
              </a:rPr>
              <a:t>, </a:t>
            </a:r>
            <a:r>
              <a:rPr lang="en-US" sz="2400" b="1" dirty="0">
                <a:solidFill>
                  <a:srgbClr val="009900"/>
                </a:solidFill>
                <a:latin typeface="Courier New" pitchFamily="49" charset="0"/>
                <a:cs typeface="Courier New" pitchFamily="49" charset="0"/>
              </a:rPr>
              <a:t>Georgia, Palatino, Times New Roman, </a:t>
            </a:r>
            <a:r>
              <a:rPr lang="en-US" sz="2400" b="1" dirty="0" smtClean="0">
                <a:solidFill>
                  <a:srgbClr val="009900"/>
                </a:solidFill>
                <a:latin typeface="Courier New" pitchFamily="49" charset="0"/>
                <a:cs typeface="Courier New" pitchFamily="49" charset="0"/>
              </a:rPr>
              <a:t>serif</a:t>
            </a:r>
            <a:r>
              <a:rPr lang="en-US" sz="2400" b="1" dirty="0" smtClean="0">
                <a:latin typeface="Courier New" pitchFamily="49" charset="0"/>
                <a:cs typeface="Courier New" pitchFamily="49" charset="0"/>
              </a:rPr>
              <a:t>};</a:t>
            </a:r>
            <a:endParaRPr lang="fr-FR" sz="2400" b="1" dirty="0">
              <a:latin typeface="Courier New" pitchFamily="49" charset="0"/>
              <a:cs typeface="Courier New" pitchFamily="49" charset="0"/>
            </a:endParaRPr>
          </a:p>
          <a:p>
            <a:pPr marL="0" indent="0">
              <a:buNone/>
            </a:pPr>
            <a:endParaRPr lang="fr-FR" sz="2400" b="1" dirty="0">
              <a:latin typeface="Courier New" pitchFamily="49" charset="0"/>
              <a:cs typeface="Courier New" pitchFamily="49"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196752"/>
            <a:ext cx="347789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0822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via CSS</a:t>
            </a:r>
            <a:endParaRPr lang="fr-FR" dirty="0"/>
          </a:p>
        </p:txBody>
      </p:sp>
      <p:sp>
        <p:nvSpPr>
          <p:cNvPr id="3" name="Espace réservé du contenu 2"/>
          <p:cNvSpPr>
            <a:spLocks noGrp="1"/>
          </p:cNvSpPr>
          <p:nvPr>
            <p:ph idx="1"/>
          </p:nvPr>
        </p:nvSpPr>
        <p:spPr>
          <a:xfrm>
            <a:off x="685800" y="1296888"/>
            <a:ext cx="8458200" cy="4724400"/>
          </a:xfrm>
        </p:spPr>
        <p:txBody>
          <a:bodyPr/>
          <a:lstStyle/>
          <a:p>
            <a:r>
              <a:rPr lang="fr-FR" dirty="0" smtClean="0"/>
              <a:t>Ajoutant un peu de piment</a:t>
            </a:r>
          </a:p>
          <a:p>
            <a:pPr marL="0" indent="0">
              <a:buNone/>
            </a:pPr>
            <a:r>
              <a:rPr lang="fr-FR" sz="2000" b="1" dirty="0">
                <a:latin typeface="Courier New" pitchFamily="49" charset="0"/>
                <a:cs typeface="Courier New" pitchFamily="49" charset="0"/>
              </a:rPr>
              <a:t>h1, h2, h3 {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font-</a:t>
            </a:r>
            <a:r>
              <a:rPr lang="fr-FR" sz="2000" b="1" dirty="0" err="1">
                <a:latin typeface="Courier New" pitchFamily="49" charset="0"/>
                <a:cs typeface="Courier New" pitchFamily="49" charset="0"/>
              </a:rPr>
              <a:t>family</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Chunkfive</a:t>
            </a:r>
            <a:r>
              <a:rPr lang="fr-FR" sz="2000" b="1" dirty="0">
                <a:latin typeface="Courier New" pitchFamily="49" charset="0"/>
                <a:cs typeface="Courier New" pitchFamily="49" charset="0"/>
              </a:rPr>
              <a:t>, Georgia,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Palatino</a:t>
            </a:r>
            <a:r>
              <a:rPr lang="fr-FR" sz="2000" b="1" dirty="0">
                <a:latin typeface="Courier New" pitchFamily="49" charset="0"/>
                <a:cs typeface="Courier New" pitchFamily="49" charset="0"/>
              </a:rPr>
              <a:t>, Times New Roman, </a:t>
            </a:r>
            <a:r>
              <a:rPr lang="fr-FR" sz="2000" b="1" dirty="0" err="1">
                <a:latin typeface="Courier New" pitchFamily="49" charset="0"/>
                <a:cs typeface="Courier New" pitchFamily="49" charset="0"/>
              </a:rPr>
              <a:t>serif</a:t>
            </a:r>
            <a:r>
              <a:rPr lang="fr-FR" sz="2000" b="1" dirty="0">
                <a:latin typeface="Courier New" pitchFamily="49" charset="0"/>
                <a:cs typeface="Courier New" pitchFamily="49" charset="0"/>
              </a:rPr>
              <a:t>;</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text-shadow</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rgba</a:t>
            </a:r>
            <a:r>
              <a:rPr lang="fr-FR" sz="2000" b="1" dirty="0">
                <a:solidFill>
                  <a:srgbClr val="FF0000"/>
                </a:solidFill>
                <a:latin typeface="Courier New" pitchFamily="49" charset="0"/>
                <a:cs typeface="Courier New" pitchFamily="49" charset="0"/>
              </a:rPr>
              <a:t>(0, 0, 0, 0.5) 0 7px </a:t>
            </a:r>
            <a:r>
              <a:rPr lang="fr-FR" sz="2000" b="1" dirty="0" err="1">
                <a:solidFill>
                  <a:srgbClr val="FF0000"/>
                </a:solidFill>
                <a:latin typeface="Courier New" pitchFamily="49" charset="0"/>
                <a:cs typeface="Courier New" pitchFamily="49" charset="0"/>
              </a:rPr>
              <a:t>7px</a:t>
            </a:r>
            <a:r>
              <a:rPr lang="fr-FR" sz="2000" b="1" dirty="0">
                <a:solidFill>
                  <a:srgbClr val="FF0000"/>
                </a:solidFill>
                <a:latin typeface="Courier New" pitchFamily="49" charset="0"/>
                <a:cs typeface="Courier New" pitchFamily="49" charset="0"/>
              </a:rPr>
              <a:t>;</a:t>
            </a:r>
            <a:br>
              <a:rPr lang="fr-FR" sz="2000" b="1" dirty="0">
                <a:solidFill>
                  <a:srgbClr val="FF0000"/>
                </a:solidFill>
                <a:latin typeface="Courier New" pitchFamily="49" charset="0"/>
                <a:cs typeface="Courier New" pitchFamily="49" charset="0"/>
              </a:rPr>
            </a:br>
            <a:r>
              <a:rPr lang="fr-FR" sz="2000" b="1" dirty="0" smtClean="0">
                <a:latin typeface="Courier New" pitchFamily="49" charset="0"/>
                <a:cs typeface="Courier New" pitchFamily="49" charset="0"/>
              </a:rPr>
              <a:t>};</a:t>
            </a:r>
          </a:p>
          <a:p>
            <a:pPr marL="0" indent="0">
              <a:buNone/>
            </a:pPr>
            <a:endParaRPr lang="fr-FR" sz="2000" b="1" dirty="0" smtClean="0">
              <a:latin typeface="Courier New" pitchFamily="49" charset="0"/>
              <a:cs typeface="Courier New" pitchFamily="49" charset="0"/>
            </a:endParaRPr>
          </a:p>
          <a:p>
            <a:pPr marL="0" indent="0">
              <a:buNone/>
            </a:pPr>
            <a:endParaRPr lang="fr-FR" sz="2000" b="1" dirty="0">
              <a:latin typeface="Courier New" pitchFamily="49" charset="0"/>
              <a:cs typeface="Courier New" pitchFamily="49" charset="0"/>
            </a:endParaRPr>
          </a:p>
          <a:p>
            <a:r>
              <a:rPr lang="fr-FR" dirty="0"/>
              <a:t>Et si on rajoute : </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webkit</a:t>
            </a:r>
            <a:r>
              <a:rPr lang="fr-FR" sz="2000" b="1" dirty="0">
                <a:solidFill>
                  <a:srgbClr val="FF0000"/>
                </a:solidFill>
                <a:latin typeface="Courier New" pitchFamily="49" charset="0"/>
                <a:cs typeface="Courier New" pitchFamily="49" charset="0"/>
              </a:rPr>
              <a:t>-box-</a:t>
            </a:r>
            <a:r>
              <a:rPr lang="fr-FR" sz="2000" b="1" dirty="0" err="1">
                <a:solidFill>
                  <a:srgbClr val="FF0000"/>
                </a:solidFill>
                <a:latin typeface="Courier New" pitchFamily="49" charset="0"/>
                <a:cs typeface="Courier New" pitchFamily="49" charset="0"/>
              </a:rPr>
              <a:t>reflect</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below</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10px;</a:t>
            </a:r>
          </a:p>
          <a:p>
            <a:endParaRPr lang="fr-FR" sz="2000" b="1" dirty="0">
              <a:latin typeface="Courier New" pitchFamily="49" charset="0"/>
              <a:cs typeface="Courier New" pitchFamily="49"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861048"/>
            <a:ext cx="3580795"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88" y="5517232"/>
            <a:ext cx="3545375" cy="10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61006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Plusieurs types de polices / support</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fr-FR" b="1" dirty="0"/>
              <a:t>Embedded </a:t>
            </a:r>
            <a:r>
              <a:rPr lang="fr-FR" b="1" dirty="0" err="1"/>
              <a:t>OpenType</a:t>
            </a:r>
            <a:r>
              <a:rPr lang="fr-FR" b="1" dirty="0"/>
              <a:t> (EOT):</a:t>
            </a:r>
            <a:r>
              <a:rPr lang="fr-FR" dirty="0"/>
              <a:t> </a:t>
            </a:r>
            <a:r>
              <a:rPr lang="fr-FR" dirty="0" smtClean="0"/>
              <a:t>IE5-9</a:t>
            </a:r>
          </a:p>
          <a:p>
            <a:r>
              <a:rPr lang="fr-FR" b="1" dirty="0" err="1" smtClean="0"/>
              <a:t>True</a:t>
            </a:r>
            <a:r>
              <a:rPr lang="fr-FR" b="1" dirty="0" smtClean="0"/>
              <a:t> </a:t>
            </a:r>
            <a:r>
              <a:rPr lang="fr-FR" b="1" dirty="0"/>
              <a:t>Type (TTF):</a:t>
            </a:r>
            <a:r>
              <a:rPr lang="fr-FR" dirty="0"/>
              <a:t> FF 3.5+, Chrome 4+, Safari 4+, </a:t>
            </a:r>
            <a:r>
              <a:rPr lang="fr-FR" dirty="0" smtClean="0"/>
              <a:t>IE9</a:t>
            </a:r>
          </a:p>
          <a:p>
            <a:r>
              <a:rPr lang="fr-FR" b="1" dirty="0" smtClean="0"/>
              <a:t>Open </a:t>
            </a:r>
            <a:r>
              <a:rPr lang="fr-FR" b="1" dirty="0"/>
              <a:t>Type (OTF):</a:t>
            </a:r>
            <a:r>
              <a:rPr lang="fr-FR" dirty="0"/>
              <a:t> FF 3.5+, Chrome 4+, Safari 4+, IE9, </a:t>
            </a:r>
            <a:r>
              <a:rPr lang="fr-FR" dirty="0" err="1"/>
              <a:t>Opera</a:t>
            </a:r>
            <a:r>
              <a:rPr lang="fr-FR" dirty="0"/>
              <a:t> 10.5</a:t>
            </a:r>
            <a:r>
              <a:rPr lang="fr-FR" dirty="0" smtClean="0"/>
              <a:t>+</a:t>
            </a:r>
          </a:p>
          <a:p>
            <a:r>
              <a:rPr lang="fr-FR" b="1" dirty="0" smtClean="0"/>
              <a:t>Web </a:t>
            </a:r>
            <a:r>
              <a:rPr lang="fr-FR" b="1" dirty="0"/>
              <a:t>Open Font (WOFF):</a:t>
            </a:r>
            <a:r>
              <a:rPr lang="fr-FR" dirty="0"/>
              <a:t> Firefox 3.6+, </a:t>
            </a:r>
            <a:r>
              <a:rPr lang="fr-FR" dirty="0" smtClean="0"/>
              <a:t>IE9</a:t>
            </a:r>
          </a:p>
          <a:p>
            <a:r>
              <a:rPr lang="en-US" dirty="0" smtClean="0"/>
              <a:t>Les </a:t>
            </a:r>
            <a:r>
              <a:rPr lang="en-US" dirty="0" err="1" smtClean="0"/>
              <a:t>navigateurs</a:t>
            </a:r>
            <a:r>
              <a:rPr lang="en-US" dirty="0" smtClean="0"/>
              <a:t> mobile </a:t>
            </a:r>
            <a:r>
              <a:rPr lang="en-US" dirty="0" err="1" smtClean="0"/>
              <a:t>comme</a:t>
            </a:r>
            <a:r>
              <a:rPr lang="en-US" dirty="0" smtClean="0"/>
              <a:t> Safari </a:t>
            </a:r>
            <a:r>
              <a:rPr lang="en-US" dirty="0" err="1" smtClean="0"/>
              <a:t>sur</a:t>
            </a:r>
            <a:r>
              <a:rPr lang="en-US" dirty="0" smtClean="0"/>
              <a:t> </a:t>
            </a:r>
            <a:r>
              <a:rPr lang="en-US" dirty="0" err="1" smtClean="0"/>
              <a:t>iPad</a:t>
            </a:r>
            <a:r>
              <a:rPr lang="en-US" dirty="0" smtClean="0"/>
              <a:t> et iPhone </a:t>
            </a:r>
            <a:r>
              <a:rPr lang="en-US" dirty="0" err="1" smtClean="0"/>
              <a:t>requierent</a:t>
            </a:r>
            <a:r>
              <a:rPr lang="en-US" dirty="0" smtClean="0"/>
              <a:t> </a:t>
            </a:r>
            <a:r>
              <a:rPr lang="en-US" b="1" dirty="0" smtClean="0"/>
              <a:t>SVG</a:t>
            </a:r>
            <a:r>
              <a:rPr lang="en-US" dirty="0" smtClean="0"/>
              <a:t>.</a:t>
            </a:r>
          </a:p>
          <a:p>
            <a:r>
              <a:rPr lang="en-US" dirty="0" smtClean="0">
                <a:solidFill>
                  <a:srgbClr val="FF0000"/>
                </a:solidFill>
              </a:rPr>
              <a:t>ET ALORS ?????? ON FAIT COMMENT ???</a:t>
            </a:r>
            <a:endParaRPr lang="fr-FR" dirty="0">
              <a:solidFill>
                <a:srgbClr val="FF0000"/>
              </a:solidFill>
            </a:endParaRPr>
          </a:p>
        </p:txBody>
      </p:sp>
    </p:spTree>
    <p:extLst>
      <p:ext uri="{BB962C8B-B14F-4D97-AF65-F5344CB8AC3E}">
        <p14:creationId xmlns:p14="http://schemas.microsoft.com/office/powerpoint/2010/main" val="384479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a:t>
            </a:r>
            <a:endParaRPr lang="fr-FR" dirty="0"/>
          </a:p>
        </p:txBody>
      </p:sp>
      <p:sp>
        <p:nvSpPr>
          <p:cNvPr id="3" name="Espace réservé du contenu 2"/>
          <p:cNvSpPr>
            <a:spLocks noGrp="1"/>
          </p:cNvSpPr>
          <p:nvPr>
            <p:ph idx="1"/>
          </p:nvPr>
        </p:nvSpPr>
        <p:spPr>
          <a:xfrm>
            <a:off x="539552" y="1447800"/>
            <a:ext cx="8496944" cy="4724400"/>
          </a:xfrm>
        </p:spPr>
        <p:txBody>
          <a:bodyPr/>
          <a:lstStyle/>
          <a:p>
            <a:r>
              <a:rPr lang="en-US" dirty="0" smtClean="0"/>
              <a:t>E-mail: </a:t>
            </a:r>
            <a:r>
              <a:rPr lang="en-US" dirty="0"/>
              <a:t>&lt;input </a:t>
            </a:r>
            <a:r>
              <a:rPr lang="en-US" b="1" dirty="0">
                <a:solidFill>
                  <a:srgbClr val="FF0000"/>
                </a:solidFill>
              </a:rPr>
              <a:t>type="email" </a:t>
            </a:r>
            <a:r>
              <a:rPr lang="en-US" dirty="0"/>
              <a:t>name="</a:t>
            </a:r>
            <a:r>
              <a:rPr lang="en-US" dirty="0" err="1" smtClean="0"/>
              <a:t>useremail</a:t>
            </a:r>
            <a:r>
              <a:rPr lang="en-US" dirty="0"/>
              <a:t>" </a:t>
            </a:r>
            <a:r>
              <a:rPr lang="en-US" dirty="0" smtClean="0"/>
              <a:t>/&gt;</a:t>
            </a:r>
          </a:p>
          <a:p>
            <a:r>
              <a:rPr lang="en-US" dirty="0" err="1" smtClean="0"/>
              <a:t>Intérêt</a:t>
            </a:r>
            <a:r>
              <a:rPr lang="en-US" dirty="0" smtClean="0"/>
              <a:t> : </a:t>
            </a:r>
            <a:r>
              <a:rPr lang="en-US" dirty="0" err="1" smtClean="0"/>
              <a:t>poppe</a:t>
            </a:r>
            <a:r>
              <a:rPr lang="en-US" dirty="0" smtClean="0"/>
              <a:t> un clavier </a:t>
            </a:r>
            <a:r>
              <a:rPr lang="en-US" dirty="0" err="1" smtClean="0"/>
              <a:t>contextualisé</a:t>
            </a:r>
            <a:r>
              <a:rPr lang="en-US" dirty="0" smtClean="0"/>
              <a:t> </a:t>
            </a:r>
            <a:r>
              <a:rPr lang="en-US" dirty="0" err="1" smtClean="0"/>
              <a:t>sur</a:t>
            </a:r>
            <a:r>
              <a:rPr lang="en-US" dirty="0" smtClean="0"/>
              <a:t> mobile </a:t>
            </a:r>
            <a:r>
              <a:rPr lang="en-US" dirty="0" err="1" smtClean="0"/>
              <a:t>ou</a:t>
            </a:r>
            <a:r>
              <a:rPr lang="en-US" dirty="0" smtClean="0"/>
              <a:t> </a:t>
            </a:r>
            <a:r>
              <a:rPr lang="en-US" dirty="0" err="1" smtClean="0"/>
              <a:t>tablette</a:t>
            </a:r>
            <a:endParaRPr lang="en-US" dirty="0" smtClean="0"/>
          </a:p>
          <a:p>
            <a:endParaRPr lang="en-US"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140968"/>
            <a:ext cx="2438400" cy="3657600"/>
          </a:xfrm>
          <a:prstGeom prst="rect">
            <a:avLst/>
          </a:prstGeom>
        </p:spPr>
      </p:pic>
      <p:sp>
        <p:nvSpPr>
          <p:cNvPr id="5" name="Espace réservé du contenu 2"/>
          <p:cNvSpPr txBox="1">
            <a:spLocks/>
          </p:cNvSpPr>
          <p:nvPr/>
        </p:nvSpPr>
        <p:spPr bwMode="auto">
          <a:xfrm>
            <a:off x="3491880" y="3140968"/>
            <a:ext cx="5328592"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dirty="0" err="1" smtClean="0"/>
              <a:t>Attributs</a:t>
            </a:r>
            <a:r>
              <a:rPr lang="en-US" dirty="0" smtClean="0"/>
              <a:t> </a:t>
            </a:r>
            <a:r>
              <a:rPr lang="en-US" dirty="0" err="1" smtClean="0"/>
              <a:t>implicites</a:t>
            </a:r>
            <a:r>
              <a:rPr lang="en-US" dirty="0" smtClean="0"/>
              <a:t> “required”, “invalid” etc.</a:t>
            </a:r>
          </a:p>
          <a:p>
            <a:r>
              <a:rPr lang="en-US" dirty="0" err="1" smtClean="0"/>
              <a:t>Possibilité</a:t>
            </a:r>
            <a:r>
              <a:rPr lang="en-US" dirty="0" smtClean="0"/>
              <a:t> de </a:t>
            </a:r>
            <a:r>
              <a:rPr lang="en-US" dirty="0" err="1" smtClean="0"/>
              <a:t>styler</a:t>
            </a:r>
            <a:r>
              <a:rPr lang="en-US" dirty="0" smtClean="0"/>
              <a:t> la </a:t>
            </a:r>
            <a:r>
              <a:rPr lang="en-US" dirty="0" err="1" smtClean="0"/>
              <a:t>saisie</a:t>
            </a:r>
            <a:endParaRPr lang="en-US" dirty="0" smtClean="0"/>
          </a:p>
          <a:p>
            <a:r>
              <a:rPr lang="en-US" dirty="0" err="1" smtClean="0"/>
              <a:t>Vrai</a:t>
            </a:r>
            <a:r>
              <a:rPr lang="en-US" dirty="0" smtClean="0"/>
              <a:t> </a:t>
            </a:r>
            <a:r>
              <a:rPr lang="en-US" dirty="0" err="1" smtClean="0"/>
              <a:t>aussi</a:t>
            </a:r>
            <a:r>
              <a:rPr lang="en-US" dirty="0" smtClean="0"/>
              <a:t> pour les </a:t>
            </a:r>
            <a:r>
              <a:rPr lang="en-US" dirty="0" err="1" smtClean="0"/>
              <a:t>autres</a:t>
            </a:r>
            <a:r>
              <a:rPr lang="en-US" dirty="0" smtClean="0"/>
              <a:t> champs &lt;input&gt;</a:t>
            </a:r>
          </a:p>
        </p:txBody>
      </p:sp>
    </p:spTree>
    <p:extLst>
      <p:ext uri="{BB962C8B-B14F-4D97-AF65-F5344CB8AC3E}">
        <p14:creationId xmlns:p14="http://schemas.microsoft.com/office/powerpoint/2010/main" val="185264665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 multi-browsers</a:t>
            </a:r>
            <a:endParaRPr lang="fr-FR" dirty="0"/>
          </a:p>
        </p:txBody>
      </p:sp>
      <p:sp>
        <p:nvSpPr>
          <p:cNvPr id="3" name="Espace réservé du contenu 2"/>
          <p:cNvSpPr>
            <a:spLocks noGrp="1"/>
          </p:cNvSpPr>
          <p:nvPr>
            <p:ph idx="1"/>
          </p:nvPr>
        </p:nvSpPr>
        <p:spPr>
          <a:xfrm>
            <a:off x="539552" y="836712"/>
            <a:ext cx="8496944" cy="4724400"/>
          </a:xfrm>
        </p:spPr>
        <p:txBody>
          <a:bodyPr/>
          <a:lstStyle/>
          <a:p>
            <a:r>
              <a:rPr lang="fr-FR" dirty="0" smtClean="0"/>
              <a:t>Solution en attendant mieux : </a:t>
            </a:r>
            <a:r>
              <a:rPr lang="en-US" dirty="0" smtClean="0"/>
              <a:t>Paul </a:t>
            </a:r>
            <a:r>
              <a:rPr lang="en-US" dirty="0"/>
              <a:t>Irish’s </a:t>
            </a:r>
            <a:r>
              <a:rPr lang="en-US" dirty="0">
                <a:hlinkClick r:id="rId2"/>
              </a:rPr>
              <a:t>Bulletproof @font-face syntax</a:t>
            </a:r>
            <a:r>
              <a:rPr lang="en-US" dirty="0" smtClean="0">
                <a:hlinkClick r:id="rId2"/>
              </a:rPr>
              <a:t>.</a:t>
            </a:r>
            <a:endParaRPr lang="en-US" dirty="0" smtClean="0"/>
          </a:p>
          <a:p>
            <a:pPr marL="0" indent="0">
              <a:buNone/>
            </a:pP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font-face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family</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ChunkFiveRegular</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src</a:t>
            </a:r>
            <a:r>
              <a:rPr lang="fr-FR" sz="1800" b="1" dirty="0">
                <a:latin typeface="Courier New" pitchFamily="49" charset="0"/>
                <a:cs typeface="Courier New" pitchFamily="49" charset="0"/>
              </a:rPr>
              <a:t>: url(</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Chunkfive-webfont.eot</a:t>
            </a:r>
            <a:r>
              <a:rPr lang="fr-FR" sz="1800" b="1" dirty="0">
                <a:latin typeface="Courier New" pitchFamily="49" charset="0"/>
                <a:cs typeface="Courier New" pitchFamily="49" charset="0"/>
              </a:rPr>
              <a:t>'</a:t>
            </a:r>
            <a:r>
              <a:rPr lang="fr-FR" sz="1800" b="1" dirty="0" smtClean="0">
                <a:latin typeface="Courier New" pitchFamily="49" charset="0"/>
                <a:cs typeface="Courier New" pitchFamily="49" charset="0"/>
              </a:rPr>
              <a:t>);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src</a:t>
            </a:r>
            <a:r>
              <a:rPr lang="fr-FR" sz="1800" b="1" dirty="0">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local(‚ò∫')</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Chunkfive-webfont.woff</a:t>
            </a:r>
            <a:r>
              <a:rPr lang="fr-FR" sz="1800" b="1" dirty="0">
                <a:latin typeface="Courier New" pitchFamily="49" charset="0"/>
                <a:cs typeface="Courier New" pitchFamily="49" charset="0"/>
              </a:rPr>
              <a:t>') format('</a:t>
            </a:r>
            <a:r>
              <a:rPr lang="fr-FR" sz="1800" b="1" dirty="0" err="1">
                <a:latin typeface="Courier New" pitchFamily="49" charset="0"/>
                <a:cs typeface="Courier New" pitchFamily="49" charset="0"/>
              </a:rPr>
              <a:t>woff</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('Chunkfive-webfont.ttf') format('</a:t>
            </a:r>
            <a:r>
              <a:rPr lang="fr-FR" sz="1800" b="1" dirty="0" err="1">
                <a:latin typeface="Courier New" pitchFamily="49" charset="0"/>
                <a:cs typeface="Courier New" pitchFamily="49" charset="0"/>
              </a:rPr>
              <a:t>truetype</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url</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Chunkfive-webfont.svg#webfont</a:t>
            </a:r>
            <a:r>
              <a:rPr lang="fr-FR" sz="1800" b="1" dirty="0">
                <a:latin typeface="Courier New" pitchFamily="49" charset="0"/>
                <a:cs typeface="Courier New" pitchFamily="49" charset="0"/>
              </a:rPr>
              <a:t>') format('</a:t>
            </a:r>
            <a:r>
              <a:rPr lang="fr-FR" sz="1800" b="1" dirty="0" err="1">
                <a:latin typeface="Courier New" pitchFamily="49" charset="0"/>
                <a:cs typeface="Courier New" pitchFamily="49" charset="0"/>
              </a:rPr>
              <a:t>svg</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weight</a:t>
            </a:r>
            <a:r>
              <a:rPr lang="fr-FR" sz="1800" b="1" dirty="0">
                <a:latin typeface="Courier New" pitchFamily="49" charset="0"/>
                <a:cs typeface="Courier New" pitchFamily="49" charset="0"/>
              </a:rPr>
              <a:t>: normal;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font-style</a:t>
            </a:r>
            <a:r>
              <a:rPr lang="fr-FR" sz="1800" b="1" dirty="0">
                <a:latin typeface="Courier New" pitchFamily="49" charset="0"/>
                <a:cs typeface="Courier New" pitchFamily="49" charset="0"/>
              </a:rPr>
              <a:t>: normal;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p>
          <a:p>
            <a:r>
              <a:rPr lang="fr-FR" dirty="0"/>
              <a:t>Astuce : désactiver </a:t>
            </a:r>
            <a:r>
              <a:rPr lang="fr-FR" dirty="0">
                <a:solidFill>
                  <a:srgbClr val="FF0000"/>
                </a:solidFill>
              </a:rPr>
              <a:t>les polices locales </a:t>
            </a:r>
            <a:r>
              <a:rPr lang="fr-FR" dirty="0"/>
              <a:t>(</a:t>
            </a:r>
            <a:r>
              <a:rPr lang="fr-FR" dirty="0">
                <a:hlinkClick r:id="rId3"/>
              </a:rPr>
              <a:t>donne en général de mauvais résultats</a:t>
            </a:r>
            <a:r>
              <a:rPr lang="fr-FR" dirty="0" smtClean="0"/>
              <a:t>)</a:t>
            </a:r>
          </a:p>
          <a:p>
            <a:r>
              <a:rPr lang="fr-FR" dirty="0" smtClean="0"/>
              <a:t>Initialiser </a:t>
            </a:r>
            <a:r>
              <a:rPr lang="fr-FR" b="1" dirty="0" err="1" smtClean="0">
                <a:latin typeface="Courier New" pitchFamily="49" charset="0"/>
                <a:cs typeface="Courier New" pitchFamily="49" charset="0"/>
              </a:rPr>
              <a:t>weight</a:t>
            </a:r>
            <a:r>
              <a:rPr lang="fr-FR" dirty="0" smtClean="0"/>
              <a:t> et </a:t>
            </a:r>
            <a:r>
              <a:rPr lang="fr-FR" b="1" dirty="0" smtClean="0">
                <a:latin typeface="Courier New" pitchFamily="49" charset="0"/>
                <a:cs typeface="Courier New" pitchFamily="49" charset="0"/>
              </a:rPr>
              <a:t>style</a:t>
            </a:r>
            <a:r>
              <a:rPr lang="fr-FR" dirty="0" smtClean="0"/>
              <a:t> </a:t>
            </a:r>
            <a:r>
              <a:rPr lang="fr-FR" smtClean="0"/>
              <a:t>force les valeurs </a:t>
            </a:r>
            <a:r>
              <a:rPr lang="fr-FR" dirty="0" smtClean="0"/>
              <a:t>par défaut (Chrome et IE n’ont pas les mêmes)</a:t>
            </a:r>
            <a:endParaRPr lang="fr-FR" dirty="0"/>
          </a:p>
        </p:txBody>
      </p:sp>
    </p:spTree>
    <p:extLst>
      <p:ext uri="{BB962C8B-B14F-4D97-AF65-F5344CB8AC3E}">
        <p14:creationId xmlns:p14="http://schemas.microsoft.com/office/powerpoint/2010/main" val="23194744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Fournisseurs de Web Fonts gratuites</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fr-FR" dirty="0" smtClean="0">
                <a:hlinkClick r:id="rId2"/>
              </a:rPr>
              <a:t>Google Web Fonts </a:t>
            </a:r>
            <a:r>
              <a:rPr lang="fr-FR" dirty="0" smtClean="0"/>
              <a:t>(TTF), </a:t>
            </a:r>
            <a:r>
              <a:rPr lang="fr-FR" dirty="0" err="1" smtClean="0">
                <a:hlinkClick r:id="rId3"/>
              </a:rPr>
              <a:t>Fontex</a:t>
            </a:r>
            <a:r>
              <a:rPr lang="fr-FR" dirty="0" smtClean="0"/>
              <a:t> (OTF)</a:t>
            </a:r>
          </a:p>
          <a:p>
            <a:r>
              <a:rPr lang="fr-FR" dirty="0">
                <a:hlinkClick r:id="rId4"/>
              </a:rPr>
              <a:t>Font </a:t>
            </a:r>
            <a:r>
              <a:rPr lang="fr-FR" dirty="0" err="1" smtClean="0">
                <a:hlinkClick r:id="rId4"/>
              </a:rPr>
              <a:t>Squirrel</a:t>
            </a:r>
            <a:r>
              <a:rPr lang="fr-FR" dirty="0" smtClean="0"/>
              <a:t> fournit les polices dans tous les formats + la CSS qui va avec (</a:t>
            </a:r>
            <a:r>
              <a:rPr lang="fr-FR" dirty="0" err="1" smtClean="0"/>
              <a:t>cf</a:t>
            </a:r>
            <a:r>
              <a:rPr lang="fr-FR" dirty="0" smtClean="0"/>
              <a:t> </a:t>
            </a:r>
            <a:r>
              <a:rPr lang="fr-FR" dirty="0" err="1" smtClean="0"/>
              <a:t>slide</a:t>
            </a:r>
            <a:r>
              <a:rPr lang="fr-FR" dirty="0" smtClean="0"/>
              <a:t> précédent)</a:t>
            </a:r>
          </a:p>
          <a:p>
            <a:r>
              <a:rPr lang="en-US" dirty="0" smtClean="0"/>
              <a:t>Si on a </a:t>
            </a:r>
            <a:r>
              <a:rPr lang="en-US" dirty="0" err="1" smtClean="0"/>
              <a:t>une</a:t>
            </a:r>
            <a:r>
              <a:rPr lang="en-US" dirty="0" smtClean="0"/>
              <a:t> police </a:t>
            </a:r>
            <a:r>
              <a:rPr lang="en-US" dirty="0" err="1" smtClean="0"/>
              <a:t>dans</a:t>
            </a:r>
            <a:r>
              <a:rPr lang="en-US" dirty="0" smtClean="0"/>
              <a:t> un </a:t>
            </a:r>
            <a:r>
              <a:rPr lang="en-US" dirty="0" err="1" smtClean="0"/>
              <a:t>seul</a:t>
            </a:r>
            <a:r>
              <a:rPr lang="en-US" dirty="0" smtClean="0"/>
              <a:t> format :</a:t>
            </a:r>
            <a:endParaRPr lang="fr-FR" dirty="0"/>
          </a:p>
        </p:txBody>
      </p:sp>
      <p:pic>
        <p:nvPicPr>
          <p:cNvPr id="1026" name="Picture 2">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3789040"/>
            <a:ext cx="478621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541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WebFont</a:t>
            </a:r>
            <a:r>
              <a:rPr lang="fr-FR" dirty="0" smtClean="0"/>
              <a:t> as a service</a:t>
            </a:r>
            <a:endParaRPr lang="fr-FR" dirty="0"/>
          </a:p>
        </p:txBody>
      </p:sp>
      <p:sp>
        <p:nvSpPr>
          <p:cNvPr id="3" name="Espace réservé du contenu 2"/>
          <p:cNvSpPr>
            <a:spLocks noGrp="1"/>
          </p:cNvSpPr>
          <p:nvPr>
            <p:ph idx="1"/>
          </p:nvPr>
        </p:nvSpPr>
        <p:spPr>
          <a:xfrm>
            <a:off x="685800" y="1052736"/>
            <a:ext cx="8350696" cy="4724400"/>
          </a:xfrm>
        </p:spPr>
        <p:txBody>
          <a:bodyPr/>
          <a:lstStyle/>
          <a:p>
            <a:r>
              <a:rPr lang="fr-FR" dirty="0">
                <a:hlinkClick r:id="rId2" tooltip="A Guide to Google Font API - sixrevisions.com"/>
              </a:rPr>
              <a:t>Google Font </a:t>
            </a:r>
            <a:r>
              <a:rPr lang="fr-FR" dirty="0" smtClean="0">
                <a:hlinkClick r:id="rId2" tooltip="A Guide to Google Font API - sixrevisions.com"/>
              </a:rPr>
              <a:t>API</a:t>
            </a:r>
            <a:r>
              <a:rPr lang="fr-FR" dirty="0" smtClean="0"/>
              <a:t> :</a:t>
            </a:r>
          </a:p>
          <a:p>
            <a:pPr marL="0" indent="0">
              <a:buNone/>
            </a:pPr>
            <a:r>
              <a:rPr lang="fr-FR" sz="1800" b="1" dirty="0">
                <a:latin typeface="Courier New" pitchFamily="49" charset="0"/>
                <a:cs typeface="Courier New" pitchFamily="49" charset="0"/>
              </a:rPr>
              <a:t>&lt;html&gt;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&lt;</a:t>
            </a:r>
            <a:r>
              <a:rPr lang="fr-FR" sz="1800" b="1" dirty="0" err="1">
                <a:solidFill>
                  <a:srgbClr val="FF0000"/>
                </a:solidFill>
                <a:latin typeface="Courier New" pitchFamily="49" charset="0"/>
                <a:cs typeface="Courier New" pitchFamily="49" charset="0"/>
              </a:rPr>
              <a:t>link</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rel</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stylesheet</a:t>
            </a:r>
            <a:r>
              <a:rPr lang="fr-FR" sz="1800" b="1" dirty="0">
                <a:solidFill>
                  <a:srgbClr val="FF0000"/>
                </a:solidFill>
                <a:latin typeface="Courier New" pitchFamily="49" charset="0"/>
                <a:cs typeface="Courier New" pitchFamily="49" charset="0"/>
              </a:rPr>
              <a:t>" type="</a:t>
            </a:r>
            <a:r>
              <a:rPr lang="fr-FR" sz="1800" b="1" dirty="0" err="1">
                <a:solidFill>
                  <a:srgbClr val="FF0000"/>
                </a:solidFill>
                <a:latin typeface="Courier New" pitchFamily="49" charset="0"/>
                <a:cs typeface="Courier New" pitchFamily="49" charset="0"/>
              </a:rPr>
              <a:t>text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css</a:t>
            </a:r>
            <a:r>
              <a:rPr lang="fr-FR" sz="1800" b="1" dirty="0">
                <a:solidFill>
                  <a:srgbClr val="FF0000"/>
                </a:solidFill>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href</a:t>
            </a:r>
            <a:r>
              <a:rPr lang="fr-FR" sz="1800" b="1" dirty="0">
                <a:solidFill>
                  <a:srgbClr val="FF0000"/>
                </a:solidFill>
                <a:latin typeface="Courier New" pitchFamily="49" charset="0"/>
                <a:cs typeface="Courier New" pitchFamily="49" charset="0"/>
              </a:rPr>
              <a:t>="http://fonts.googleapis.com/</a:t>
            </a:r>
            <a:r>
              <a:rPr lang="fr-FR" sz="1800" b="1" dirty="0" err="1">
                <a:solidFill>
                  <a:srgbClr val="FF0000"/>
                </a:solidFill>
                <a:latin typeface="Courier New" pitchFamily="49" charset="0"/>
                <a:cs typeface="Courier New" pitchFamily="49" charset="0"/>
              </a:rPr>
              <a:t>css?</a:t>
            </a:r>
            <a:r>
              <a:rPr lang="fr-FR" sz="1800" b="1" dirty="0" err="1">
                <a:solidFill>
                  <a:srgbClr val="00B050"/>
                </a:solidFill>
                <a:latin typeface="Courier New" pitchFamily="49" charset="0"/>
                <a:cs typeface="Courier New" pitchFamily="49" charset="0"/>
              </a:rPr>
              <a:t>family</a:t>
            </a:r>
            <a:r>
              <a:rPr lang="fr-FR" sz="1800" b="1" dirty="0">
                <a:solidFill>
                  <a:srgbClr val="00B050"/>
                </a:solidFill>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Lobster</a:t>
            </a:r>
            <a:r>
              <a:rPr lang="fr-FR" sz="1800" b="1" dirty="0">
                <a:solidFill>
                  <a:srgbClr val="FF0000"/>
                </a:solidFill>
                <a:latin typeface="Courier New" pitchFamily="49" charset="0"/>
                <a:cs typeface="Courier New" pitchFamily="49" charset="0"/>
              </a:rPr>
              <a:t>"&gt; </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latin typeface="Courier New" pitchFamily="49" charset="0"/>
                <a:cs typeface="Courier New" pitchFamily="49" charset="0"/>
              </a:rPr>
              <a:t>   &lt;</a:t>
            </a:r>
            <a:r>
              <a:rPr lang="fr-FR" sz="1800" b="1" dirty="0">
                <a:latin typeface="Courier New" pitchFamily="49" charset="0"/>
                <a:cs typeface="Courier New" pitchFamily="49" charset="0"/>
              </a:rPr>
              <a:t>style&gt;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h1 </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font-</a:t>
            </a:r>
            <a:r>
              <a:rPr lang="fr-FR" sz="1800" b="1" dirty="0" err="1" smtClean="0">
                <a:latin typeface="Courier New" pitchFamily="49" charset="0"/>
                <a:cs typeface="Courier New" pitchFamily="49" charset="0"/>
              </a:rPr>
              <a:t>family</a:t>
            </a:r>
            <a:r>
              <a:rPr lang="fr-FR" sz="1800" b="1" dirty="0">
                <a:latin typeface="Courier New" pitchFamily="49" charset="0"/>
                <a:cs typeface="Courier New" pitchFamily="49" charset="0"/>
              </a:rPr>
              <a:t>: </a:t>
            </a:r>
            <a:r>
              <a:rPr lang="fr-FR" sz="1800" b="1" dirty="0">
                <a:solidFill>
                  <a:srgbClr val="00B050"/>
                </a:solidFill>
                <a:latin typeface="Courier New" pitchFamily="49" charset="0"/>
                <a:cs typeface="Courier New" pitchFamily="49" charset="0"/>
              </a:rPr>
              <a:t>'</a:t>
            </a:r>
            <a:r>
              <a:rPr lang="fr-FR" sz="1800" b="1" dirty="0" err="1">
                <a:solidFill>
                  <a:srgbClr val="00B050"/>
                </a:solidFill>
                <a:latin typeface="Courier New" pitchFamily="49" charset="0"/>
                <a:cs typeface="Courier New" pitchFamily="49" charset="0"/>
              </a:rPr>
              <a:t>Lobster</a:t>
            </a:r>
            <a:r>
              <a:rPr lang="fr-FR" sz="1800" b="1" dirty="0">
                <a:solidFill>
                  <a:srgbClr val="00B050"/>
                </a:solidFill>
                <a:latin typeface="Courier New" pitchFamily="49" charset="0"/>
                <a:cs typeface="Courier New" pitchFamily="49" charset="0"/>
              </a:rPr>
              <a:t>'</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serif</a:t>
            </a:r>
            <a:r>
              <a:rPr lang="fr-FR" sz="1800" b="1" dirty="0">
                <a:latin typeface="Courier New" pitchFamily="49" charset="0"/>
                <a:cs typeface="Courier New" pitchFamily="49" charset="0"/>
              </a:rPr>
              <a:t>; font-size: 48px;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&lt;/</a:t>
            </a:r>
            <a:r>
              <a:rPr lang="fr-FR" sz="1800" b="1" dirty="0">
                <a:latin typeface="Courier New" pitchFamily="49" charset="0"/>
                <a:cs typeface="Courier New" pitchFamily="49" charset="0"/>
              </a:rPr>
              <a:t>style&gt;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body&gt;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&lt;h1&gt;Hello World !h1</a:t>
            </a:r>
            <a:r>
              <a:rPr lang="fr-FR" sz="1800" b="1" dirty="0">
                <a:latin typeface="Courier New" pitchFamily="49" charset="0"/>
                <a:cs typeface="Courier New" pitchFamily="49" charset="0"/>
              </a:rPr>
              <a:t>&gt;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body&gt;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&lt;/</a:t>
            </a:r>
            <a:r>
              <a:rPr lang="fr-FR" sz="1800" b="1" dirty="0">
                <a:latin typeface="Courier New" pitchFamily="49" charset="0"/>
                <a:cs typeface="Courier New" pitchFamily="49" charset="0"/>
              </a:rPr>
              <a:t>html</a:t>
            </a:r>
            <a:r>
              <a:rPr lang="fr-FR" sz="1800" b="1" dirty="0" smtClean="0">
                <a:latin typeface="Courier New" pitchFamily="49" charset="0"/>
                <a:cs typeface="Courier New" pitchFamily="49" charset="0"/>
              </a:rPr>
              <a:t>&gt;</a:t>
            </a:r>
          </a:p>
          <a:p>
            <a:r>
              <a:rPr lang="fr-FR" sz="2400" dirty="0"/>
              <a:t>Possibilité de demander plusieurs polices à la fois :</a:t>
            </a:r>
          </a:p>
          <a:p>
            <a:pPr marL="0" indent="0">
              <a:buNone/>
            </a:pPr>
            <a:r>
              <a:rPr lang="fr-FR" sz="1800" b="1" dirty="0">
                <a:latin typeface="Courier New" pitchFamily="49" charset="0"/>
                <a:cs typeface="Courier New" pitchFamily="49" charset="0"/>
              </a:rPr>
              <a:t>http</a:t>
            </a:r>
            <a:r>
              <a:rPr lang="fr-FR" sz="1800" b="1" dirty="0" smtClean="0">
                <a:latin typeface="Courier New" pitchFamily="49" charset="0"/>
                <a:cs typeface="Courier New" pitchFamily="49" charset="0"/>
              </a:rPr>
              <a:t>://fonts.googleapis.com/css?</a:t>
            </a:r>
            <a:r>
              <a:rPr lang="fr-FR" sz="1800" b="1" dirty="0" smtClean="0">
                <a:solidFill>
                  <a:srgbClr val="009900"/>
                </a:solidFill>
                <a:latin typeface="Courier New" pitchFamily="49" charset="0"/>
                <a:cs typeface="Courier New" pitchFamily="49" charset="0"/>
              </a:rPr>
              <a:t>family=Vollkorn|Yanone</a:t>
            </a:r>
            <a:endParaRPr lang="fr-FR" sz="1800" b="1" dirty="0">
              <a:solidFill>
                <a:srgbClr val="009900"/>
              </a:solidFill>
              <a:latin typeface="Courier New" pitchFamily="49" charset="0"/>
              <a:cs typeface="Courier New" pitchFamily="49" charset="0"/>
            </a:endParaRPr>
          </a:p>
        </p:txBody>
      </p:sp>
    </p:spTree>
    <p:extLst>
      <p:ext uri="{BB962C8B-B14F-4D97-AF65-F5344CB8AC3E}">
        <p14:creationId xmlns:p14="http://schemas.microsoft.com/office/powerpoint/2010/main" val="2352486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Fournisseurs commerciaux</a:t>
            </a:r>
            <a:endParaRPr lang="fr-FR" dirty="0"/>
          </a:p>
        </p:txBody>
      </p:sp>
      <p:sp>
        <p:nvSpPr>
          <p:cNvPr id="3" name="Espace réservé du contenu 2"/>
          <p:cNvSpPr>
            <a:spLocks noGrp="1"/>
          </p:cNvSpPr>
          <p:nvPr>
            <p:ph idx="1"/>
          </p:nvPr>
        </p:nvSpPr>
        <p:spPr/>
        <p:txBody>
          <a:bodyPr/>
          <a:lstStyle/>
          <a:p>
            <a:r>
              <a:rPr lang="fr-FR" dirty="0" smtClean="0"/>
              <a:t>De nombreuses polices sont copyrightées, la gestion des droits d’utilisation dans le contexte du Web est un cauchemar !</a:t>
            </a:r>
          </a:p>
          <a:p>
            <a:r>
              <a:rPr lang="fr-FR" dirty="0" smtClean="0"/>
              <a:t>Des prestataires proposent des licences simplifiées pour les polices les plus populaires (au site, à l’année, etc.) </a:t>
            </a:r>
          </a:p>
          <a:p>
            <a:pPr lvl="1"/>
            <a:r>
              <a:rPr lang="fr-FR" dirty="0" smtClean="0">
                <a:hlinkClick r:id="rId2"/>
              </a:rPr>
              <a:t>TypeKit</a:t>
            </a:r>
            <a:r>
              <a:rPr lang="fr-FR" dirty="0" smtClean="0"/>
              <a:t>, </a:t>
            </a:r>
            <a:r>
              <a:rPr lang="fr-FR" dirty="0" smtClean="0">
                <a:hlinkClick r:id="rId3"/>
              </a:rPr>
              <a:t>Typotheque</a:t>
            </a:r>
            <a:r>
              <a:rPr lang="fr-FR" dirty="0" smtClean="0"/>
              <a:t>, </a:t>
            </a:r>
            <a:r>
              <a:rPr lang="fr-FR" dirty="0">
                <a:hlinkClick r:id="rId4"/>
              </a:rPr>
              <a:t>Fonts </a:t>
            </a:r>
            <a:r>
              <a:rPr lang="fr-FR" dirty="0" smtClean="0">
                <a:hlinkClick r:id="rId4"/>
              </a:rPr>
              <a:t>Live</a:t>
            </a:r>
            <a:r>
              <a:rPr lang="fr-FR" dirty="0" smtClean="0"/>
              <a:t>, </a:t>
            </a:r>
            <a:r>
              <a:rPr lang="fr-FR" dirty="0" err="1">
                <a:hlinkClick r:id="rId5"/>
              </a:rPr>
              <a:t>Kernest</a:t>
            </a:r>
            <a:r>
              <a:rPr lang="fr-FR" dirty="0"/>
              <a:t> </a:t>
            </a:r>
            <a:r>
              <a:rPr lang="fr-FR" dirty="0" smtClean="0"/>
              <a:t>(similaire à Google Web Font API), etc.</a:t>
            </a:r>
            <a:endParaRPr lang="fr-FR" dirty="0"/>
          </a:p>
        </p:txBody>
      </p:sp>
    </p:spTree>
    <p:extLst>
      <p:ext uri="{BB962C8B-B14F-4D97-AF65-F5344CB8AC3E}">
        <p14:creationId xmlns:p14="http://schemas.microsoft.com/office/powerpoint/2010/main" val="3971640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drag’n’drop</a:t>
            </a:r>
            <a:endParaRPr lang="en-US" dirty="0"/>
          </a:p>
        </p:txBody>
      </p:sp>
    </p:spTree>
    <p:extLst>
      <p:ext uri="{BB962C8B-B14F-4D97-AF65-F5344CB8AC3E}">
        <p14:creationId xmlns:p14="http://schemas.microsoft.com/office/powerpoint/2010/main" val="3785060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1) déclarer un élément </a:t>
            </a:r>
            <a:r>
              <a:rPr lang="fr-FR" dirty="0" err="1" smtClean="0"/>
              <a:t>draggable</a:t>
            </a:r>
            <a:endParaRPr lang="fr-FR" dirty="0"/>
          </a:p>
        </p:txBody>
      </p:sp>
      <p:sp>
        <p:nvSpPr>
          <p:cNvPr id="3" name="Espace réservé du contenu 2"/>
          <p:cNvSpPr>
            <a:spLocks noGrp="1"/>
          </p:cNvSpPr>
          <p:nvPr>
            <p:ph idx="1"/>
          </p:nvPr>
        </p:nvSpPr>
        <p:spPr>
          <a:xfrm>
            <a:off x="685800" y="1447800"/>
            <a:ext cx="8350696" cy="4724400"/>
          </a:xfrm>
        </p:spPr>
        <p:txBody>
          <a:bodyPr/>
          <a:lstStyle/>
          <a:p>
            <a:r>
              <a:rPr lang="fr-FR" dirty="0" smtClean="0"/>
              <a:t>On ajoute à un élément </a:t>
            </a:r>
            <a:r>
              <a:rPr lang="fr-FR" dirty="0" err="1" smtClean="0"/>
              <a:t>draggable</a:t>
            </a:r>
            <a:r>
              <a:rPr lang="fr-FR" dirty="0" smtClean="0"/>
              <a:t> l’attribut </a:t>
            </a:r>
            <a:r>
              <a:rPr lang="fr-FR" dirty="0" err="1" smtClean="0">
                <a:solidFill>
                  <a:srgbClr val="FF0000"/>
                </a:solidFill>
              </a:rPr>
              <a:t>draggable</a:t>
            </a:r>
            <a:r>
              <a:rPr lang="fr-FR" dirty="0" smtClean="0">
                <a:solidFill>
                  <a:srgbClr val="FF0000"/>
                </a:solidFill>
              </a:rPr>
              <a:t>=</a:t>
            </a:r>
            <a:r>
              <a:rPr lang="fr-FR" dirty="0" err="1" smtClean="0">
                <a:solidFill>
                  <a:srgbClr val="FF0000"/>
                </a:solidFill>
              </a:rPr>
              <a:t>true</a:t>
            </a:r>
            <a:endParaRPr lang="fr-FR" dirty="0" smtClean="0">
              <a:solidFill>
                <a:srgbClr val="FF0000"/>
              </a:solidFill>
            </a:endParaRPr>
          </a:p>
          <a:p>
            <a:r>
              <a:rPr lang="fr-FR" dirty="0" smtClean="0"/>
              <a:t>On indique une fonction JavaScript qui sera appelée dès qu’on commence à déplacer l’objet : </a:t>
            </a:r>
            <a:r>
              <a:rPr lang="fr-FR" dirty="0" err="1" smtClean="0">
                <a:solidFill>
                  <a:srgbClr val="00B050"/>
                </a:solidFill>
              </a:rPr>
              <a:t>ondragstart</a:t>
            </a:r>
            <a:r>
              <a:rPr lang="fr-FR" dirty="0" smtClean="0">
                <a:solidFill>
                  <a:srgbClr val="00B050"/>
                </a:solidFill>
              </a:rPr>
              <a:t> =…</a:t>
            </a:r>
          </a:p>
          <a:p>
            <a:pPr marL="0" indent="0">
              <a:buNone/>
            </a:pPr>
            <a:r>
              <a:rPr lang="fr-FR" sz="2000" b="1" dirty="0">
                <a:latin typeface="Courier New" pitchFamily="49" charset="0"/>
                <a:cs typeface="Courier New" pitchFamily="49" charset="0"/>
              </a:rPr>
              <a:t>&lt;</a:t>
            </a:r>
            <a:r>
              <a:rPr lang="fr-FR" sz="2000" b="1" dirty="0" err="1">
                <a:latin typeface="Courier New" pitchFamily="49" charset="0"/>
                <a:cs typeface="Courier New" pitchFamily="49" charset="0"/>
              </a:rPr>
              <a:t>img</a:t>
            </a:r>
            <a:r>
              <a:rPr lang="fr-FR" sz="2000" b="1" dirty="0">
                <a:latin typeface="Courier New" pitchFamily="49" charset="0"/>
                <a:cs typeface="Courier New" pitchFamily="49" charset="0"/>
              </a:rPr>
              <a:t> </a:t>
            </a:r>
            <a:r>
              <a:rPr lang="fr-FR" sz="2000" b="1" dirty="0">
                <a:solidFill>
                  <a:srgbClr val="00B0F0"/>
                </a:solidFill>
                <a:latin typeface="Courier New" pitchFamily="49" charset="0"/>
                <a:cs typeface="Courier New" pitchFamily="49" charset="0"/>
              </a:rPr>
              <a:t>id="drag1" </a:t>
            </a:r>
            <a:r>
              <a:rPr lang="fr-FR" sz="2000" b="1" dirty="0" err="1">
                <a:latin typeface="Courier New" pitchFamily="49" charset="0"/>
                <a:cs typeface="Courier New" pitchFamily="49" charset="0"/>
              </a:rPr>
              <a:t>src</a:t>
            </a:r>
            <a:r>
              <a:rPr lang="fr-FR" sz="2000" b="1" dirty="0">
                <a:latin typeface="Courier New" pitchFamily="49" charset="0"/>
                <a:cs typeface="Courier New" pitchFamily="49" charset="0"/>
              </a:rPr>
              <a:t>="img_logo.gif"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draggable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true</a:t>
            </a:r>
            <a:r>
              <a:rPr lang="fr-FR" sz="2000" b="1" dirty="0">
                <a:solidFill>
                  <a:srgbClr val="FF0000"/>
                </a:solidFill>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t>
            </a:r>
            <a:r>
              <a:rPr lang="fr-FR" sz="2000" b="1" dirty="0" err="1" smtClean="0">
                <a:solidFill>
                  <a:srgbClr val="00B050"/>
                </a:solidFill>
                <a:latin typeface="Courier New" pitchFamily="49" charset="0"/>
                <a:cs typeface="Courier New" pitchFamily="49" charset="0"/>
              </a:rPr>
              <a:t>ondragstart</a:t>
            </a:r>
            <a:r>
              <a:rPr lang="fr-FR" sz="2000" b="1" dirty="0">
                <a:solidFill>
                  <a:srgbClr val="00B050"/>
                </a:solidFill>
                <a:latin typeface="Courier New" pitchFamily="49" charset="0"/>
                <a:cs typeface="Courier New" pitchFamily="49" charset="0"/>
              </a:rPr>
              <a:t>="drag(</a:t>
            </a:r>
            <a:r>
              <a:rPr lang="fr-FR" sz="2000" b="1" dirty="0" err="1">
                <a:solidFill>
                  <a:srgbClr val="00B050"/>
                </a:solidFill>
                <a:latin typeface="Courier New" pitchFamily="49" charset="0"/>
                <a:cs typeface="Courier New" pitchFamily="49" charset="0"/>
              </a:rPr>
              <a:t>event</a:t>
            </a:r>
            <a:r>
              <a:rPr lang="fr-FR" sz="2000" b="1" dirty="0">
                <a:solidFill>
                  <a:srgbClr val="00B050"/>
                </a:solidFill>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width</a:t>
            </a:r>
            <a:r>
              <a:rPr lang="fr-FR" sz="2000" b="1" dirty="0">
                <a:latin typeface="Courier New" pitchFamily="49" charset="0"/>
                <a:cs typeface="Courier New" pitchFamily="49" charset="0"/>
              </a:rPr>
              <a:t>="336" </a:t>
            </a:r>
            <a:r>
              <a:rPr lang="fr-FR" sz="2000" b="1" dirty="0" err="1">
                <a:latin typeface="Courier New" pitchFamily="49" charset="0"/>
                <a:cs typeface="Courier New" pitchFamily="49" charset="0"/>
              </a:rPr>
              <a:t>height</a:t>
            </a:r>
            <a:r>
              <a:rPr lang="fr-FR" sz="2000" b="1" dirty="0">
                <a:latin typeface="Courier New" pitchFamily="49" charset="0"/>
                <a:cs typeface="Courier New" pitchFamily="49" charset="0"/>
              </a:rPr>
              <a:t>="69"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/&gt;</a:t>
            </a:r>
            <a:endParaRPr lang="fr-FR" sz="2000" b="1" dirty="0">
              <a:latin typeface="Courier New" pitchFamily="49" charset="0"/>
              <a:cs typeface="Courier New" pitchFamily="49" charset="0"/>
            </a:endParaRPr>
          </a:p>
        </p:txBody>
      </p:sp>
      <p:sp>
        <p:nvSpPr>
          <p:cNvPr id="4" name="ZoneTexte 3"/>
          <p:cNvSpPr txBox="1"/>
          <p:nvPr/>
        </p:nvSpPr>
        <p:spPr>
          <a:xfrm>
            <a:off x="4860032" y="5589240"/>
            <a:ext cx="3816424"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400064074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2) indiquer ce que l’on déplace comme données</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en-US" dirty="0" smtClean="0"/>
              <a:t>On </a:t>
            </a:r>
            <a:r>
              <a:rPr lang="en-US" dirty="0" err="1" smtClean="0"/>
              <a:t>spécifie</a:t>
            </a:r>
            <a:r>
              <a:rPr lang="en-US" dirty="0" smtClean="0"/>
              <a:t> </a:t>
            </a:r>
            <a:r>
              <a:rPr lang="en-US" dirty="0" err="1" smtClean="0"/>
              <a:t>ce</a:t>
            </a:r>
            <a:r>
              <a:rPr lang="en-US" dirty="0" smtClean="0"/>
              <a:t> </a:t>
            </a:r>
            <a:r>
              <a:rPr lang="en-US" dirty="0" err="1" smtClean="0"/>
              <a:t>qu’il</a:t>
            </a:r>
            <a:r>
              <a:rPr lang="en-US" dirty="0" smtClean="0"/>
              <a:t> </a:t>
            </a:r>
            <a:r>
              <a:rPr lang="en-US" dirty="0" err="1" smtClean="0"/>
              <a:t>va</a:t>
            </a:r>
            <a:r>
              <a:rPr lang="en-US" dirty="0" smtClean="0"/>
              <a:t> se passer </a:t>
            </a:r>
            <a:r>
              <a:rPr lang="en-US" dirty="0" err="1" smtClean="0"/>
              <a:t>lorsque</a:t>
            </a:r>
            <a:r>
              <a:rPr lang="en-US" dirty="0" smtClean="0"/>
              <a:t> </a:t>
            </a:r>
            <a:r>
              <a:rPr lang="en-US" dirty="0" err="1" smtClean="0"/>
              <a:t>l’élément</a:t>
            </a:r>
            <a:r>
              <a:rPr lang="en-US" dirty="0" smtClean="0"/>
              <a:t> </a:t>
            </a:r>
            <a:r>
              <a:rPr lang="en-US" dirty="0" err="1" smtClean="0"/>
              <a:t>est</a:t>
            </a:r>
            <a:r>
              <a:rPr lang="en-US" dirty="0" smtClean="0"/>
              <a:t> </a:t>
            </a:r>
            <a:r>
              <a:rPr lang="en-US" dirty="0" err="1" smtClean="0"/>
              <a:t>déplacé</a:t>
            </a:r>
            <a:r>
              <a:rPr lang="en-US" dirty="0" smtClean="0"/>
              <a:t> (</a:t>
            </a:r>
            <a:r>
              <a:rPr lang="en-US" dirty="0" err="1" smtClean="0"/>
              <a:t>draggué</a:t>
            </a:r>
            <a:r>
              <a:rPr lang="en-US" dirty="0" smtClean="0"/>
              <a:t>)</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smtClean="0">
                <a:solidFill>
                  <a:srgbClr val="00B050"/>
                </a:solidFill>
                <a:latin typeface="Courier New" pitchFamily="49" charset="0"/>
                <a:cs typeface="Courier New" pitchFamily="49" charset="0"/>
              </a:rPr>
              <a:t>drag(</a:t>
            </a:r>
            <a:r>
              <a:rPr lang="fr-FR" sz="2000" b="1" dirty="0" err="1" smtClean="0">
                <a:solidFill>
                  <a:srgbClr val="00B050"/>
                </a:solidFill>
                <a:latin typeface="Courier New" pitchFamily="49" charset="0"/>
                <a:cs typeface="Courier New" pitchFamily="49" charset="0"/>
              </a:rPr>
              <a:t>ev</a:t>
            </a:r>
            <a:r>
              <a:rPr lang="fr-FR" sz="2000" b="1" dirty="0" smtClean="0">
                <a:solidFill>
                  <a:srgbClr val="00B050"/>
                </a:solidFill>
                <a:latin typeface="Courier New" pitchFamily="49" charset="0"/>
                <a:cs typeface="Courier New" pitchFamily="49" charset="0"/>
              </a:rPr>
              <a:t>)</a:t>
            </a:r>
            <a:r>
              <a:rPr lang="fr-FR" sz="2000" b="1" dirty="0" smtClean="0">
                <a:latin typeface="Courier New" pitchFamily="49" charset="0"/>
                <a:cs typeface="Courier New" pitchFamily="49" charset="0"/>
              </a:rPr>
              <a:t>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latin typeface="Courier New" pitchFamily="49" charset="0"/>
                <a:cs typeface="Courier New" pitchFamily="49" charset="0"/>
              </a:rPr>
              <a:t>ev.dataTransfer.setData</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Text</a:t>
            </a:r>
            <a:r>
              <a:rPr lang="fr-FR" sz="2000" b="1" dirty="0">
                <a:latin typeface="Courier New" pitchFamily="49" charset="0"/>
                <a:cs typeface="Courier New" pitchFamily="49" charset="0"/>
              </a:rPr>
              <a:t>",</a:t>
            </a:r>
            <a:r>
              <a:rPr lang="fr-FR" sz="2000" b="1" dirty="0">
                <a:solidFill>
                  <a:srgbClr val="00B0F0"/>
                </a:solidFill>
                <a:latin typeface="Courier New" pitchFamily="49" charset="0"/>
                <a:cs typeface="Courier New" pitchFamily="49" charset="0"/>
              </a:rPr>
              <a:t>ev.target.id</a:t>
            </a:r>
            <a:r>
              <a:rPr lang="fr-FR" sz="2000" b="1" dirty="0" smtClean="0">
                <a:latin typeface="Courier New" pitchFamily="49" charset="0"/>
                <a:cs typeface="Courier New" pitchFamily="49" charset="0"/>
              </a:rPr>
              <a: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a:t>
            </a:r>
          </a:p>
          <a:p>
            <a:r>
              <a:rPr lang="en-US" dirty="0" err="1" smtClean="0"/>
              <a:t>L’attribut</a:t>
            </a:r>
            <a:r>
              <a:rPr lang="en-US" dirty="0" smtClean="0"/>
              <a:t> </a:t>
            </a:r>
            <a:r>
              <a:rPr lang="en-US" dirty="0" err="1" smtClean="0"/>
              <a:t>ondragstart</a:t>
            </a:r>
            <a:r>
              <a:rPr lang="en-US" dirty="0" smtClean="0"/>
              <a:t> </a:t>
            </a:r>
            <a:r>
              <a:rPr lang="en-US" dirty="0" err="1" smtClean="0"/>
              <a:t>appelle</a:t>
            </a:r>
            <a:r>
              <a:rPr lang="en-US" dirty="0" smtClean="0"/>
              <a:t> la </a:t>
            </a:r>
            <a:r>
              <a:rPr lang="en-US" dirty="0" err="1" smtClean="0"/>
              <a:t>fonction</a:t>
            </a:r>
            <a:r>
              <a:rPr lang="en-US" dirty="0" smtClean="0"/>
              <a:t> </a:t>
            </a:r>
            <a:r>
              <a:rPr lang="en-US" dirty="0" smtClean="0">
                <a:solidFill>
                  <a:srgbClr val="00B050"/>
                </a:solidFill>
              </a:rPr>
              <a:t>drag(event</a:t>
            </a:r>
            <a:r>
              <a:rPr lang="en-US" dirty="0">
                <a:solidFill>
                  <a:srgbClr val="00B050"/>
                </a:solidFill>
              </a:rPr>
              <a:t>)</a:t>
            </a:r>
            <a:r>
              <a:rPr lang="en-US" dirty="0"/>
              <a:t>, </a:t>
            </a:r>
            <a:r>
              <a:rPr lang="en-US" dirty="0" smtClean="0"/>
              <a:t>qui </a:t>
            </a:r>
            <a:r>
              <a:rPr lang="en-US" dirty="0" err="1" smtClean="0"/>
              <a:t>indique</a:t>
            </a:r>
            <a:r>
              <a:rPr lang="en-US" dirty="0" smtClean="0"/>
              <a:t> la </a:t>
            </a:r>
            <a:r>
              <a:rPr lang="en-US" dirty="0" err="1" smtClean="0"/>
              <a:t>donnée</a:t>
            </a:r>
            <a:r>
              <a:rPr lang="en-US" dirty="0" smtClean="0"/>
              <a:t> qui </a:t>
            </a:r>
            <a:r>
              <a:rPr lang="en-US" dirty="0" err="1" smtClean="0"/>
              <a:t>va</a:t>
            </a:r>
            <a:r>
              <a:rPr lang="en-US" dirty="0" smtClean="0"/>
              <a:t> </a:t>
            </a:r>
            <a:r>
              <a:rPr lang="en-US" dirty="0" err="1" smtClean="0"/>
              <a:t>être</a:t>
            </a:r>
            <a:r>
              <a:rPr lang="en-US" dirty="0" smtClean="0"/>
              <a:t> “</a:t>
            </a:r>
            <a:r>
              <a:rPr lang="en-US" dirty="0" err="1" smtClean="0"/>
              <a:t>dragguée</a:t>
            </a:r>
            <a:r>
              <a:rPr lang="en-US" dirty="0" smtClean="0"/>
              <a:t>”.</a:t>
            </a:r>
            <a:endParaRPr lang="en-US" dirty="0"/>
          </a:p>
          <a:p>
            <a:r>
              <a:rPr lang="en-US" dirty="0" smtClean="0"/>
              <a:t>La </a:t>
            </a:r>
            <a:r>
              <a:rPr lang="en-US" dirty="0" err="1" smtClean="0"/>
              <a:t>méthode</a:t>
            </a:r>
            <a:r>
              <a:rPr lang="en-US" dirty="0" smtClean="0"/>
              <a:t> </a:t>
            </a:r>
            <a:r>
              <a:rPr lang="en-US" dirty="0" err="1"/>
              <a:t>dataTransfer.setData</a:t>
            </a:r>
            <a:r>
              <a:rPr lang="en-US" dirty="0"/>
              <a:t>() </a:t>
            </a:r>
            <a:r>
              <a:rPr lang="en-US" dirty="0" err="1" smtClean="0"/>
              <a:t>positionne</a:t>
            </a:r>
            <a:r>
              <a:rPr lang="en-US" dirty="0" smtClean="0"/>
              <a:t> le type et la </a:t>
            </a:r>
            <a:r>
              <a:rPr lang="en-US" dirty="0" err="1" smtClean="0"/>
              <a:t>valeur</a:t>
            </a:r>
            <a:r>
              <a:rPr lang="en-US" dirty="0" smtClean="0"/>
              <a:t> de la </a:t>
            </a:r>
            <a:r>
              <a:rPr lang="en-US" dirty="0" err="1" smtClean="0"/>
              <a:t>donnée</a:t>
            </a:r>
            <a:r>
              <a:rPr lang="en-US" dirty="0" smtClean="0"/>
              <a:t> qui </a:t>
            </a:r>
            <a:r>
              <a:rPr lang="en-US" dirty="0" err="1" smtClean="0"/>
              <a:t>va</a:t>
            </a:r>
            <a:r>
              <a:rPr lang="en-US" dirty="0" smtClean="0"/>
              <a:t> </a:t>
            </a:r>
            <a:r>
              <a:rPr lang="en-US" dirty="0" err="1" smtClean="0"/>
              <a:t>être</a:t>
            </a:r>
            <a:r>
              <a:rPr lang="en-US" dirty="0" smtClean="0"/>
              <a:t> </a:t>
            </a:r>
            <a:r>
              <a:rPr lang="en-US" dirty="0" err="1" smtClean="0"/>
              <a:t>transférée</a:t>
            </a:r>
            <a:endParaRPr lang="en-US" dirty="0"/>
          </a:p>
          <a:p>
            <a:pPr lvl="1"/>
            <a:r>
              <a:rPr lang="en-US" dirty="0" err="1" smtClean="0"/>
              <a:t>Dans</a:t>
            </a:r>
            <a:r>
              <a:rPr lang="en-US" dirty="0" smtClean="0"/>
              <a:t> </a:t>
            </a:r>
            <a:r>
              <a:rPr lang="en-US" dirty="0" err="1" smtClean="0"/>
              <a:t>l’exemple</a:t>
            </a:r>
            <a:r>
              <a:rPr lang="en-US" dirty="0" smtClean="0"/>
              <a:t>, type=Text et </a:t>
            </a:r>
            <a:r>
              <a:rPr lang="en-US" dirty="0" err="1" smtClean="0"/>
              <a:t>valeur</a:t>
            </a:r>
            <a:r>
              <a:rPr lang="en-US" dirty="0" smtClean="0"/>
              <a:t> = </a:t>
            </a:r>
            <a:r>
              <a:rPr lang="en-US" dirty="0" err="1" smtClean="0"/>
              <a:t>l’id</a:t>
            </a:r>
            <a:r>
              <a:rPr lang="en-US" dirty="0" smtClean="0"/>
              <a:t> de </a:t>
            </a:r>
            <a:r>
              <a:rPr lang="en-US" dirty="0" err="1" smtClean="0"/>
              <a:t>l’image</a:t>
            </a:r>
            <a:endParaRPr lang="en-US" dirty="0" smtClean="0"/>
          </a:p>
          <a:p>
            <a:pPr marL="0" indent="0">
              <a:buNone/>
            </a:pPr>
            <a:endParaRPr lang="fr-FR" dirty="0"/>
          </a:p>
        </p:txBody>
      </p:sp>
    </p:spTree>
    <p:extLst>
      <p:ext uri="{BB962C8B-B14F-4D97-AF65-F5344CB8AC3E}">
        <p14:creationId xmlns:p14="http://schemas.microsoft.com/office/powerpoint/2010/main" val="16609743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3) indiquer où on droppe, </a:t>
            </a:r>
            <a:r>
              <a:rPr lang="fr-FR" dirty="0" err="1" smtClean="0"/>
              <a:t>ondragover</a:t>
            </a:r>
            <a:endParaRPr lang="fr-FR" dirty="0"/>
          </a:p>
        </p:txBody>
      </p:sp>
      <p:sp>
        <p:nvSpPr>
          <p:cNvPr id="3" name="Espace réservé du contenu 2"/>
          <p:cNvSpPr>
            <a:spLocks noGrp="1"/>
          </p:cNvSpPr>
          <p:nvPr>
            <p:ph idx="1"/>
          </p:nvPr>
        </p:nvSpPr>
        <p:spPr>
          <a:xfrm>
            <a:off x="685800" y="908720"/>
            <a:ext cx="8001000" cy="4724400"/>
          </a:xfrm>
        </p:spPr>
        <p:txBody>
          <a:bodyPr/>
          <a:lstStyle/>
          <a:p>
            <a:r>
              <a:rPr lang="nl-NL" sz="2400" dirty="0" smtClean="0"/>
              <a:t>On </a:t>
            </a:r>
            <a:r>
              <a:rPr lang="nl-NL" sz="2400" dirty="0" err="1" smtClean="0"/>
              <a:t>indique</a:t>
            </a:r>
            <a:r>
              <a:rPr lang="nl-NL" sz="2400" dirty="0" smtClean="0"/>
              <a:t> à </a:t>
            </a:r>
            <a:r>
              <a:rPr lang="nl-NL" sz="2400" dirty="0" err="1" smtClean="0"/>
              <a:t>l’aide</a:t>
            </a:r>
            <a:r>
              <a:rPr lang="nl-NL" sz="2400" dirty="0" smtClean="0"/>
              <a:t> </a:t>
            </a:r>
            <a:r>
              <a:rPr lang="nl-NL" sz="2400" dirty="0" err="1" smtClean="0"/>
              <a:t>d’un</a:t>
            </a:r>
            <a:r>
              <a:rPr lang="nl-NL" sz="2400" dirty="0" smtClean="0"/>
              <a:t> </a:t>
            </a:r>
            <a:r>
              <a:rPr lang="nl-NL" sz="2400" dirty="0" err="1" smtClean="0"/>
              <a:t>attribut</a:t>
            </a:r>
            <a:r>
              <a:rPr lang="nl-NL" sz="2400" dirty="0" smtClean="0"/>
              <a:t> </a:t>
            </a:r>
            <a:r>
              <a:rPr lang="nl-NL" sz="2400" dirty="0" err="1" smtClean="0">
                <a:solidFill>
                  <a:srgbClr val="FF0000"/>
                </a:solidFill>
              </a:rPr>
              <a:t>ondragover</a:t>
            </a:r>
            <a:r>
              <a:rPr lang="nl-NL" sz="2400" dirty="0" smtClean="0">
                <a:solidFill>
                  <a:srgbClr val="FF0000"/>
                </a:solidFill>
              </a:rPr>
              <a:t> </a:t>
            </a:r>
            <a:r>
              <a:rPr lang="nl-NL" sz="2400" dirty="0" err="1" smtClean="0"/>
              <a:t>le</a:t>
            </a:r>
            <a:r>
              <a:rPr lang="nl-NL" sz="2400" dirty="0" smtClean="0"/>
              <a:t> </a:t>
            </a:r>
            <a:r>
              <a:rPr lang="nl-NL" sz="2400" dirty="0" err="1" smtClean="0"/>
              <a:t>ou</a:t>
            </a:r>
            <a:r>
              <a:rPr lang="nl-NL" sz="2400" dirty="0" smtClean="0"/>
              <a:t> les </a:t>
            </a:r>
            <a:r>
              <a:rPr lang="nl-NL" sz="2400" dirty="0" err="1" smtClean="0"/>
              <a:t>éléments</a:t>
            </a:r>
            <a:r>
              <a:rPr lang="nl-NL" sz="2400" dirty="0" smtClean="0"/>
              <a:t> </a:t>
            </a:r>
            <a:r>
              <a:rPr lang="nl-NL" sz="2400" dirty="0" err="1" smtClean="0"/>
              <a:t>qui</a:t>
            </a:r>
            <a:r>
              <a:rPr lang="nl-NL" sz="2400" dirty="0" smtClean="0"/>
              <a:t> </a:t>
            </a:r>
            <a:r>
              <a:rPr lang="nl-NL" sz="2400" dirty="0" err="1" smtClean="0"/>
              <a:t>peuvent</a:t>
            </a:r>
            <a:r>
              <a:rPr lang="nl-NL" sz="2400" dirty="0" smtClean="0"/>
              <a:t> </a:t>
            </a:r>
            <a:r>
              <a:rPr lang="nl-NL" sz="2400" dirty="0" err="1" smtClean="0"/>
              <a:t>recevoir</a:t>
            </a:r>
            <a:r>
              <a:rPr lang="nl-NL" sz="2400" dirty="0" smtClean="0"/>
              <a:t> </a:t>
            </a:r>
            <a:r>
              <a:rPr lang="nl-NL" sz="2400" dirty="0" err="1" smtClean="0"/>
              <a:t>le</a:t>
            </a:r>
            <a:r>
              <a:rPr lang="nl-NL" sz="2400" dirty="0" smtClean="0"/>
              <a:t> drop</a:t>
            </a:r>
          </a:p>
          <a:p>
            <a:pPr marL="0" indent="0">
              <a:buNone/>
            </a:pP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div </a:t>
            </a:r>
            <a:r>
              <a:rPr lang="nl-NL" sz="2000" b="1" dirty="0" err="1">
                <a:latin typeface="Courier New" pitchFamily="49" charset="0"/>
                <a:cs typeface="Courier New" pitchFamily="49" charset="0"/>
              </a:rPr>
              <a:t>id</a:t>
            </a:r>
            <a:r>
              <a:rPr lang="nl-NL" sz="2000" b="1" dirty="0">
                <a:latin typeface="Courier New" pitchFamily="49" charset="0"/>
                <a:cs typeface="Courier New" pitchFamily="49" charset="0"/>
              </a:rPr>
              <a:t>="div1" </a:t>
            </a:r>
            <a:r>
              <a:rPr lang="nl-NL" sz="2000" b="1" dirty="0" err="1">
                <a:solidFill>
                  <a:srgbClr val="00B050"/>
                </a:solidFill>
                <a:latin typeface="Courier New" pitchFamily="49" charset="0"/>
                <a:cs typeface="Courier New" pitchFamily="49" charset="0"/>
              </a:rPr>
              <a:t>ondrop</a:t>
            </a:r>
            <a:r>
              <a:rPr lang="nl-NL" sz="2000" b="1" dirty="0">
                <a:solidFill>
                  <a:srgbClr val="00B050"/>
                </a:solidFill>
                <a:latin typeface="Courier New" pitchFamily="49" charset="0"/>
                <a:cs typeface="Courier New" pitchFamily="49" charset="0"/>
              </a:rPr>
              <a:t>="drop(event)"</a:t>
            </a:r>
            <a:br>
              <a:rPr lang="nl-NL" sz="2000" b="1" dirty="0">
                <a:solidFill>
                  <a:srgbClr val="00B050"/>
                </a:solidFill>
                <a:latin typeface="Courier New" pitchFamily="49" charset="0"/>
                <a:cs typeface="Courier New" pitchFamily="49" charset="0"/>
              </a:rPr>
            </a:br>
            <a:r>
              <a:rPr lang="nl-NL" sz="2000" b="1" dirty="0">
                <a:latin typeface="Courier New" pitchFamily="49" charset="0"/>
                <a:cs typeface="Courier New" pitchFamily="49" charset="0"/>
              </a:rPr>
              <a:t> </a:t>
            </a:r>
            <a:r>
              <a:rPr lang="nl-NL" sz="2000" b="1" dirty="0" smtClean="0">
                <a:latin typeface="Courier New" pitchFamily="49" charset="0"/>
                <a:cs typeface="Courier New" pitchFamily="49" charset="0"/>
              </a:rPr>
              <a:t> </a:t>
            </a:r>
            <a:r>
              <a:rPr lang="nl-NL" sz="2000" b="1" dirty="0" err="1" smtClean="0">
                <a:solidFill>
                  <a:srgbClr val="FF0000"/>
                </a:solidFill>
                <a:latin typeface="Courier New" pitchFamily="49" charset="0"/>
                <a:cs typeface="Courier New" pitchFamily="49" charset="0"/>
              </a:rPr>
              <a:t>ondragover</a:t>
            </a:r>
            <a:r>
              <a:rPr lang="nl-NL" sz="2000" b="1" dirty="0">
                <a:solidFill>
                  <a:srgbClr val="FF0000"/>
                </a:solidFill>
                <a:latin typeface="Courier New" pitchFamily="49" charset="0"/>
                <a:cs typeface="Courier New" pitchFamily="49" charset="0"/>
              </a:rPr>
              <a:t>="</a:t>
            </a:r>
            <a:r>
              <a:rPr lang="nl-NL" sz="2000" b="1" dirty="0" err="1">
                <a:solidFill>
                  <a:srgbClr val="FF0000"/>
                </a:solidFill>
                <a:latin typeface="Courier New" pitchFamily="49" charset="0"/>
                <a:cs typeface="Courier New" pitchFamily="49" charset="0"/>
              </a:rPr>
              <a:t>allowDrop</a:t>
            </a:r>
            <a:r>
              <a:rPr lang="nl-NL" sz="2000" b="1" dirty="0">
                <a:solidFill>
                  <a:srgbClr val="FF0000"/>
                </a:solidFill>
                <a:latin typeface="Courier New" pitchFamily="49" charset="0"/>
                <a:cs typeface="Courier New" pitchFamily="49" charset="0"/>
              </a:rPr>
              <a:t>(event</a:t>
            </a:r>
            <a:r>
              <a:rPr lang="nl-NL" sz="2000" b="1" dirty="0" smtClean="0">
                <a:solidFill>
                  <a:srgbClr val="FF0000"/>
                </a:solidFill>
                <a:latin typeface="Courier New" pitchFamily="49" charset="0"/>
                <a:cs typeface="Courier New" pitchFamily="49" charset="0"/>
              </a:rPr>
              <a:t>)</a:t>
            </a:r>
            <a:r>
              <a:rPr lang="nl-NL" sz="2000" b="1" dirty="0" smtClean="0">
                <a:latin typeface="Courier New" pitchFamily="49" charset="0"/>
                <a:cs typeface="Courier New" pitchFamily="49" charset="0"/>
              </a:rPr>
              <a:t>"&gt;</a:t>
            </a:r>
            <a:br>
              <a:rPr lang="nl-NL" sz="2000" b="1" dirty="0" smtClean="0">
                <a:latin typeface="Courier New" pitchFamily="49" charset="0"/>
                <a:cs typeface="Courier New" pitchFamily="49" charset="0"/>
              </a:rPr>
            </a:b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div</a:t>
            </a:r>
            <a:r>
              <a:rPr lang="nl-NL" sz="2000" b="1" dirty="0" smtClean="0">
                <a:latin typeface="Courier New" pitchFamily="49" charset="0"/>
                <a:cs typeface="Courier New" pitchFamily="49" charset="0"/>
              </a:rPr>
              <a:t>&gt;</a:t>
            </a:r>
          </a:p>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a:t>
            </a:r>
            <a:r>
              <a:rPr lang="fr-FR" sz="2000" b="1" dirty="0" err="1">
                <a:latin typeface="Courier New" pitchFamily="49" charset="0"/>
                <a:cs typeface="Courier New" pitchFamily="49" charset="0"/>
              </a:rPr>
              <a:t>allowDrop</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ev</a:t>
            </a:r>
            <a:r>
              <a:rPr lang="fr-FR" sz="2000" b="1" dirty="0" smtClean="0">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ev.preventDefault</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latin typeface="Courier New" pitchFamily="49" charset="0"/>
                <a:cs typeface="Courier New" pitchFamily="49" charset="0"/>
              </a:rPr>
              <a:t>}</a:t>
            </a:r>
            <a:endParaRPr lang="nl-NL" sz="2000" b="1" dirty="0" smtClean="0">
              <a:latin typeface="Courier New" pitchFamily="49" charset="0"/>
              <a:cs typeface="Courier New" pitchFamily="49" charset="0"/>
            </a:endParaRPr>
          </a:p>
          <a:p>
            <a:r>
              <a:rPr lang="en-US" sz="2400" dirty="0" err="1" smtClean="0"/>
              <a:t>Lors</a:t>
            </a:r>
            <a:r>
              <a:rPr lang="en-US" sz="2400" dirty="0" smtClean="0"/>
              <a:t> d’un drop </a:t>
            </a:r>
            <a:r>
              <a:rPr lang="en-US" sz="2400" dirty="0" err="1" smtClean="0"/>
              <a:t>c’est</a:t>
            </a:r>
            <a:r>
              <a:rPr lang="en-US" sz="2400" dirty="0" smtClean="0"/>
              <a:t> la </a:t>
            </a:r>
            <a:r>
              <a:rPr lang="en-US" sz="2400" dirty="0" err="1" smtClean="0"/>
              <a:t>fonction</a:t>
            </a:r>
            <a:r>
              <a:rPr lang="en-US" sz="2400" dirty="0" smtClean="0"/>
              <a:t> </a:t>
            </a:r>
            <a:r>
              <a:rPr lang="en-US" sz="2400" dirty="0" err="1" smtClean="0"/>
              <a:t>indiquée</a:t>
            </a:r>
            <a:r>
              <a:rPr lang="en-US" sz="2400" dirty="0" smtClean="0"/>
              <a:t> par </a:t>
            </a:r>
            <a:r>
              <a:rPr lang="en-US" sz="2400" dirty="0" err="1" smtClean="0"/>
              <a:t>l’attribut</a:t>
            </a:r>
            <a:r>
              <a:rPr lang="en-US" sz="2400" dirty="0" smtClean="0"/>
              <a:t> </a:t>
            </a:r>
            <a:r>
              <a:rPr lang="en-US" sz="2400" dirty="0" err="1" smtClean="0">
                <a:solidFill>
                  <a:srgbClr val="00B050"/>
                </a:solidFill>
              </a:rPr>
              <a:t>ondrop</a:t>
            </a:r>
            <a:r>
              <a:rPr lang="en-US" sz="2400" dirty="0" smtClean="0">
                <a:solidFill>
                  <a:srgbClr val="00B050"/>
                </a:solidFill>
              </a:rPr>
              <a:t>= </a:t>
            </a:r>
            <a:r>
              <a:rPr lang="en-US" sz="2400" dirty="0" smtClean="0"/>
              <a:t>qui </a:t>
            </a:r>
            <a:r>
              <a:rPr lang="en-US" sz="2400" dirty="0" err="1" smtClean="0"/>
              <a:t>est</a:t>
            </a:r>
            <a:r>
              <a:rPr lang="en-US" sz="2400" dirty="0" smtClean="0"/>
              <a:t> </a:t>
            </a:r>
            <a:r>
              <a:rPr lang="en-US" sz="2400" dirty="0" err="1" smtClean="0"/>
              <a:t>appelée</a:t>
            </a:r>
            <a:r>
              <a:rPr lang="en-US" sz="2400" dirty="0"/>
              <a:t> </a:t>
            </a:r>
            <a:r>
              <a:rPr lang="en-US" sz="2400" dirty="0" smtClean="0"/>
              <a:t>(page </a:t>
            </a:r>
            <a:r>
              <a:rPr lang="en-US" sz="2400" dirty="0" err="1" smtClean="0"/>
              <a:t>suivante</a:t>
            </a:r>
            <a:r>
              <a:rPr lang="en-US" sz="2400" dirty="0" smtClean="0"/>
              <a:t>)</a:t>
            </a:r>
          </a:p>
          <a:p>
            <a:r>
              <a:rPr lang="en-US" sz="2400" dirty="0"/>
              <a:t>Par </a:t>
            </a:r>
            <a:r>
              <a:rPr lang="en-US" sz="2400" dirty="0" err="1"/>
              <a:t>défaut</a:t>
            </a:r>
            <a:r>
              <a:rPr lang="en-US" sz="2400" dirty="0"/>
              <a:t>, le drop </a:t>
            </a:r>
            <a:r>
              <a:rPr lang="en-US" sz="2400" dirty="0" err="1"/>
              <a:t>n’est</a:t>
            </a:r>
            <a:r>
              <a:rPr lang="en-US" sz="2400" dirty="0"/>
              <a:t> pas </a:t>
            </a:r>
            <a:r>
              <a:rPr lang="en-US" sz="2400" dirty="0" err="1"/>
              <a:t>autorisé</a:t>
            </a:r>
            <a:r>
              <a:rPr lang="en-US" sz="2400" dirty="0"/>
              <a:t>, </a:t>
            </a:r>
            <a:r>
              <a:rPr lang="en-US" sz="2400" dirty="0" err="1"/>
              <a:t>il</a:t>
            </a:r>
            <a:r>
              <a:rPr lang="en-US" sz="2400" dirty="0"/>
              <a:t> </a:t>
            </a:r>
            <a:r>
              <a:rPr lang="en-US" sz="2400" dirty="0" err="1"/>
              <a:t>faut</a:t>
            </a:r>
            <a:r>
              <a:rPr lang="en-US" sz="2400" dirty="0"/>
              <a:t> </a:t>
            </a:r>
            <a:r>
              <a:rPr lang="en-US" sz="2400" dirty="0" err="1"/>
              <a:t>indiquer</a:t>
            </a:r>
            <a:r>
              <a:rPr lang="en-US" sz="2400" dirty="0"/>
              <a:t> </a:t>
            </a:r>
            <a:r>
              <a:rPr lang="en-US" sz="2400" dirty="0" err="1"/>
              <a:t>qu’on</a:t>
            </a:r>
            <a:r>
              <a:rPr lang="en-US" sz="2400" dirty="0"/>
              <a:t> </a:t>
            </a:r>
            <a:r>
              <a:rPr lang="en-US" sz="2400" dirty="0" err="1"/>
              <a:t>l’autorise</a:t>
            </a:r>
            <a:r>
              <a:rPr lang="en-US" sz="2400" dirty="0"/>
              <a:t> </a:t>
            </a:r>
            <a:r>
              <a:rPr lang="en-US" sz="2400" dirty="0" err="1"/>
              <a:t>dans</a:t>
            </a:r>
            <a:r>
              <a:rPr lang="en-US" sz="2400" dirty="0"/>
              <a:t> la </a:t>
            </a:r>
            <a:r>
              <a:rPr lang="en-US" sz="2400" dirty="0" err="1"/>
              <a:t>fonction</a:t>
            </a:r>
            <a:r>
              <a:rPr lang="en-US" sz="2400" dirty="0"/>
              <a:t> de drop : </a:t>
            </a:r>
            <a:r>
              <a:rPr lang="en-US" sz="2400" dirty="0" err="1">
                <a:solidFill>
                  <a:srgbClr val="0070C0"/>
                </a:solidFill>
              </a:rPr>
              <a:t>event.preventDefault</a:t>
            </a:r>
            <a:r>
              <a:rPr lang="en-US" sz="2400" dirty="0">
                <a:solidFill>
                  <a:srgbClr val="0070C0"/>
                </a:solidFill>
              </a:rPr>
              <a:t>()</a:t>
            </a:r>
          </a:p>
          <a:p>
            <a:pPr lvl="1"/>
            <a:r>
              <a:rPr lang="en-US" sz="2000" dirty="0">
                <a:solidFill>
                  <a:schemeClr val="tx1"/>
                </a:solidFill>
              </a:rPr>
              <a:t>La </a:t>
            </a:r>
            <a:r>
              <a:rPr lang="en-US" sz="2000" dirty="0" err="1">
                <a:solidFill>
                  <a:schemeClr val="tx1"/>
                </a:solidFill>
              </a:rPr>
              <a:t>valeur</a:t>
            </a:r>
            <a:r>
              <a:rPr lang="en-US" sz="2000" dirty="0">
                <a:solidFill>
                  <a:schemeClr val="tx1"/>
                </a:solidFill>
              </a:rPr>
              <a:t> par </a:t>
            </a:r>
            <a:r>
              <a:rPr lang="en-US" sz="2000" dirty="0" err="1">
                <a:solidFill>
                  <a:schemeClr val="tx1"/>
                </a:solidFill>
              </a:rPr>
              <a:t>défaut</a:t>
            </a:r>
            <a:r>
              <a:rPr lang="en-US" sz="2000" dirty="0">
                <a:solidFill>
                  <a:schemeClr val="tx1"/>
                </a:solidFill>
              </a:rPr>
              <a:t> = </a:t>
            </a:r>
            <a:r>
              <a:rPr lang="en-US" sz="2000" dirty="0" err="1">
                <a:solidFill>
                  <a:schemeClr val="tx1"/>
                </a:solidFill>
              </a:rPr>
              <a:t>ouvrir</a:t>
            </a:r>
            <a:r>
              <a:rPr lang="en-US" sz="2000" dirty="0">
                <a:solidFill>
                  <a:schemeClr val="tx1"/>
                </a:solidFill>
              </a:rPr>
              <a:t> en </a:t>
            </a:r>
            <a:r>
              <a:rPr lang="en-US" sz="2000" dirty="0" err="1">
                <a:solidFill>
                  <a:schemeClr val="tx1"/>
                </a:solidFill>
              </a:rPr>
              <a:t>tant</a:t>
            </a:r>
            <a:r>
              <a:rPr lang="en-US" sz="2000" dirty="0">
                <a:solidFill>
                  <a:schemeClr val="tx1"/>
                </a:solidFill>
              </a:rPr>
              <a:t> </a:t>
            </a:r>
            <a:r>
              <a:rPr lang="en-US" sz="2000" dirty="0" err="1">
                <a:solidFill>
                  <a:schemeClr val="tx1"/>
                </a:solidFill>
              </a:rPr>
              <a:t>que</a:t>
            </a:r>
            <a:r>
              <a:rPr lang="en-US" sz="2000" dirty="0">
                <a:solidFill>
                  <a:schemeClr val="tx1"/>
                </a:solidFill>
              </a:rPr>
              <a:t> lien, pas </a:t>
            </a:r>
            <a:r>
              <a:rPr lang="en-US" sz="2000" dirty="0" err="1">
                <a:solidFill>
                  <a:schemeClr val="tx1"/>
                </a:solidFill>
              </a:rPr>
              <a:t>récupérer</a:t>
            </a:r>
            <a:r>
              <a:rPr lang="en-US" sz="2000" dirty="0">
                <a:solidFill>
                  <a:schemeClr val="tx1"/>
                </a:solidFill>
              </a:rPr>
              <a:t> les </a:t>
            </a:r>
            <a:r>
              <a:rPr lang="en-US" sz="2000" dirty="0" err="1">
                <a:solidFill>
                  <a:schemeClr val="tx1"/>
                </a:solidFill>
              </a:rPr>
              <a:t>données</a:t>
            </a:r>
            <a:endParaRPr lang="fr-FR" sz="2000" dirty="0">
              <a:solidFill>
                <a:schemeClr val="tx1"/>
              </a:solidFill>
            </a:endParaRPr>
          </a:p>
          <a:p>
            <a:endParaRPr lang="en-US" sz="2400" dirty="0" smtClean="0"/>
          </a:p>
        </p:txBody>
      </p:sp>
    </p:spTree>
    <p:extLst>
      <p:ext uri="{BB962C8B-B14F-4D97-AF65-F5344CB8AC3E}">
        <p14:creationId xmlns:p14="http://schemas.microsoft.com/office/powerpoint/2010/main" val="258241154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 4) que faire dans le drop</a:t>
            </a:r>
            <a:endParaRPr lang="fr-FR" dirty="0"/>
          </a:p>
        </p:txBody>
      </p:sp>
      <p:sp>
        <p:nvSpPr>
          <p:cNvPr id="3" name="Espace réservé du contenu 2"/>
          <p:cNvSpPr>
            <a:spLocks noGrp="1"/>
          </p:cNvSpPr>
          <p:nvPr>
            <p:ph idx="1"/>
          </p:nvPr>
        </p:nvSpPr>
        <p:spPr>
          <a:xfrm>
            <a:off x="539552" y="1052736"/>
            <a:ext cx="8604448" cy="4724400"/>
          </a:xfrm>
        </p:spPr>
        <p:txBody>
          <a:bodyPr/>
          <a:lstStyle/>
          <a:p>
            <a:pPr marL="0" indent="0">
              <a:buNone/>
            </a:pPr>
            <a:r>
              <a:rPr lang="fr-FR" sz="2000" b="1" dirty="0" err="1">
                <a:latin typeface="Courier New" pitchFamily="49" charset="0"/>
                <a:cs typeface="Courier New" pitchFamily="49" charset="0"/>
              </a:rPr>
              <a:t>function</a:t>
            </a:r>
            <a:r>
              <a:rPr lang="fr-FR" sz="2000" b="1" dirty="0">
                <a:latin typeface="Courier New" pitchFamily="49" charset="0"/>
                <a:cs typeface="Courier New" pitchFamily="49" charset="0"/>
              </a:rPr>
              <a:t> drop(</a:t>
            </a:r>
            <a:r>
              <a:rPr lang="fr-FR" sz="2000" b="1" dirty="0" err="1">
                <a:latin typeface="Courier New" pitchFamily="49" charset="0"/>
                <a:cs typeface="Courier New" pitchFamily="49" charset="0"/>
              </a:rPr>
              <a:t>ev</a:t>
            </a:r>
            <a:r>
              <a:rPr lang="fr-FR" sz="2000" b="1" dirty="0" smtClean="0">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var </a:t>
            </a:r>
            <a:r>
              <a:rPr lang="fr-FR" sz="2000" b="1" dirty="0">
                <a:solidFill>
                  <a:srgbClr val="FF0000"/>
                </a:solidFill>
                <a:latin typeface="Courier New" pitchFamily="49" charset="0"/>
                <a:cs typeface="Courier New" pitchFamily="49" charset="0"/>
              </a:rPr>
              <a:t>data=</a:t>
            </a:r>
            <a:r>
              <a:rPr lang="fr-FR" sz="2000" b="1" dirty="0" err="1">
                <a:solidFill>
                  <a:srgbClr val="FF0000"/>
                </a:solidFill>
                <a:latin typeface="Courier New" pitchFamily="49" charset="0"/>
                <a:cs typeface="Courier New" pitchFamily="49" charset="0"/>
              </a:rPr>
              <a:t>ev.dataTransfer.getData</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Text</a:t>
            </a:r>
            <a:r>
              <a:rPr lang="fr-FR" sz="2000" b="1" dirty="0" smtClean="0">
                <a:solidFill>
                  <a:srgbClr val="FF0000"/>
                </a:solidFill>
                <a:latin typeface="Courier New" pitchFamily="49" charset="0"/>
                <a:cs typeface="Courier New" pitchFamily="49" charset="0"/>
              </a:rPr>
              <a:t>");</a:t>
            </a:r>
            <a:br>
              <a:rPr lang="fr-FR" sz="2000" b="1" dirty="0" smtClean="0">
                <a:solidFill>
                  <a:srgbClr val="FF000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B050"/>
                </a:solidFill>
                <a:latin typeface="Courier New" pitchFamily="49" charset="0"/>
                <a:cs typeface="Courier New" pitchFamily="49" charset="0"/>
              </a:rPr>
              <a:t>ev.target.appendChild</a:t>
            </a:r>
            <a:r>
              <a:rPr lang="fr-FR" sz="2000" b="1" dirty="0" smtClean="0">
                <a:solidFill>
                  <a:srgbClr val="00B050"/>
                </a:solidFill>
                <a:latin typeface="Courier New" pitchFamily="49" charset="0"/>
                <a:cs typeface="Courier New" pitchFamily="49" charset="0"/>
              </a:rPr>
              <a:t>(</a:t>
            </a:r>
            <a:r>
              <a:rPr lang="fr-FR" sz="2000" b="1" dirty="0" err="1" smtClean="0">
                <a:solidFill>
                  <a:srgbClr val="00B050"/>
                </a:solidFill>
                <a:latin typeface="Courier New" pitchFamily="49" charset="0"/>
                <a:cs typeface="Courier New" pitchFamily="49" charset="0"/>
              </a:rPr>
              <a:t>document.getElementById</a:t>
            </a:r>
            <a:r>
              <a:rPr lang="fr-FR" sz="2000" b="1" dirty="0" smtClean="0">
                <a:solidFill>
                  <a:srgbClr val="00B050"/>
                </a:solidFill>
                <a:latin typeface="Courier New" pitchFamily="49" charset="0"/>
                <a:cs typeface="Courier New" pitchFamily="49" charset="0"/>
              </a:rPr>
              <a:t>(data</a:t>
            </a:r>
            <a:r>
              <a:rPr lang="fr-FR" sz="2000" b="1" dirty="0">
                <a:solidFill>
                  <a:srgbClr val="00B050"/>
                </a:solidFill>
                <a:latin typeface="Courier New" pitchFamily="49" charset="0"/>
                <a:cs typeface="Courier New" pitchFamily="49" charset="0"/>
              </a:rPr>
              <a:t>));</a:t>
            </a:r>
            <a:br>
              <a:rPr lang="fr-FR" sz="2000" b="1" dirty="0">
                <a:solidFill>
                  <a:srgbClr val="00B050"/>
                </a:solidFill>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ev.preventDefault</a:t>
            </a:r>
            <a:r>
              <a:rPr lang="fr-FR" sz="2000" b="1" dirty="0">
                <a:solidFill>
                  <a:srgbClr val="0070C0"/>
                </a:solidFill>
                <a:latin typeface="Courier New" pitchFamily="49" charset="0"/>
                <a:cs typeface="Courier New" pitchFamily="49" charset="0"/>
              </a:rPr>
              <a:t>();</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a:t>
            </a:r>
            <a:endParaRPr lang="en-US" sz="2000" b="1" dirty="0" smtClean="0">
              <a:latin typeface="Courier New" pitchFamily="49" charset="0"/>
              <a:cs typeface="Courier New" pitchFamily="49" charset="0"/>
            </a:endParaRPr>
          </a:p>
          <a:p>
            <a:r>
              <a:rPr lang="en-US" dirty="0" smtClean="0">
                <a:solidFill>
                  <a:srgbClr val="FF0000"/>
                </a:solidFill>
              </a:rPr>
              <a:t>On </a:t>
            </a:r>
            <a:r>
              <a:rPr lang="en-US" dirty="0" err="1" smtClean="0">
                <a:solidFill>
                  <a:srgbClr val="FF0000"/>
                </a:solidFill>
              </a:rPr>
              <a:t>récupère</a:t>
            </a:r>
            <a:r>
              <a:rPr lang="en-US" dirty="0" smtClean="0">
                <a:solidFill>
                  <a:srgbClr val="FF0000"/>
                </a:solidFill>
              </a:rPr>
              <a:t> les </a:t>
            </a:r>
            <a:r>
              <a:rPr lang="en-US" dirty="0" err="1" smtClean="0">
                <a:solidFill>
                  <a:srgbClr val="FF0000"/>
                </a:solidFill>
              </a:rPr>
              <a:t>données</a:t>
            </a:r>
            <a:r>
              <a:rPr lang="en-US" dirty="0" smtClean="0">
                <a:solidFill>
                  <a:srgbClr val="FF0000"/>
                </a:solidFill>
              </a:rPr>
              <a:t>, </a:t>
            </a:r>
            <a:r>
              <a:rPr lang="en-US" dirty="0" err="1" smtClean="0"/>
              <a:t>celles</a:t>
            </a:r>
            <a:r>
              <a:rPr lang="en-US" dirty="0" smtClean="0"/>
              <a:t> </a:t>
            </a:r>
            <a:r>
              <a:rPr lang="en-US" dirty="0" err="1" smtClean="0"/>
              <a:t>positionnées</a:t>
            </a:r>
            <a:r>
              <a:rPr lang="en-US" dirty="0" smtClean="0"/>
              <a:t> par le </a:t>
            </a:r>
            <a:r>
              <a:rPr lang="en-US" dirty="0" err="1" smtClean="0"/>
              <a:t>setData</a:t>
            </a:r>
            <a:r>
              <a:rPr lang="en-US" dirty="0" smtClean="0"/>
              <a:t>, </a:t>
            </a:r>
            <a:r>
              <a:rPr lang="en-US" dirty="0" err="1" smtClean="0"/>
              <a:t>elles</a:t>
            </a:r>
            <a:r>
              <a:rPr lang="en-US" dirty="0" smtClean="0"/>
              <a:t> </a:t>
            </a:r>
            <a:r>
              <a:rPr lang="en-US" dirty="0" err="1" smtClean="0"/>
              <a:t>doivent</a:t>
            </a:r>
            <a:r>
              <a:rPr lang="en-US" dirty="0" smtClean="0"/>
              <a:t> </a:t>
            </a:r>
            <a:r>
              <a:rPr lang="en-US" dirty="0" err="1" smtClean="0"/>
              <a:t>être</a:t>
            </a:r>
            <a:r>
              <a:rPr lang="en-US" dirty="0" smtClean="0"/>
              <a:t> du </a:t>
            </a:r>
            <a:r>
              <a:rPr lang="en-US" dirty="0" err="1" smtClean="0"/>
              <a:t>même</a:t>
            </a:r>
            <a:r>
              <a:rPr lang="en-US" dirty="0" smtClean="0"/>
              <a:t> type </a:t>
            </a:r>
            <a:r>
              <a:rPr lang="en-US" dirty="0" err="1" smtClean="0"/>
              <a:t>que</a:t>
            </a:r>
            <a:r>
              <a:rPr lang="en-US" dirty="0" smtClean="0"/>
              <a:t> </a:t>
            </a:r>
            <a:r>
              <a:rPr lang="en-US" dirty="0" err="1" smtClean="0"/>
              <a:t>dans</a:t>
            </a:r>
            <a:r>
              <a:rPr lang="en-US" dirty="0" smtClean="0"/>
              <a:t> le </a:t>
            </a:r>
            <a:r>
              <a:rPr lang="en-US" dirty="0" err="1" smtClean="0"/>
              <a:t>getData</a:t>
            </a:r>
            <a:r>
              <a:rPr lang="en-US" dirty="0" smtClean="0"/>
              <a:t>(), </a:t>
            </a:r>
            <a:r>
              <a:rPr lang="en-US" dirty="0" err="1" smtClean="0"/>
              <a:t>ici</a:t>
            </a:r>
            <a:r>
              <a:rPr lang="en-US" dirty="0" smtClean="0"/>
              <a:t> type=“Text”.</a:t>
            </a:r>
          </a:p>
          <a:p>
            <a:r>
              <a:rPr lang="en-US" dirty="0" smtClean="0">
                <a:solidFill>
                  <a:srgbClr val="00B050"/>
                </a:solidFill>
              </a:rPr>
              <a:t>On </a:t>
            </a:r>
            <a:r>
              <a:rPr lang="en-US" dirty="0" err="1" smtClean="0">
                <a:solidFill>
                  <a:srgbClr val="00B050"/>
                </a:solidFill>
              </a:rPr>
              <a:t>rajoute</a:t>
            </a:r>
            <a:r>
              <a:rPr lang="en-US" dirty="0" smtClean="0">
                <a:solidFill>
                  <a:srgbClr val="00B050"/>
                </a:solidFill>
              </a:rPr>
              <a:t> </a:t>
            </a:r>
            <a:r>
              <a:rPr lang="en-US" dirty="0" err="1" smtClean="0">
                <a:solidFill>
                  <a:srgbClr val="00B050"/>
                </a:solidFill>
              </a:rPr>
              <a:t>l’élément</a:t>
            </a:r>
            <a:r>
              <a:rPr lang="en-US" dirty="0" smtClean="0">
                <a:solidFill>
                  <a:srgbClr val="00B050"/>
                </a:solidFill>
              </a:rPr>
              <a:t> </a:t>
            </a:r>
            <a:r>
              <a:rPr lang="en-US" dirty="0" err="1" smtClean="0">
                <a:solidFill>
                  <a:srgbClr val="00B050"/>
                </a:solidFill>
              </a:rPr>
              <a:t>droppé</a:t>
            </a:r>
            <a:r>
              <a:rPr lang="en-US" dirty="0" smtClean="0">
                <a:solidFill>
                  <a:srgbClr val="00B050"/>
                </a:solidFill>
              </a:rPr>
              <a:t> </a:t>
            </a:r>
            <a:r>
              <a:rPr lang="en-US" dirty="0" err="1" smtClean="0">
                <a:solidFill>
                  <a:srgbClr val="00B050"/>
                </a:solidFill>
              </a:rPr>
              <a:t>comme</a:t>
            </a:r>
            <a:r>
              <a:rPr lang="en-US" dirty="0" smtClean="0">
                <a:solidFill>
                  <a:srgbClr val="00B050"/>
                </a:solidFill>
              </a:rPr>
              <a:t> </a:t>
            </a:r>
            <a:r>
              <a:rPr lang="en-US" dirty="0" err="1" smtClean="0">
                <a:solidFill>
                  <a:srgbClr val="00B050"/>
                </a:solidFill>
              </a:rPr>
              <a:t>fils</a:t>
            </a:r>
            <a:r>
              <a:rPr lang="en-US" dirty="0" smtClean="0">
                <a:solidFill>
                  <a:srgbClr val="00B050"/>
                </a:solidFill>
              </a:rPr>
              <a:t> de </a:t>
            </a:r>
            <a:r>
              <a:rPr lang="en-US" dirty="0" err="1" smtClean="0">
                <a:solidFill>
                  <a:srgbClr val="00B050"/>
                </a:solidFill>
              </a:rPr>
              <a:t>l’élément</a:t>
            </a:r>
            <a:r>
              <a:rPr lang="en-US" dirty="0" smtClean="0">
                <a:solidFill>
                  <a:srgbClr val="00B050"/>
                </a:solidFill>
              </a:rPr>
              <a:t> </a:t>
            </a:r>
            <a:r>
              <a:rPr lang="en-US" dirty="0" err="1" smtClean="0">
                <a:solidFill>
                  <a:srgbClr val="00B050"/>
                </a:solidFill>
              </a:rPr>
              <a:t>récepteur</a:t>
            </a:r>
            <a:endParaRPr lang="en-US" dirty="0" smtClean="0">
              <a:solidFill>
                <a:srgbClr val="00B050"/>
              </a:solidFill>
            </a:endParaRPr>
          </a:p>
          <a:p>
            <a:endParaRPr lang="fr-FR" dirty="0"/>
          </a:p>
        </p:txBody>
      </p:sp>
    </p:spTree>
    <p:extLst>
      <p:ext uri="{BB962C8B-B14F-4D97-AF65-F5344CB8AC3E}">
        <p14:creationId xmlns:p14="http://schemas.microsoft.com/office/powerpoint/2010/main" val="280299436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et la persistence</a:t>
            </a:r>
            <a:endParaRPr lang="en-US" dirty="0"/>
          </a:p>
        </p:txBody>
      </p:sp>
    </p:spTree>
    <p:extLst>
      <p:ext uri="{BB962C8B-B14F-4D97-AF65-F5344CB8AC3E}">
        <p14:creationId xmlns:p14="http://schemas.microsoft.com/office/powerpoint/2010/main" val="2977206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smtClean="0"/>
              <a:t>input </a:t>
            </a:r>
            <a:r>
              <a:rPr lang="fr-FR" dirty="0" smtClean="0"/>
              <a:t>type=email&gt; validation</a:t>
            </a:r>
            <a:endParaRPr lang="fr-FR" dirty="0"/>
          </a:p>
        </p:txBody>
      </p:sp>
      <p:sp>
        <p:nvSpPr>
          <p:cNvPr id="3" name="Espace réservé du contenu 2"/>
          <p:cNvSpPr>
            <a:spLocks noGrp="1"/>
          </p:cNvSpPr>
          <p:nvPr>
            <p:ph idx="1"/>
          </p:nvPr>
        </p:nvSpPr>
        <p:spPr/>
        <p:txBody>
          <a:bodyPr/>
          <a:lstStyle/>
          <a:p>
            <a:r>
              <a:rPr lang="fr-FR" dirty="0" smtClean="0"/>
              <a:t>Validation + messages </a:t>
            </a:r>
            <a:r>
              <a:rPr lang="fr-FR" dirty="0" smtClean="0"/>
              <a:t>d’</a:t>
            </a:r>
            <a:r>
              <a:rPr lang="fr-FR" dirty="0"/>
              <a:t>e</a:t>
            </a:r>
            <a:r>
              <a:rPr lang="fr-FR" dirty="0" smtClean="0"/>
              <a:t>rreurs</a:t>
            </a:r>
            <a:r>
              <a:rPr lang="fr-FR" dirty="0" smtClean="0"/>
              <a:t>. Parfois </a:t>
            </a:r>
            <a:r>
              <a:rPr lang="fr-FR" dirty="0" err="1" smtClean="0"/>
              <a:t>tooltips</a:t>
            </a:r>
            <a:r>
              <a:rPr lang="fr-FR" dirty="0" smtClean="0"/>
              <a:t> lors de la saisie</a:t>
            </a:r>
          </a:p>
          <a:p>
            <a:endParaRPr lang="fr-FR" dirty="0"/>
          </a:p>
          <a:p>
            <a:endParaRPr lang="fr-FR" dirty="0" smtClean="0"/>
          </a:p>
          <a:p>
            <a:r>
              <a:rPr lang="fr-FR" dirty="0" smtClean="0"/>
              <a:t>Et lors de la soumission</a:t>
            </a:r>
          </a:p>
          <a:p>
            <a:endParaRPr lang="fr-FR"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192" y="2651884"/>
            <a:ext cx="7016192" cy="1162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581128"/>
            <a:ext cx="4032448" cy="133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4970411" y="5085184"/>
            <a:ext cx="3672408"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381063801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a:t>
            </a:r>
            <a:r>
              <a:rPr lang="fr-FR" dirty="0"/>
              <a:t>n</a:t>
            </a:r>
          </a:p>
        </p:txBody>
      </p:sp>
      <p:sp>
        <p:nvSpPr>
          <p:cNvPr id="3" name="Espace réservé du contenu 2"/>
          <p:cNvSpPr>
            <a:spLocks noGrp="1"/>
          </p:cNvSpPr>
          <p:nvPr>
            <p:ph idx="1"/>
          </p:nvPr>
        </p:nvSpPr>
        <p:spPr/>
        <p:txBody>
          <a:bodyPr/>
          <a:lstStyle/>
          <a:p>
            <a:r>
              <a:rPr lang="fr-FR" dirty="0" smtClean="0"/>
              <a:t>Il existe plusieurs moyens de faire de la persistance via des APIs HTML5.</a:t>
            </a:r>
          </a:p>
          <a:p>
            <a:r>
              <a:rPr lang="fr-FR" dirty="0" smtClean="0"/>
              <a:t>Certaines, comme </a:t>
            </a:r>
            <a:r>
              <a:rPr lang="fr-FR" dirty="0" err="1" smtClean="0"/>
              <a:t>WebSQL</a:t>
            </a:r>
            <a:r>
              <a:rPr lang="fr-FR" dirty="0" smtClean="0"/>
              <a:t> ne sont pas encore standardisées car toutes les implémentations utilisent la même base de données (</a:t>
            </a:r>
            <a:r>
              <a:rPr lang="fr-FR" dirty="0" err="1" smtClean="0"/>
              <a:t>SQLite</a:t>
            </a:r>
            <a:r>
              <a:rPr lang="fr-FR" dirty="0" smtClean="0"/>
              <a:t>), or pour que le W3C valide, il en faut au moins deux</a:t>
            </a:r>
          </a:p>
        </p:txBody>
      </p:sp>
    </p:spTree>
    <p:extLst>
      <p:ext uri="{BB962C8B-B14F-4D97-AF65-F5344CB8AC3E}">
        <p14:creationId xmlns:p14="http://schemas.microsoft.com/office/powerpoint/2010/main" val="250297007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WebStorage</a:t>
            </a:r>
            <a:r>
              <a:rPr lang="fr-FR" dirty="0" smtClean="0"/>
              <a:t> (Local et Session Storage)</a:t>
            </a:r>
            <a:endParaRPr lang="fr-FR" dirty="0"/>
          </a:p>
        </p:txBody>
      </p:sp>
      <p:sp>
        <p:nvSpPr>
          <p:cNvPr id="3" name="Espace réservé du contenu 2"/>
          <p:cNvSpPr>
            <a:spLocks noGrp="1"/>
          </p:cNvSpPr>
          <p:nvPr>
            <p:ph idx="1"/>
          </p:nvPr>
        </p:nvSpPr>
        <p:spPr/>
        <p:txBody>
          <a:bodyPr/>
          <a:lstStyle/>
          <a:p>
            <a:r>
              <a:rPr lang="en-US" dirty="0" err="1" smtClean="0"/>
              <a:t>Sortes</a:t>
            </a:r>
            <a:r>
              <a:rPr lang="en-US" dirty="0" smtClean="0"/>
              <a:t> de “super cookies”</a:t>
            </a:r>
          </a:p>
          <a:p>
            <a:pPr lvl="1"/>
            <a:r>
              <a:rPr lang="en-US" dirty="0" smtClean="0"/>
              <a:t>Plus </a:t>
            </a:r>
            <a:r>
              <a:rPr lang="en-US" dirty="0" err="1" smtClean="0"/>
              <a:t>sûr</a:t>
            </a:r>
            <a:r>
              <a:rPr lang="en-US" dirty="0" smtClean="0"/>
              <a:t> </a:t>
            </a:r>
            <a:r>
              <a:rPr lang="en-US" dirty="0" err="1" smtClean="0"/>
              <a:t>que</a:t>
            </a:r>
            <a:r>
              <a:rPr lang="en-US" dirty="0" smtClean="0"/>
              <a:t> les cookies, plus </a:t>
            </a:r>
            <a:r>
              <a:rPr lang="en-US" dirty="0" err="1" smtClean="0"/>
              <a:t>rapide</a:t>
            </a:r>
            <a:r>
              <a:rPr lang="en-US" dirty="0" smtClean="0"/>
              <a:t>,</a:t>
            </a:r>
          </a:p>
          <a:p>
            <a:pPr lvl="1"/>
            <a:r>
              <a:rPr lang="en-US" dirty="0" smtClean="0"/>
              <a:t>Les </a:t>
            </a:r>
            <a:r>
              <a:rPr lang="en-US" dirty="0" err="1" smtClean="0"/>
              <a:t>données</a:t>
            </a:r>
            <a:r>
              <a:rPr lang="en-US" dirty="0" smtClean="0"/>
              <a:t> ne </a:t>
            </a:r>
            <a:r>
              <a:rPr lang="en-US" dirty="0" err="1" smtClean="0"/>
              <a:t>sont</a:t>
            </a:r>
            <a:r>
              <a:rPr lang="en-US" dirty="0" smtClean="0"/>
              <a:t> plus </a:t>
            </a:r>
            <a:r>
              <a:rPr lang="en-US" dirty="0" err="1" smtClean="0"/>
              <a:t>renvoyées</a:t>
            </a:r>
            <a:r>
              <a:rPr lang="en-US" dirty="0" smtClean="0"/>
              <a:t> au </a:t>
            </a:r>
            <a:r>
              <a:rPr lang="en-US" dirty="0" err="1" smtClean="0"/>
              <a:t>serveur</a:t>
            </a:r>
            <a:r>
              <a:rPr lang="en-US" dirty="0" smtClean="0"/>
              <a:t> avec </a:t>
            </a:r>
            <a:r>
              <a:rPr lang="en-US" dirty="0" err="1" smtClean="0"/>
              <a:t>chaque</a:t>
            </a:r>
            <a:r>
              <a:rPr lang="en-US" dirty="0" smtClean="0"/>
              <a:t> </a:t>
            </a:r>
            <a:r>
              <a:rPr lang="en-US" dirty="0" err="1" smtClean="0"/>
              <a:t>requête</a:t>
            </a:r>
            <a:r>
              <a:rPr lang="en-US" dirty="0" smtClean="0"/>
              <a:t>, </a:t>
            </a:r>
            <a:r>
              <a:rPr lang="en-US" dirty="0" err="1" smtClean="0"/>
              <a:t>mais</a:t>
            </a:r>
            <a:r>
              <a:rPr lang="en-US" dirty="0" smtClean="0"/>
              <a:t> à la </a:t>
            </a:r>
            <a:r>
              <a:rPr lang="en-US" dirty="0" err="1" smtClean="0"/>
              <a:t>demande</a:t>
            </a:r>
            <a:r>
              <a:rPr lang="en-US" dirty="0" smtClean="0"/>
              <a:t>,</a:t>
            </a:r>
          </a:p>
          <a:p>
            <a:pPr lvl="1"/>
            <a:r>
              <a:rPr lang="en-US" dirty="0" smtClean="0"/>
              <a:t>Plus de limitation de </a:t>
            </a:r>
            <a:r>
              <a:rPr lang="en-US" dirty="0" err="1" smtClean="0"/>
              <a:t>taille</a:t>
            </a:r>
            <a:r>
              <a:rPr lang="en-US" dirty="0" smtClean="0"/>
              <a:t> </a:t>
            </a:r>
            <a:r>
              <a:rPr lang="en-US" dirty="0" err="1" smtClean="0"/>
              <a:t>ni</a:t>
            </a:r>
            <a:r>
              <a:rPr lang="en-US" dirty="0" smtClean="0"/>
              <a:t> de </a:t>
            </a:r>
            <a:r>
              <a:rPr lang="en-US" dirty="0" err="1" smtClean="0"/>
              <a:t>nombre</a:t>
            </a:r>
            <a:r>
              <a:rPr lang="en-US" dirty="0" smtClean="0"/>
              <a:t> (4k pour cookies, 20 par site, 300 en tout).</a:t>
            </a:r>
            <a:endParaRPr lang="en-US" dirty="0"/>
          </a:p>
          <a:p>
            <a:r>
              <a:rPr lang="en-US" dirty="0" smtClean="0"/>
              <a:t>Les </a:t>
            </a:r>
            <a:r>
              <a:rPr lang="en-US" dirty="0" err="1" smtClean="0"/>
              <a:t>données</a:t>
            </a:r>
            <a:r>
              <a:rPr lang="en-US" dirty="0" smtClean="0"/>
              <a:t> </a:t>
            </a:r>
            <a:r>
              <a:rPr lang="en-US" dirty="0" err="1" smtClean="0"/>
              <a:t>sont</a:t>
            </a:r>
            <a:r>
              <a:rPr lang="en-US" dirty="0" smtClean="0"/>
              <a:t> </a:t>
            </a:r>
            <a:r>
              <a:rPr lang="en-US" dirty="0" err="1" smtClean="0"/>
              <a:t>stockées</a:t>
            </a:r>
            <a:r>
              <a:rPr lang="en-US" dirty="0" smtClean="0"/>
              <a:t> sous la </a:t>
            </a:r>
            <a:r>
              <a:rPr lang="en-US" dirty="0" err="1" smtClean="0"/>
              <a:t>forme</a:t>
            </a:r>
            <a:r>
              <a:rPr lang="en-US" dirty="0" smtClean="0"/>
              <a:t> de </a:t>
            </a:r>
            <a:r>
              <a:rPr lang="en-US" dirty="0" err="1" smtClean="0"/>
              <a:t>paires</a:t>
            </a:r>
            <a:r>
              <a:rPr lang="en-US" dirty="0" smtClean="0"/>
              <a:t> </a:t>
            </a:r>
            <a:r>
              <a:rPr lang="en-US" dirty="0" err="1" smtClean="0"/>
              <a:t>clé</a:t>
            </a:r>
            <a:r>
              <a:rPr lang="en-US" dirty="0" smtClean="0"/>
              <a:t>/</a:t>
            </a:r>
            <a:r>
              <a:rPr lang="en-US" dirty="0" err="1" smtClean="0"/>
              <a:t>valeur</a:t>
            </a:r>
            <a:r>
              <a:rPr lang="en-US" dirty="0" smtClean="0"/>
              <a:t> et </a:t>
            </a:r>
            <a:r>
              <a:rPr lang="en-US" dirty="0" err="1" smtClean="0"/>
              <a:t>une</a:t>
            </a:r>
            <a:r>
              <a:rPr lang="en-US" dirty="0" smtClean="0"/>
              <a:t> page ne </a:t>
            </a:r>
            <a:r>
              <a:rPr lang="en-US" dirty="0" err="1" smtClean="0"/>
              <a:t>peut</a:t>
            </a:r>
            <a:r>
              <a:rPr lang="en-US" dirty="0" smtClean="0"/>
              <a:t> </a:t>
            </a:r>
            <a:r>
              <a:rPr lang="en-US" dirty="0" err="1" smtClean="0"/>
              <a:t>accèder</a:t>
            </a:r>
            <a:r>
              <a:rPr lang="en-US" dirty="0" smtClean="0"/>
              <a:t> </a:t>
            </a:r>
            <a:r>
              <a:rPr lang="en-US" dirty="0" err="1" smtClean="0"/>
              <a:t>qu’aux</a:t>
            </a:r>
            <a:r>
              <a:rPr lang="en-US" dirty="0" smtClean="0"/>
              <a:t> </a:t>
            </a:r>
            <a:r>
              <a:rPr lang="en-US" dirty="0" err="1" smtClean="0"/>
              <a:t>données</a:t>
            </a:r>
            <a:r>
              <a:rPr lang="en-US" dirty="0" smtClean="0"/>
              <a:t> </a:t>
            </a:r>
            <a:r>
              <a:rPr lang="en-US" dirty="0" err="1" smtClean="0"/>
              <a:t>qu’elle</a:t>
            </a:r>
            <a:r>
              <a:rPr lang="en-US" dirty="0" smtClean="0"/>
              <a:t> a </a:t>
            </a:r>
            <a:r>
              <a:rPr lang="en-US" dirty="0" err="1" smtClean="0"/>
              <a:t>stockée</a:t>
            </a:r>
            <a:r>
              <a:rPr lang="en-US" dirty="0" smtClean="0"/>
              <a:t> </a:t>
            </a:r>
            <a:r>
              <a:rPr lang="en-US" dirty="0" err="1" smtClean="0"/>
              <a:t>elle-même</a:t>
            </a:r>
            <a:r>
              <a:rPr lang="en-US" dirty="0" smtClean="0"/>
              <a:t>.</a:t>
            </a:r>
          </a:p>
          <a:p>
            <a:r>
              <a:rPr lang="en-US" dirty="0" err="1" smtClean="0"/>
              <a:t>LocalStorage</a:t>
            </a:r>
            <a:r>
              <a:rPr lang="en-US" dirty="0" smtClean="0"/>
              <a:t> : pas de date </a:t>
            </a:r>
            <a:r>
              <a:rPr lang="en-US" dirty="0" err="1" smtClean="0"/>
              <a:t>d’expiration</a:t>
            </a:r>
            <a:r>
              <a:rPr lang="en-US" dirty="0" smtClean="0"/>
              <a:t/>
            </a:r>
            <a:br>
              <a:rPr lang="en-US" dirty="0" smtClean="0"/>
            </a:br>
            <a:r>
              <a:rPr lang="en-US" dirty="0" err="1" smtClean="0"/>
              <a:t>SessionStorage</a:t>
            </a:r>
            <a:r>
              <a:rPr lang="en-US" dirty="0" smtClean="0"/>
              <a:t> : </a:t>
            </a:r>
            <a:r>
              <a:rPr lang="en-US" dirty="0" err="1" smtClean="0"/>
              <a:t>durée</a:t>
            </a:r>
            <a:r>
              <a:rPr lang="en-US" dirty="0" smtClean="0"/>
              <a:t> = la session</a:t>
            </a:r>
          </a:p>
        </p:txBody>
      </p:sp>
    </p:spTree>
    <p:extLst>
      <p:ext uri="{BB962C8B-B14F-4D97-AF65-F5344CB8AC3E}">
        <p14:creationId xmlns:p14="http://schemas.microsoft.com/office/powerpoint/2010/main" val="351651804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WebStorage</a:t>
            </a:r>
            <a:r>
              <a:rPr lang="fr-FR" dirty="0" smtClean="0"/>
              <a:t> : support</a:t>
            </a:r>
            <a:endParaRPr lang="fr-FR" dirty="0"/>
          </a:p>
        </p:txBody>
      </p:sp>
      <p:sp>
        <p:nvSpPr>
          <p:cNvPr id="3" name="Espace réservé du contenu 2"/>
          <p:cNvSpPr>
            <a:spLocks noGrp="1"/>
          </p:cNvSpPr>
          <p:nvPr>
            <p:ph idx="1"/>
          </p:nvPr>
        </p:nvSpPr>
        <p:spPr/>
        <p:txBody>
          <a:bodyPr/>
          <a:lstStyle/>
          <a:p>
            <a:r>
              <a:rPr lang="fr-FR" dirty="0" smtClean="0"/>
              <a:t>Supporté par tous les navigateurs récents</a:t>
            </a:r>
          </a:p>
          <a:p>
            <a:r>
              <a:rPr lang="fr-FR" dirty="0" smtClean="0"/>
              <a:t>Test par :</a:t>
            </a:r>
          </a:p>
          <a:p>
            <a:pPr marL="0" indent="0">
              <a:buNone/>
            </a:pPr>
            <a:r>
              <a:rPr lang="fr-FR" sz="1600" dirty="0">
                <a:latin typeface="Courier New" pitchFamily="49" charset="0"/>
                <a:cs typeface="Courier New" pitchFamily="49" charset="0"/>
              </a:rPr>
              <a:t>if(</a:t>
            </a:r>
            <a:r>
              <a:rPr lang="fr-FR" sz="1600" dirty="0" err="1">
                <a:latin typeface="Courier New" pitchFamily="49" charset="0"/>
                <a:cs typeface="Courier New" pitchFamily="49" charset="0"/>
              </a:rPr>
              <a:t>typeof</a:t>
            </a:r>
            <a:r>
              <a:rPr lang="fr-FR" sz="1600" dirty="0">
                <a:latin typeface="Courier New" pitchFamily="49" charset="0"/>
                <a:cs typeface="Courier New" pitchFamily="49" charset="0"/>
              </a:rPr>
              <a:t>(Storage)!=="</a:t>
            </a:r>
            <a:r>
              <a:rPr lang="fr-FR" sz="1600" dirty="0" err="1">
                <a:latin typeface="Courier New" pitchFamily="49" charset="0"/>
                <a:cs typeface="Courier New" pitchFamily="49" charset="0"/>
              </a:rPr>
              <a:t>undefined</a:t>
            </a: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C’est supporté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Traitement</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Désolé votre navigateur ne supporte pas le Web Storage</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a:t>
            </a:r>
          </a:p>
        </p:txBody>
      </p:sp>
    </p:spTree>
    <p:extLst>
      <p:ext uri="{BB962C8B-B14F-4D97-AF65-F5344CB8AC3E}">
        <p14:creationId xmlns:p14="http://schemas.microsoft.com/office/powerpoint/2010/main" val="346080834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L’objet </a:t>
            </a:r>
            <a:r>
              <a:rPr lang="fr-FR" dirty="0" err="1" smtClean="0"/>
              <a:t>LocalStorage</a:t>
            </a:r>
            <a:endParaRPr lang="fr-FR" dirty="0"/>
          </a:p>
        </p:txBody>
      </p:sp>
      <p:sp>
        <p:nvSpPr>
          <p:cNvPr id="3" name="Espace réservé du contenu 2"/>
          <p:cNvSpPr>
            <a:spLocks noGrp="1"/>
          </p:cNvSpPr>
          <p:nvPr>
            <p:ph idx="1"/>
          </p:nvPr>
        </p:nvSpPr>
        <p:spPr/>
        <p:txBody>
          <a:bodyPr/>
          <a:lstStyle/>
          <a:p>
            <a:pPr marL="0" indent="0">
              <a:buNone/>
            </a:pPr>
            <a:r>
              <a:rPr lang="fr-FR" sz="1800" dirty="0">
                <a:latin typeface="Courier New" pitchFamily="49" charset="0"/>
                <a:cs typeface="Courier New" pitchFamily="49" charset="0"/>
              </a:rPr>
              <a:t>&lt;div id="</a:t>
            </a:r>
            <a:r>
              <a:rPr lang="fr-FR" sz="1800" dirty="0" err="1">
                <a:latin typeface="Courier New" pitchFamily="49" charset="0"/>
                <a:cs typeface="Courier New" pitchFamily="49" charset="0"/>
              </a:rPr>
              <a:t>result</a:t>
            </a:r>
            <a:r>
              <a:rPr lang="fr-FR" sz="1800" dirty="0">
                <a:latin typeface="Courier New" pitchFamily="49" charset="0"/>
                <a:cs typeface="Courier New" pitchFamily="49" charset="0"/>
              </a:rPr>
              <a:t>"&gt;&lt;/div</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&lt;script&gt;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if(</a:t>
            </a:r>
            <a:r>
              <a:rPr lang="fr-FR" sz="1800" dirty="0" err="1" smtClean="0">
                <a:latin typeface="Courier New" pitchFamily="49" charset="0"/>
                <a:cs typeface="Courier New" pitchFamily="49" charset="0"/>
              </a:rPr>
              <a:t>typeof</a:t>
            </a:r>
            <a:r>
              <a:rPr lang="fr-FR" sz="1800" dirty="0" smtClean="0">
                <a:latin typeface="Courier New" pitchFamily="49" charset="0"/>
                <a:cs typeface="Courier New" pitchFamily="49" charset="0"/>
              </a:rPr>
              <a:t>(Storage</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undefined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localStorage.lastname</a:t>
            </a:r>
            <a:r>
              <a:rPr lang="fr-FR" sz="1800" b="1" dirty="0">
                <a:solidFill>
                  <a:srgbClr val="FF0000"/>
                </a:solidFill>
                <a:latin typeface="Courier New" pitchFamily="49" charset="0"/>
                <a:cs typeface="Courier New" pitchFamily="49" charset="0"/>
              </a:rPr>
              <a:t>="Smith</a:t>
            </a:r>
            <a:r>
              <a:rPr lang="fr-FR" sz="1800" b="1" dirty="0" smtClean="0">
                <a:solidFill>
                  <a:srgbClr val="FF0000"/>
                </a:solidFill>
                <a:latin typeface="Courier New" pitchFamily="49" charset="0"/>
                <a:cs typeface="Courier New" pitchFamily="49" charset="0"/>
              </a:rPr>
              <a:t>"; // un set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 dans la ligne ci-dessous </a:t>
            </a:r>
            <a:r>
              <a:rPr lang="fr-FR" sz="1800" b="1" dirty="0" err="1" smtClean="0">
                <a:solidFill>
                  <a:srgbClr val="FF0000"/>
                </a:solidFill>
                <a:latin typeface="Courier New" pitchFamily="49" charset="0"/>
                <a:cs typeface="Courier New" pitchFamily="49" charset="0"/>
              </a:rPr>
              <a:t>localStorage.lastnname</a:t>
            </a:r>
            <a:r>
              <a:rPr lang="fr-FR" sz="1800" b="1" dirty="0" smtClean="0">
                <a:solidFill>
                  <a:srgbClr val="FF0000"/>
                </a:solidFill>
                <a:latin typeface="Courier New" pitchFamily="49" charset="0"/>
                <a:cs typeface="Courier New" pitchFamily="49" charset="0"/>
              </a:rPr>
              <a:t> fait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 un </a:t>
            </a:r>
            <a:r>
              <a:rPr lang="fr-FR" sz="1800" b="1" dirty="0" err="1" smtClean="0">
                <a:solidFill>
                  <a:srgbClr val="FF0000"/>
                </a:solidFill>
                <a:latin typeface="Courier New" pitchFamily="49" charset="0"/>
                <a:cs typeface="Courier New" pitchFamily="49" charset="0"/>
              </a:rPr>
              <a:t>get</a:t>
            </a:r>
            <a:r>
              <a:rPr lang="fr-FR" sz="1800" b="1" dirty="0" smtClean="0">
                <a:solidFill>
                  <a:srgbClr val="FF0000"/>
                </a:solidFill>
                <a:latin typeface="Courier New" pitchFamily="49" charset="0"/>
                <a:cs typeface="Courier New" pitchFamily="49" charset="0"/>
              </a:rPr>
              <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smtClean="0">
                <a:solidFill>
                  <a:srgbClr val="FF0000"/>
                </a:solidFill>
                <a:latin typeface="Courier New" pitchFamily="49" charset="0"/>
                <a:cs typeface="Courier New" pitchFamily="49" charset="0"/>
              </a:rPr>
              <a:t>document.getElementById</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result</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innerHTML</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a:solidFill>
                  <a:srgbClr val="FF0000"/>
                </a:solidFill>
                <a:latin typeface="Courier New" pitchFamily="49" charset="0"/>
                <a:cs typeface="Courier New" pitchFamily="49" charset="0"/>
              </a:rPr>
              <a:t>Last </a:t>
            </a:r>
            <a:r>
              <a:rPr lang="fr-FR" sz="1800" b="1" dirty="0" err="1">
                <a:solidFill>
                  <a:srgbClr val="FF0000"/>
                </a:solidFill>
                <a:latin typeface="Courier New" pitchFamily="49" charset="0"/>
                <a:cs typeface="Courier New" pitchFamily="49" charset="0"/>
              </a:rPr>
              <a:t>name</a:t>
            </a:r>
            <a:r>
              <a:rPr lang="fr-FR" sz="1800" b="1" dirty="0">
                <a:solidFill>
                  <a:srgbClr val="FF0000"/>
                </a:solidFill>
                <a:latin typeface="Courier New" pitchFamily="49" charset="0"/>
                <a:cs typeface="Courier New" pitchFamily="49" charset="0"/>
              </a:rPr>
              <a:t>: " + </a:t>
            </a:r>
            <a:r>
              <a:rPr lang="fr-FR" sz="1800" b="1" dirty="0" err="1">
                <a:solidFill>
                  <a:srgbClr val="FF0000"/>
                </a:solidFill>
                <a:latin typeface="Courier New" pitchFamily="49" charset="0"/>
                <a:cs typeface="Courier New" pitchFamily="49" charset="0"/>
              </a:rPr>
              <a:t>localStorage.lastname</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else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document.getElementById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result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innerHTML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Sorry</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your</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browser </a:t>
            </a:r>
            <a:r>
              <a:rPr lang="fr-FR" sz="1800" dirty="0" err="1">
                <a:latin typeface="Courier New" pitchFamily="49" charset="0"/>
                <a:cs typeface="Courier New" pitchFamily="49" charset="0"/>
              </a:rPr>
              <a:t>does</a:t>
            </a:r>
            <a:r>
              <a:rPr lang="fr-FR" sz="1800" dirty="0">
                <a:latin typeface="Courier New" pitchFamily="49" charset="0"/>
                <a:cs typeface="Courier New" pitchFamily="49" charset="0"/>
              </a:rPr>
              <a:t> not support web </a:t>
            </a:r>
            <a:r>
              <a:rPr lang="fr-FR" sz="1800" dirty="0" err="1">
                <a:latin typeface="Courier New" pitchFamily="49" charset="0"/>
                <a:cs typeface="Courier New" pitchFamily="49" charset="0"/>
              </a:rPr>
              <a:t>storage</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script</a:t>
            </a:r>
            <a:r>
              <a:rPr lang="fr-FR" sz="1800" dirty="0" smtClean="0">
                <a:latin typeface="Courier New" pitchFamily="49" charset="0"/>
                <a:cs typeface="Courier New" pitchFamily="49" charset="0"/>
              </a:rPr>
              <a:t>&gt;</a:t>
            </a:r>
          </a:p>
          <a:p>
            <a:pPr marL="0" indent="0">
              <a:buNone/>
            </a:pPr>
            <a:r>
              <a:rPr lang="fr-FR" dirty="0">
                <a:hlinkClick r:id="rId2"/>
              </a:rPr>
              <a:t>Démonstration</a:t>
            </a:r>
            <a:endParaRPr lang="fr-FR" dirty="0"/>
          </a:p>
        </p:txBody>
      </p:sp>
    </p:spTree>
    <p:extLst>
      <p:ext uri="{BB962C8B-B14F-4D97-AF65-F5344CB8AC3E}">
        <p14:creationId xmlns:p14="http://schemas.microsoft.com/office/powerpoint/2010/main" val="29429906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L’objet </a:t>
            </a:r>
            <a:r>
              <a:rPr lang="fr-FR" dirty="0" err="1" smtClean="0"/>
              <a:t>SessionStorage</a:t>
            </a:r>
            <a:endParaRPr lang="fr-FR" dirty="0"/>
          </a:p>
        </p:txBody>
      </p:sp>
      <p:sp>
        <p:nvSpPr>
          <p:cNvPr id="3" name="Espace réservé du contenu 2"/>
          <p:cNvSpPr>
            <a:spLocks noGrp="1"/>
          </p:cNvSpPr>
          <p:nvPr>
            <p:ph idx="1"/>
          </p:nvPr>
        </p:nvSpPr>
        <p:spPr/>
        <p:txBody>
          <a:bodyPr/>
          <a:lstStyle/>
          <a:p>
            <a:r>
              <a:rPr lang="fr-FR" dirty="0" smtClean="0"/>
              <a:t>S’utilise de la même manière si ce n’est que les données disparaissent lorsqu’on ferme le navigateur. </a:t>
            </a:r>
            <a:r>
              <a:rPr lang="fr-FR" dirty="0" smtClean="0">
                <a:hlinkClick r:id="rId2"/>
              </a:rPr>
              <a:t>Démonstration</a:t>
            </a:r>
            <a:endParaRPr lang="fr-FR" dirty="0" smtClean="0"/>
          </a:p>
          <a:p>
            <a:pPr marL="0" indent="0">
              <a:buNone/>
            </a:pPr>
            <a:r>
              <a:rPr lang="fr-FR" sz="1600" dirty="0" smtClean="0">
                <a:latin typeface="Courier New" pitchFamily="49" charset="0"/>
                <a:cs typeface="Courier New" pitchFamily="49" charset="0"/>
              </a:rPr>
              <a:t>&lt;script&gt;</a:t>
            </a:r>
            <a:br>
              <a:rPr lang="fr-FR" sz="1600" dirty="0" smtClean="0">
                <a:latin typeface="Courier New" pitchFamily="49" charset="0"/>
                <a:cs typeface="Courier New" pitchFamily="49" charset="0"/>
              </a:rPr>
            </a:b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clickCounter</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a:t>
            </a:r>
            <a:r>
              <a:rPr lang="fr-FR" sz="1600" dirty="0" err="1" smtClean="0">
                <a:latin typeface="Courier New" pitchFamily="49" charset="0"/>
                <a:cs typeface="Courier New" pitchFamily="49" charset="0"/>
              </a:rPr>
              <a:t>typeof</a:t>
            </a:r>
            <a:r>
              <a:rPr lang="fr-FR" sz="1600" dirty="0" smtClean="0">
                <a:latin typeface="Courier New" pitchFamily="49" charset="0"/>
                <a:cs typeface="Courier New" pitchFamily="49" charset="0"/>
              </a:rPr>
              <a:t>(Storage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undefined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 </a:t>
            </a:r>
            <a:r>
              <a:rPr lang="fr-FR" sz="1600" dirty="0">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sessionStorage.clickcount</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b="1" dirty="0" smtClean="0">
                <a:solidFill>
                  <a:srgbClr val="FF0000"/>
                </a:solidFill>
                <a:latin typeface="Courier New" pitchFamily="49" charset="0"/>
                <a:cs typeface="Courier New" pitchFamily="49" charset="0"/>
              </a:rPr>
              <a:t>=</a:t>
            </a:r>
            <a:br>
              <a:rPr lang="fr-FR" sz="1600" b="1" dirty="0" smtClean="0">
                <a:solidFill>
                  <a:srgbClr val="FF0000"/>
                </a:solidFill>
                <a:latin typeface="Courier New" pitchFamily="49" charset="0"/>
                <a:cs typeface="Courier New" pitchFamily="49" charset="0"/>
              </a:rPr>
            </a:br>
            <a:r>
              <a:rPr lang="fr-FR" sz="1600" b="1" dirty="0" smtClean="0">
                <a:solidFill>
                  <a:srgbClr val="FF0000"/>
                </a:solidFill>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Number</a:t>
            </a:r>
            <a:r>
              <a:rPr lang="fr-FR" sz="1600" b="1" dirty="0" smtClean="0">
                <a:solidFill>
                  <a:srgbClr val="FF0000"/>
                </a:solidFill>
                <a:latin typeface="Courier New" pitchFamily="49" charset="0"/>
                <a:cs typeface="Courier New" pitchFamily="49" charset="0"/>
              </a:rPr>
              <a:t>(</a:t>
            </a:r>
            <a:r>
              <a:rPr lang="fr-FR" sz="1600" b="1" dirty="0" err="1" smtClean="0">
                <a:solidFill>
                  <a:srgbClr val="FF0000"/>
                </a:solidFill>
                <a:latin typeface="Courier New" pitchFamily="49" charset="0"/>
                <a:cs typeface="Courier New" pitchFamily="49" charset="0"/>
              </a:rPr>
              <a:t>sessionStorage.clickcount</a:t>
            </a:r>
            <a:r>
              <a:rPr lang="fr-FR" sz="1600" b="1" dirty="0">
                <a:solidFill>
                  <a:srgbClr val="FF0000"/>
                </a:solidFill>
                <a:latin typeface="Courier New" pitchFamily="49" charset="0"/>
                <a:cs typeface="Courier New" pitchFamily="49" charset="0"/>
              </a:rPr>
              <a:t>)+1</a:t>
            </a:r>
            <a:r>
              <a:rPr lang="fr-FR" sz="1600" b="1" dirty="0" smtClean="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b="1" dirty="0" smtClean="0">
                <a:solidFill>
                  <a:srgbClr val="FF0000"/>
                </a:solidFill>
                <a:latin typeface="Courier New" pitchFamily="49" charset="0"/>
                <a:cs typeface="Courier New" pitchFamily="49" charset="0"/>
              </a:rPr>
              <a:t>=1;</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document.getElementById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result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innerHTML</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You have </a:t>
            </a:r>
            <a:r>
              <a:rPr lang="fr-FR" sz="1600" dirty="0" err="1">
                <a:latin typeface="Courier New" pitchFamily="49" charset="0"/>
                <a:cs typeface="Courier New" pitchFamily="49" charset="0"/>
              </a:rPr>
              <a:t>clicked</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 +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err="1" smtClean="0">
                <a:solidFill>
                  <a:srgbClr val="FF0000"/>
                </a:solidFill>
                <a:latin typeface="Courier New" pitchFamily="49" charset="0"/>
                <a:cs typeface="Courier New" pitchFamily="49" charset="0"/>
              </a:rPr>
              <a:t>sessionStorage.clickcount</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 time(s) in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this</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session</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else</a:t>
            </a:r>
            <a:r>
              <a:rPr lang="fr-FR" sz="1600" dirty="0" smtClean="0">
                <a:latin typeface="Courier New" pitchFamily="49" charset="0"/>
                <a:cs typeface="Courier New" pitchFamily="49" charset="0"/>
              </a:rPr>
              <a:t> { // pas de support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script&gt;</a:t>
            </a:r>
          </a:p>
          <a:p>
            <a:pPr marL="0" indent="0">
              <a:buNone/>
            </a:pPr>
            <a:endParaRPr lang="fr-FR" dirty="0"/>
          </a:p>
          <a:p>
            <a:endParaRPr lang="fr-FR" dirty="0"/>
          </a:p>
        </p:txBody>
      </p:sp>
    </p:spTree>
    <p:extLst>
      <p:ext uri="{BB962C8B-B14F-4D97-AF65-F5344CB8AC3E}">
        <p14:creationId xmlns:p14="http://schemas.microsoft.com/office/powerpoint/2010/main" val="380184712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endParaRPr lang="fr-FR" dirty="0"/>
          </a:p>
        </p:txBody>
      </p:sp>
      <p:sp>
        <p:nvSpPr>
          <p:cNvPr id="3" name="Espace réservé du contenu 2"/>
          <p:cNvSpPr>
            <a:spLocks noGrp="1"/>
          </p:cNvSpPr>
          <p:nvPr>
            <p:ph idx="1"/>
          </p:nvPr>
        </p:nvSpPr>
        <p:spPr/>
        <p:txBody>
          <a:bodyPr/>
          <a:lstStyle/>
          <a:p>
            <a:r>
              <a:rPr lang="fr-FR" dirty="0" smtClean="0"/>
              <a:t>Pas encore standardisé, supporté par Chrome et </a:t>
            </a:r>
            <a:r>
              <a:rPr lang="fr-FR" dirty="0" err="1" smtClean="0"/>
              <a:t>FireFox</a:t>
            </a:r>
            <a:endParaRPr lang="fr-FR" dirty="0" smtClean="0"/>
          </a:p>
          <a:p>
            <a:r>
              <a:rPr lang="fr-FR" dirty="0" err="1" smtClean="0"/>
              <a:t>IndexedDB</a:t>
            </a:r>
            <a:r>
              <a:rPr lang="fr-FR" dirty="0" smtClean="0"/>
              <a:t> est un « </a:t>
            </a:r>
            <a:r>
              <a:rPr lang="fr-FR" dirty="0" err="1" smtClean="0"/>
              <a:t>object</a:t>
            </a:r>
            <a:r>
              <a:rPr lang="fr-FR" dirty="0" smtClean="0"/>
              <a:t> store », </a:t>
            </a:r>
            <a:r>
              <a:rPr lang="en-US" dirty="0" smtClean="0"/>
              <a:t>pas </a:t>
            </a:r>
            <a:r>
              <a:rPr lang="en-US" dirty="0" err="1" smtClean="0"/>
              <a:t>une</a:t>
            </a:r>
            <a:r>
              <a:rPr lang="en-US" dirty="0" smtClean="0"/>
              <a:t> BD </a:t>
            </a:r>
            <a:r>
              <a:rPr lang="en-US" dirty="0" err="1" smtClean="0"/>
              <a:t>relationelle</a:t>
            </a:r>
            <a:r>
              <a:rPr lang="en-US" dirty="0" smtClean="0"/>
              <a:t> avec des tables. </a:t>
            </a:r>
          </a:p>
          <a:p>
            <a:r>
              <a:rPr lang="en-US" dirty="0" smtClean="0"/>
              <a:t>Les </a:t>
            </a:r>
            <a:r>
              <a:rPr lang="en-US" dirty="0" err="1" smtClean="0"/>
              <a:t>objets</a:t>
            </a:r>
            <a:r>
              <a:rPr lang="en-US" dirty="0" smtClean="0"/>
              <a:t> </a:t>
            </a:r>
            <a:r>
              <a:rPr lang="en-US" dirty="0" err="1" smtClean="0"/>
              <a:t>stockés</a:t>
            </a:r>
            <a:r>
              <a:rPr lang="en-US" dirty="0" smtClean="0"/>
              <a:t> </a:t>
            </a:r>
            <a:r>
              <a:rPr lang="en-US" dirty="0" err="1" smtClean="0"/>
              <a:t>sont</a:t>
            </a:r>
            <a:r>
              <a:rPr lang="en-US" dirty="0" smtClean="0"/>
              <a:t> en JSON, et </a:t>
            </a:r>
            <a:r>
              <a:rPr lang="en-US" dirty="0" err="1" smtClean="0"/>
              <a:t>peuvent</a:t>
            </a:r>
            <a:r>
              <a:rPr lang="en-US" dirty="0" smtClean="0"/>
              <a:t> </a:t>
            </a:r>
            <a:r>
              <a:rPr lang="en-US" dirty="0" err="1" smtClean="0"/>
              <a:t>être</a:t>
            </a:r>
            <a:r>
              <a:rPr lang="en-US" dirty="0" smtClean="0"/>
              <a:t> </a:t>
            </a:r>
            <a:r>
              <a:rPr lang="en-US" dirty="0" err="1" smtClean="0"/>
              <a:t>indexés</a:t>
            </a:r>
            <a:r>
              <a:rPr lang="en-US" dirty="0" smtClean="0"/>
              <a:t> en </a:t>
            </a:r>
            <a:r>
              <a:rPr lang="en-US" dirty="0" err="1" smtClean="0"/>
              <a:t>fonction</a:t>
            </a:r>
            <a:r>
              <a:rPr lang="en-US" dirty="0" smtClean="0"/>
              <a:t> de </a:t>
            </a:r>
            <a:r>
              <a:rPr lang="en-US" dirty="0" err="1" smtClean="0"/>
              <a:t>leurs</a:t>
            </a:r>
            <a:r>
              <a:rPr lang="en-US" dirty="0" smtClean="0"/>
              <a:t> </a:t>
            </a:r>
            <a:r>
              <a:rPr lang="en-US" dirty="0" err="1" smtClean="0"/>
              <a:t>attributs</a:t>
            </a:r>
            <a:r>
              <a:rPr lang="en-US" dirty="0" smtClean="0"/>
              <a:t>.</a:t>
            </a:r>
          </a:p>
          <a:p>
            <a:r>
              <a:rPr lang="en-US" dirty="0" smtClean="0"/>
              <a:t>Pas de SQL propose des </a:t>
            </a:r>
            <a:r>
              <a:rPr lang="en-US" dirty="0" err="1" smtClean="0"/>
              <a:t>requêtes</a:t>
            </a:r>
            <a:r>
              <a:rPr lang="en-US" dirty="0" smtClean="0"/>
              <a:t> </a:t>
            </a:r>
            <a:r>
              <a:rPr lang="en-US" dirty="0" err="1" smtClean="0"/>
              <a:t>sur</a:t>
            </a:r>
            <a:r>
              <a:rPr lang="en-US" dirty="0" smtClean="0"/>
              <a:t> des </a:t>
            </a:r>
            <a:r>
              <a:rPr lang="en-US" dirty="0" err="1" smtClean="0"/>
              <a:t>indexs</a:t>
            </a:r>
            <a:r>
              <a:rPr lang="en-US" dirty="0" smtClean="0"/>
              <a:t>, on </a:t>
            </a:r>
            <a:r>
              <a:rPr lang="en-US" dirty="0" err="1" smtClean="0"/>
              <a:t>obtient</a:t>
            </a:r>
            <a:r>
              <a:rPr lang="en-US" dirty="0" smtClean="0"/>
              <a:t> un </a:t>
            </a:r>
            <a:r>
              <a:rPr lang="en-US" dirty="0" err="1" smtClean="0"/>
              <a:t>curseur</a:t>
            </a:r>
            <a:r>
              <a:rPr lang="en-US" dirty="0" smtClean="0"/>
              <a:t> </a:t>
            </a:r>
            <a:r>
              <a:rPr lang="en-US" dirty="0" err="1" smtClean="0"/>
              <a:t>que</a:t>
            </a:r>
            <a:r>
              <a:rPr lang="en-US" dirty="0" smtClean="0"/>
              <a:t> </a:t>
            </a:r>
            <a:r>
              <a:rPr lang="en-US" dirty="0" err="1" smtClean="0"/>
              <a:t>l’on</a:t>
            </a:r>
            <a:r>
              <a:rPr lang="en-US" dirty="0" smtClean="0"/>
              <a:t> </a:t>
            </a:r>
            <a:r>
              <a:rPr lang="en-US" dirty="0" err="1" smtClean="0"/>
              <a:t>va</a:t>
            </a:r>
            <a:r>
              <a:rPr lang="en-US" dirty="0" smtClean="0"/>
              <a:t> </a:t>
            </a:r>
            <a:r>
              <a:rPr lang="en-US" dirty="0" err="1" smtClean="0"/>
              <a:t>utiliser</a:t>
            </a:r>
            <a:r>
              <a:rPr lang="en-US" dirty="0" smtClean="0"/>
              <a:t> pour </a:t>
            </a:r>
            <a:r>
              <a:rPr lang="en-US" dirty="0" err="1" smtClean="0"/>
              <a:t>itérer</a:t>
            </a:r>
            <a:r>
              <a:rPr lang="en-US" dirty="0" smtClean="0"/>
              <a:t> </a:t>
            </a:r>
            <a:r>
              <a:rPr lang="en-US" dirty="0" err="1" smtClean="0"/>
              <a:t>sur</a:t>
            </a:r>
            <a:r>
              <a:rPr lang="en-US" dirty="0" smtClean="0"/>
              <a:t> les </a:t>
            </a:r>
            <a:r>
              <a:rPr lang="en-US" dirty="0" err="1" smtClean="0"/>
              <a:t>résultats</a:t>
            </a:r>
            <a:r>
              <a:rPr lang="en-US" dirty="0" smtClean="0"/>
              <a:t>. </a:t>
            </a:r>
            <a:endParaRPr lang="fr-FR" dirty="0"/>
          </a:p>
        </p:txBody>
      </p:sp>
    </p:spTree>
    <p:extLst>
      <p:ext uri="{BB962C8B-B14F-4D97-AF65-F5344CB8AC3E}">
        <p14:creationId xmlns:p14="http://schemas.microsoft.com/office/powerpoint/2010/main" val="156968563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fonctionnement asynchrone</a:t>
            </a:r>
            <a:endParaRPr lang="fr-FR" dirty="0"/>
          </a:p>
        </p:txBody>
      </p:sp>
      <p:sp>
        <p:nvSpPr>
          <p:cNvPr id="3" name="Espace réservé du contenu 2"/>
          <p:cNvSpPr>
            <a:spLocks noGrp="1"/>
          </p:cNvSpPr>
          <p:nvPr>
            <p:ph idx="1"/>
          </p:nvPr>
        </p:nvSpPr>
        <p:spPr>
          <a:xfrm>
            <a:off x="755576" y="1196752"/>
            <a:ext cx="8001000" cy="4724400"/>
          </a:xfrm>
        </p:spPr>
        <p:txBody>
          <a:bodyPr/>
          <a:lstStyle/>
          <a:p>
            <a:r>
              <a:rPr lang="fr-FR" dirty="0" smtClean="0"/>
              <a:t>Chaque opération va renvoyer un résultat via une fonction de callback. Ainsi chaque opération rend la main immédiatement, elle est non bloquante.</a:t>
            </a:r>
          </a:p>
          <a:p>
            <a:r>
              <a:rPr lang="fr-FR" dirty="0" smtClean="0"/>
              <a:t>Les opérations sont transactionnelles. On ne peut manipuler de données en dehors d’une transaction.</a:t>
            </a:r>
          </a:p>
          <a:p>
            <a:r>
              <a:rPr lang="fr-FR" dirty="0" smtClean="0"/>
              <a:t>L’exemple illustré ici est celui </a:t>
            </a:r>
            <a:r>
              <a:rPr lang="fr-FR" dirty="0" smtClean="0">
                <a:hlinkClick r:id="rId2"/>
              </a:rPr>
              <a:t>des </a:t>
            </a:r>
            <a:r>
              <a:rPr lang="fr-FR" dirty="0" err="1" smtClean="0">
                <a:hlinkClick r:id="rId2"/>
              </a:rPr>
              <a:t>slides</a:t>
            </a:r>
            <a:r>
              <a:rPr lang="fr-FR" dirty="0" smtClean="0">
                <a:hlinkClick r:id="rId2"/>
              </a:rPr>
              <a:t> de html5rocks</a:t>
            </a:r>
            <a:endParaRPr lang="fr-FR" dirty="0" smtClean="0"/>
          </a:p>
          <a:p>
            <a:pPr lvl="1"/>
            <a:r>
              <a:rPr lang="fr-FR" dirty="0"/>
              <a:t>Voir explications : </a:t>
            </a:r>
            <a:r>
              <a:rPr lang="fr-FR" dirty="0">
                <a:hlinkClick r:id="rId3"/>
              </a:rPr>
              <a:t>http://www.html5rocks.com/en/tutorials/indexeddb/todo/</a:t>
            </a:r>
            <a:endParaRPr lang="fr-FR" dirty="0"/>
          </a:p>
        </p:txBody>
      </p:sp>
    </p:spTree>
    <p:extLst>
      <p:ext uri="{BB962C8B-B14F-4D97-AF65-F5344CB8AC3E}">
        <p14:creationId xmlns:p14="http://schemas.microsoft.com/office/powerpoint/2010/main" val="392877690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informations importantes	</a:t>
            </a:r>
            <a:endParaRPr lang="fr-FR" dirty="0"/>
          </a:p>
        </p:txBody>
      </p:sp>
      <p:sp>
        <p:nvSpPr>
          <p:cNvPr id="3" name="Espace réservé du contenu 2"/>
          <p:cNvSpPr>
            <a:spLocks noGrp="1"/>
          </p:cNvSpPr>
          <p:nvPr>
            <p:ph idx="1"/>
          </p:nvPr>
        </p:nvSpPr>
        <p:spPr/>
        <p:txBody>
          <a:bodyPr/>
          <a:lstStyle/>
          <a:p>
            <a:r>
              <a:rPr lang="fr-FR" dirty="0" smtClean="0"/>
              <a:t>Spécification encore en Béta version</a:t>
            </a:r>
          </a:p>
          <a:p>
            <a:r>
              <a:rPr lang="fr-FR" dirty="0" smtClean="0"/>
              <a:t>Voir les très bons </a:t>
            </a:r>
            <a:r>
              <a:rPr lang="fr-FR" dirty="0" err="1" smtClean="0"/>
              <a:t>slides</a:t>
            </a:r>
            <a:r>
              <a:rPr lang="fr-FR" dirty="0" smtClean="0"/>
              <a:t> : </a:t>
            </a:r>
            <a:r>
              <a:rPr lang="fr-FR" dirty="0">
                <a:hlinkClick r:id="rId2"/>
              </a:rPr>
              <a:t>http://</a:t>
            </a:r>
            <a:r>
              <a:rPr lang="fr-FR" dirty="0" smtClean="0">
                <a:hlinkClick r:id="rId2"/>
              </a:rPr>
              <a:t>www.slideshare.net/mikewest/intro-to-indexeddb-beta</a:t>
            </a:r>
            <a:endParaRPr lang="fr-FR" dirty="0" smtClean="0"/>
          </a:p>
          <a:p>
            <a:r>
              <a:rPr lang="fr-FR" dirty="0" smtClean="0"/>
              <a:t>Nous explicitons ici un exemple bien connu.</a:t>
            </a:r>
          </a:p>
        </p:txBody>
      </p:sp>
    </p:spTree>
    <p:extLst>
      <p:ext uri="{BB962C8B-B14F-4D97-AF65-F5344CB8AC3E}">
        <p14:creationId xmlns:p14="http://schemas.microsoft.com/office/powerpoint/2010/main" val="100977086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étudié</a:t>
            </a:r>
            <a:endParaRPr lang="fr-FR" dirty="0"/>
          </a:p>
        </p:txBody>
      </p:sp>
      <p:sp>
        <p:nvSpPr>
          <p:cNvPr id="3" name="Espace réservé du contenu 2"/>
          <p:cNvSpPr>
            <a:spLocks noGrp="1"/>
          </p:cNvSpPr>
          <p:nvPr>
            <p:ph idx="1"/>
          </p:nvPr>
        </p:nvSpPr>
        <p:spPr/>
        <p:txBody>
          <a:bodyPr/>
          <a:lstStyle/>
          <a:p>
            <a:endParaRPr lang="fr-F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92888" cy="4268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72808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IndexedDB</a:t>
            </a:r>
            <a:r>
              <a:rPr lang="fr-FR" dirty="0" smtClean="0"/>
              <a:t> : ouverture d’une base</a:t>
            </a:r>
            <a:endParaRPr lang="fr-FR" dirty="0"/>
          </a:p>
        </p:txBody>
      </p:sp>
      <p:sp>
        <p:nvSpPr>
          <p:cNvPr id="3" name="Espace réservé du contenu 2"/>
          <p:cNvSpPr>
            <a:spLocks noGrp="1"/>
          </p:cNvSpPr>
          <p:nvPr>
            <p:ph idx="1"/>
          </p:nvPr>
        </p:nvSpPr>
        <p:spPr/>
        <p:txBody>
          <a:bodyPr/>
          <a:lstStyle/>
          <a:p>
            <a:pPr marL="0" indent="0">
              <a:buNone/>
            </a:pPr>
            <a:r>
              <a:rPr lang="fr-FR" sz="1800" dirty="0" smtClean="0">
                <a:latin typeface="Courier New" pitchFamily="49" charset="0"/>
                <a:cs typeface="Courier New" pitchFamily="49" charset="0"/>
              </a:rPr>
              <a:t>// On fait de l’objet. On associe un </a:t>
            </a:r>
            <a:r>
              <a:rPr lang="fr-FR" sz="1800" dirty="0" err="1" smtClean="0">
                <a:latin typeface="Courier New" pitchFamily="49" charset="0"/>
                <a:cs typeface="Courier New" pitchFamily="49" charset="0"/>
              </a:rPr>
              <a:t>namespace</a:t>
            </a:r>
            <a:r>
              <a:rPr lang="fr-FR" sz="1800" dirty="0" smtClean="0">
                <a:latin typeface="Courier New" pitchFamily="49" charset="0"/>
                <a:cs typeface="Courier New" pitchFamily="49" charset="0"/>
              </a:rPr>
              <a:t> dans ces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exemples</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html5rocks =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html5rocks.indexedDB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p>
          <a:p>
            <a:pPr marL="0" indent="0">
              <a:buNone/>
            </a:pPr>
            <a:r>
              <a:rPr lang="fr-FR" sz="1800" dirty="0" smtClean="0">
                <a:latin typeface="Courier New" pitchFamily="49" charset="0"/>
                <a:cs typeface="Courier New" pitchFamily="49" charset="0"/>
              </a:rPr>
              <a:t>html5rocks.indexedDB.db </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null</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html5rocks.indexedDB.open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var </a:t>
            </a:r>
            <a:r>
              <a:rPr lang="fr-FR" sz="1800" b="1" dirty="0" err="1">
                <a:solidFill>
                  <a:srgbClr val="FF0000"/>
                </a:solidFill>
                <a:latin typeface="Courier New" pitchFamily="49" charset="0"/>
                <a:cs typeface="Courier New" pitchFamily="49" charset="0"/>
              </a:rPr>
              <a:t>request</a:t>
            </a:r>
            <a:r>
              <a:rPr lang="fr-FR" sz="1800" b="1" dirty="0">
                <a:solidFill>
                  <a:srgbClr val="FF0000"/>
                </a:solidFill>
                <a:latin typeface="Courier New" pitchFamily="49" charset="0"/>
                <a:cs typeface="Courier New" pitchFamily="49" charset="0"/>
              </a:rPr>
              <a:t> = </a:t>
            </a:r>
            <a:r>
              <a:rPr lang="fr-FR" sz="1800" b="1" dirty="0" err="1">
                <a:solidFill>
                  <a:srgbClr val="FF0000"/>
                </a:solidFill>
                <a:latin typeface="Courier New" pitchFamily="49" charset="0"/>
                <a:cs typeface="Courier New" pitchFamily="49" charset="0"/>
              </a:rPr>
              <a:t>indexedDB.open</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todos</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html5rocks.indexedDB.db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e.target.result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 traitement</a:t>
            </a: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  };</a:t>
            </a:r>
          </a:p>
          <a:p>
            <a:pPr marL="0" indent="0">
              <a:buNone/>
            </a:pP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html5rocks.indexedDB.onerror</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t>En rouge la fonction d’ouverture/création d’une BD, en vert les fonctions de callback</a:t>
            </a:r>
          </a:p>
        </p:txBody>
      </p:sp>
    </p:spTree>
    <p:extLst>
      <p:ext uri="{BB962C8B-B14F-4D97-AF65-F5344CB8AC3E}">
        <p14:creationId xmlns:p14="http://schemas.microsoft.com/office/powerpoint/2010/main" val="1503831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a:t>
            </a:r>
            <a:endParaRPr lang="fr-FR" dirty="0"/>
          </a:p>
        </p:txBody>
      </p:sp>
      <p:sp>
        <p:nvSpPr>
          <p:cNvPr id="3" name="Espace réservé du contenu 2"/>
          <p:cNvSpPr>
            <a:spLocks noGrp="1"/>
          </p:cNvSpPr>
          <p:nvPr>
            <p:ph idx="1"/>
          </p:nvPr>
        </p:nvSpPr>
        <p:spPr>
          <a:xfrm>
            <a:off x="611560" y="1196752"/>
            <a:ext cx="6840760" cy="4724400"/>
          </a:xfrm>
        </p:spPr>
        <p:txBody>
          <a:bodyPr/>
          <a:lstStyle/>
          <a:p>
            <a:pPr marL="0" indent="0">
              <a:buNone/>
            </a:pPr>
            <a:r>
              <a:rPr lang="fr-FR" sz="1600" dirty="0">
                <a:latin typeface="Courier New" pitchFamily="49" charset="0"/>
                <a:cs typeface="Courier New" pitchFamily="49" charset="0"/>
              </a:rPr>
              <a:t>&lt;!DOCTYPE html</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html</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head</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style</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b="1" dirty="0" smtClean="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required</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border-</a:t>
            </a:r>
            <a:r>
              <a:rPr lang="fr-FR" sz="1600" dirty="0" err="1" smtClean="0">
                <a:latin typeface="Courier New" pitchFamily="49" charset="0"/>
                <a:cs typeface="Courier New" pitchFamily="49" charset="0"/>
              </a:rPr>
              <a:t>color</a:t>
            </a:r>
            <a:r>
              <a:rPr lang="fr-FR" sz="1600" dirty="0">
                <a:latin typeface="Courier New" pitchFamily="49" charset="0"/>
                <a:cs typeface="Courier New" pitchFamily="49" charset="0"/>
              </a:rPr>
              <a:t>: #88a</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webkit</a:t>
            </a:r>
            <a:r>
              <a:rPr lang="fr-FR" sz="1600" dirty="0">
                <a:latin typeface="Courier New" pitchFamily="49" charset="0"/>
                <a:cs typeface="Courier New" pitchFamily="49" charset="0"/>
              </a:rPr>
              <a:t>-box-</a:t>
            </a:r>
            <a:r>
              <a:rPr lang="fr-FR" sz="1600" dirty="0" err="1">
                <a:latin typeface="Courier New" pitchFamily="49" charset="0"/>
                <a:cs typeface="Courier New" pitchFamily="49" charset="0"/>
              </a:rPr>
              <a:t>shadow</a:t>
            </a:r>
            <a:r>
              <a:rPr lang="fr-FR" sz="1600" dirty="0">
                <a:latin typeface="Courier New" pitchFamily="49" charset="0"/>
                <a:cs typeface="Courier New" pitchFamily="49" charset="0"/>
              </a:rPr>
              <a:t>: 0 0 10px </a:t>
            </a:r>
            <a:r>
              <a:rPr lang="fr-FR" sz="1600" dirty="0" err="1">
                <a:latin typeface="Courier New" pitchFamily="49" charset="0"/>
                <a:cs typeface="Courier New" pitchFamily="49" charset="0"/>
              </a:rPr>
              <a:t>rgba</a:t>
            </a:r>
            <a:r>
              <a:rPr lang="fr-FR" sz="1600" dirty="0">
                <a:latin typeface="Courier New" pitchFamily="49" charset="0"/>
                <a:cs typeface="Courier New" pitchFamily="49" charset="0"/>
              </a:rPr>
              <a:t>(0, 0, 255, .8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a:t>
            </a:r>
            <a:r>
              <a:rPr lang="fr-FR" sz="1600" b="1" dirty="0" err="1">
                <a:solidFill>
                  <a:srgbClr val="FF0000"/>
                </a:solidFill>
                <a:latin typeface="Courier New" pitchFamily="49" charset="0"/>
                <a:cs typeface="Courier New" pitchFamily="49" charset="0"/>
              </a:rPr>
              <a:t>invalid</a:t>
            </a:r>
            <a:r>
              <a:rPr lang="fr-FR" sz="1600" b="1" dirty="0">
                <a:solidFill>
                  <a:srgbClr val="FF0000"/>
                </a:solidFill>
                <a:latin typeface="Courier New" pitchFamily="49" charset="0"/>
                <a:cs typeface="Courier New" pitchFamily="49" charset="0"/>
              </a:rPr>
              <a:t> </a:t>
            </a:r>
            <a:r>
              <a:rPr lang="fr-FR" sz="1600" dirty="0" smtClean="0">
                <a:latin typeface="Courier New" pitchFamily="49" charset="0"/>
                <a:cs typeface="Courier New" pitchFamily="49" charset="0"/>
              </a:rPr>
              <a:t>{</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     border-</a:t>
            </a:r>
            <a:r>
              <a:rPr lang="fr-FR" sz="1600" dirty="0" err="1" smtClean="0">
                <a:latin typeface="Courier New" pitchFamily="49" charset="0"/>
                <a:cs typeface="Courier New" pitchFamily="49" charset="0"/>
              </a:rPr>
              <a:t>color</a:t>
            </a:r>
            <a:r>
              <a:rPr lang="fr-FR" sz="1600" dirty="0">
                <a:latin typeface="Courier New" pitchFamily="49" charset="0"/>
                <a:cs typeface="Courier New" pitchFamily="49" charset="0"/>
              </a:rPr>
              <a:t>: #e88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webkit</a:t>
            </a:r>
            <a:r>
              <a:rPr lang="fr-FR" sz="1600" dirty="0">
                <a:latin typeface="Courier New" pitchFamily="49" charset="0"/>
                <a:cs typeface="Courier New" pitchFamily="49" charset="0"/>
              </a:rPr>
              <a:t>-box-</a:t>
            </a:r>
            <a:r>
              <a:rPr lang="fr-FR" sz="1600" dirty="0" err="1">
                <a:latin typeface="Courier New" pitchFamily="49" charset="0"/>
                <a:cs typeface="Courier New" pitchFamily="49" charset="0"/>
              </a:rPr>
              <a:t>shadow</a:t>
            </a:r>
            <a:r>
              <a:rPr lang="fr-FR" sz="1600" dirty="0">
                <a:latin typeface="Courier New" pitchFamily="49" charset="0"/>
                <a:cs typeface="Courier New" pitchFamily="49" charset="0"/>
              </a:rPr>
              <a:t>: 0 0 10px </a:t>
            </a:r>
            <a:r>
              <a:rPr lang="fr-FR" sz="1600" dirty="0" err="1">
                <a:latin typeface="Courier New" pitchFamily="49" charset="0"/>
                <a:cs typeface="Courier New" pitchFamily="49" charset="0"/>
              </a:rPr>
              <a:t>rgba</a:t>
            </a:r>
            <a:r>
              <a:rPr lang="fr-FR" sz="1600" dirty="0">
                <a:latin typeface="Courier New" pitchFamily="49" charset="0"/>
                <a:cs typeface="Courier New" pitchFamily="49" charset="0"/>
              </a:rPr>
              <a:t>(255, 0, 0, .8</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style</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head</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 action="demo_form.asp</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Email: </a:t>
            </a:r>
            <a:r>
              <a:rPr lang="fr-FR" sz="1600" b="1" dirty="0">
                <a:solidFill>
                  <a:srgbClr val="FF0000"/>
                </a:solidFill>
                <a:latin typeface="Courier New" pitchFamily="49" charset="0"/>
                <a:cs typeface="Courier New" pitchFamily="49" charset="0"/>
              </a:rPr>
              <a:t>&lt;input type="email" </a:t>
            </a:r>
            <a:r>
              <a:rPr lang="fr-FR" sz="1600" b="1" dirty="0" err="1">
                <a:solidFill>
                  <a:srgbClr val="FF0000"/>
                </a:solidFill>
                <a:latin typeface="Courier New" pitchFamily="49" charset="0"/>
                <a:cs typeface="Courier New" pitchFamily="49" charset="0"/>
              </a:rPr>
              <a:t>name</a:t>
            </a:r>
            <a:r>
              <a:rPr lang="fr-FR" sz="1600" b="1" dirty="0" smtClean="0">
                <a:solidFill>
                  <a:srgbClr val="FF0000"/>
                </a:solidFill>
                <a:latin typeface="Courier New" pitchFamily="49" charset="0"/>
                <a:cs typeface="Courier New" pitchFamily="49" charset="0"/>
              </a:rPr>
              <a:t>="email" /&gt;</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input type="</a:t>
            </a:r>
            <a:r>
              <a:rPr lang="fr-FR" sz="1600" dirty="0" err="1">
                <a:latin typeface="Courier New" pitchFamily="49" charset="0"/>
                <a:cs typeface="Courier New" pitchFamily="49" charset="0"/>
              </a:rPr>
              <a:t>submit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html&gt;</a:t>
            </a:r>
          </a:p>
          <a:p>
            <a:pPr marL="0" indent="0">
              <a:buNone/>
            </a:pPr>
            <a:endParaRPr lang="fr-FR" sz="1600" dirty="0">
              <a:latin typeface="Courier New" pitchFamily="49" charset="0"/>
              <a:cs typeface="Courier New" pitchFamily="49" charset="0"/>
            </a:endParaRPr>
          </a:p>
        </p:txBody>
      </p:sp>
      <p:sp>
        <p:nvSpPr>
          <p:cNvPr id="4" name="ZoneTexte 3"/>
          <p:cNvSpPr txBox="1"/>
          <p:nvPr/>
        </p:nvSpPr>
        <p:spPr>
          <a:xfrm>
            <a:off x="5508104" y="5949280"/>
            <a:ext cx="2592288"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320473046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 </a:t>
            </a:r>
            <a:r>
              <a:rPr lang="fr-FR" dirty="0" err="1" smtClean="0"/>
              <a:t>object</a:t>
            </a:r>
            <a:r>
              <a:rPr lang="fr-FR" dirty="0" smtClean="0"/>
              <a:t> store (</a:t>
            </a:r>
            <a:r>
              <a:rPr lang="fr-FR" dirty="0" err="1" smtClean="0"/>
              <a:t>eq</a:t>
            </a:r>
            <a:r>
              <a:rPr lang="fr-FR" dirty="0" smtClean="0"/>
              <a:t> table…)</a:t>
            </a:r>
            <a:endParaRPr lang="fr-FR" dirty="0"/>
          </a:p>
        </p:txBody>
      </p:sp>
      <p:sp>
        <p:nvSpPr>
          <p:cNvPr id="3" name="Espace réservé du contenu 2"/>
          <p:cNvSpPr>
            <a:spLocks noGrp="1"/>
          </p:cNvSpPr>
          <p:nvPr>
            <p:ph idx="1"/>
          </p:nvPr>
        </p:nvSpPr>
        <p:spPr>
          <a:xfrm>
            <a:off x="683568" y="1052736"/>
            <a:ext cx="8001000" cy="4724400"/>
          </a:xfrm>
        </p:spPr>
        <p:txBody>
          <a:bodyPr/>
          <a:lstStyle/>
          <a:p>
            <a:pPr marL="0" indent="0">
              <a:buNone/>
            </a:pPr>
            <a:r>
              <a:rPr lang="fr-FR" sz="1800" dirty="0" err="1" smtClean="0">
                <a:latin typeface="Courier New" pitchFamily="49" charset="0"/>
                <a:cs typeface="Courier New" pitchFamily="49" charset="0"/>
              </a:rPr>
              <a:t>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a:latin typeface="Courier New" pitchFamily="49" charset="0"/>
                <a:cs typeface="Courier New" pitchFamily="49" charset="0"/>
              </a:rPr>
              <a:t>v = "1.0</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html5rocks.indexedDB.db </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e.target.result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db</a:t>
            </a:r>
            <a:r>
              <a:rPr lang="fr-FR" sz="1800" dirty="0">
                <a:latin typeface="Courier New" pitchFamily="49" charset="0"/>
                <a:cs typeface="Courier New" pitchFamily="49" charset="0"/>
              </a:rPr>
              <a:t> = html5rocks.indexedDB.db</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Création seulement dans une transaction </a:t>
            </a:r>
            <a:r>
              <a:rPr lang="fr-FR" sz="1800" dirty="0" err="1" smtClean="0">
                <a:latin typeface="Courier New" pitchFamily="49" charset="0"/>
                <a:cs typeface="Courier New" pitchFamily="49" charset="0"/>
              </a:rPr>
              <a:t>setVersion</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if(v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db.version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setVrequest</a:t>
            </a:r>
            <a:r>
              <a:rPr lang="fr-FR" sz="1800" dirty="0">
                <a:latin typeface="Courier New" pitchFamily="49" charset="0"/>
                <a:cs typeface="Courier New" pitchFamily="49" charset="0"/>
              </a:rPr>
              <a:t> = </a:t>
            </a:r>
            <a:r>
              <a:rPr lang="fr-FR" sz="1800" b="1" dirty="0" err="1">
                <a:solidFill>
                  <a:srgbClr val="00B050"/>
                </a:solidFill>
                <a:latin typeface="Courier New" pitchFamily="49" charset="0"/>
                <a:cs typeface="Courier New" pitchFamily="49" charset="0"/>
              </a:rPr>
              <a:t>db.setVersion</a:t>
            </a:r>
            <a:r>
              <a:rPr lang="fr-FR" sz="1800" b="1" dirty="0">
                <a:solidFill>
                  <a:srgbClr val="00B050"/>
                </a:solidFill>
                <a:latin typeface="Courier New" pitchFamily="49" charset="0"/>
                <a:cs typeface="Courier New" pitchFamily="49" charset="0"/>
              </a:rPr>
              <a:t>(v</a:t>
            </a:r>
            <a:r>
              <a:rPr lang="fr-FR" sz="1800" b="1" dirty="0" smtClean="0">
                <a:solidFill>
                  <a:srgbClr val="00B050"/>
                </a:solidFill>
                <a:latin typeface="Courier New" pitchFamily="49" charset="0"/>
                <a:cs typeface="Courier New" pitchFamily="49" charset="0"/>
              </a:rPr>
              <a:t>);</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a:t>
            </a:r>
            <a:r>
              <a:rPr lang="fr-FR" sz="1800" dirty="0" err="1">
                <a:latin typeface="Courier New" pitchFamily="49" charset="0"/>
                <a:cs typeface="Courier New" pitchFamily="49" charset="0"/>
              </a:rPr>
              <a:t>setVrequest.onsuccess</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est le seul endroit où on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 peut créer un </a:t>
            </a:r>
            <a:r>
              <a:rPr lang="fr-FR" sz="1800" dirty="0" err="1" smtClean="0">
                <a:latin typeface="Courier New" pitchFamily="49" charset="0"/>
                <a:cs typeface="Courier New" pitchFamily="49" charset="0"/>
              </a:rPr>
              <a:t>objectStore</a:t>
            </a:r>
            <a:endParaRPr lang="fr-FR" sz="1800" dirty="0">
              <a:latin typeface="Courier New" pitchFamily="49" charset="0"/>
              <a:cs typeface="Courier New" pitchFamily="49" charset="0"/>
            </a:endParaRPr>
          </a:p>
          <a:p>
            <a:pPr marL="0" indent="0">
              <a:buNone/>
            </a:pPr>
            <a:r>
              <a:rPr lang="fr-FR" sz="1800" dirty="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setVrequest.onfailure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html5rocks.indexedDB.onerror;</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setVrequest.onsuccess</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function</a:t>
            </a:r>
            <a:r>
              <a:rPr lang="fr-FR" sz="1800" dirty="0">
                <a:latin typeface="Courier New" pitchFamily="49" charset="0"/>
                <a:cs typeface="Courier New" pitchFamily="49" charset="0"/>
              </a:rPr>
              <a:t>(e)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b="1" dirty="0" smtClean="0">
                <a:solidFill>
                  <a:srgbClr val="FF0000"/>
                </a:solidFill>
                <a:latin typeface="Courier New" pitchFamily="49" charset="0"/>
                <a:cs typeface="Courier New" pitchFamily="49" charset="0"/>
              </a:rPr>
              <a:t>var </a:t>
            </a:r>
            <a:r>
              <a:rPr lang="fr-FR" sz="1800" b="1" dirty="0">
                <a:solidFill>
                  <a:srgbClr val="FF0000"/>
                </a:solidFill>
                <a:latin typeface="Courier New" pitchFamily="49" charset="0"/>
                <a:cs typeface="Courier New" pitchFamily="49" charset="0"/>
              </a:rPr>
              <a:t>store = </a:t>
            </a:r>
            <a:r>
              <a:rPr lang="fr-FR" sz="1800" b="1" dirty="0" err="1">
                <a:solidFill>
                  <a:srgbClr val="FF0000"/>
                </a:solidFill>
                <a:latin typeface="Courier New" pitchFamily="49" charset="0"/>
                <a:cs typeface="Courier New" pitchFamily="49" charset="0"/>
              </a:rPr>
              <a:t>db.createObjectStore</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todo</a:t>
            </a:r>
            <a:r>
              <a:rPr lang="fr-FR" sz="1800" b="1" dirty="0" smtClean="0">
                <a:solidFill>
                  <a:srgbClr val="FF0000"/>
                </a:solidFill>
                <a:latin typeface="Courier New" pitchFamily="49" charset="0"/>
                <a:cs typeface="Courier New" pitchFamily="49" charset="0"/>
              </a:rPr>
              <a:t>",</a:t>
            </a:r>
            <a:br>
              <a:rPr lang="fr-FR" sz="1800" b="1" dirty="0" smtClean="0">
                <a:solidFill>
                  <a:srgbClr val="FF0000"/>
                </a:solidFill>
                <a:latin typeface="Courier New" pitchFamily="49" charset="0"/>
                <a:cs typeface="Courier New" pitchFamily="49" charset="0"/>
              </a:rPr>
            </a:br>
            <a:r>
              <a:rPr lang="fr-FR" sz="1800" b="1" dirty="0" smtClean="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keyPath</a:t>
            </a:r>
            <a:r>
              <a:rPr lang="fr-FR" sz="1800" b="1" dirty="0">
                <a:solidFill>
                  <a:srgbClr val="FF0000"/>
                </a:solidFill>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timeStamp</a:t>
            </a:r>
            <a:r>
              <a:rPr lang="fr-FR" sz="1800" b="1" dirty="0" smtClean="0">
                <a:solidFill>
                  <a:srgbClr val="FF0000"/>
                </a:solidFill>
                <a:latin typeface="Courier New" pitchFamily="49" charset="0"/>
                <a:cs typeface="Courier New" pitchFamily="49" charset="0"/>
              </a:rPr>
              <a:t>"});</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html5rocks.indexedDB.getAllTodoItems();</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html5rocks.indexedDB.getAllTodoItems();</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err="1" smtClean="0">
                <a:latin typeface="Courier New" pitchFamily="49" charset="0"/>
                <a:cs typeface="Courier New" pitchFamily="49" charset="0"/>
              </a:rPr>
              <a:t>request.onfailure</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html5rocks.indexedDB.onerror;</a:t>
            </a:r>
          </a:p>
          <a:p>
            <a:pPr marL="0" indent="0">
              <a:buNone/>
            </a:pPr>
            <a:r>
              <a:rPr lang="fr-FR" sz="1800" dirty="0" smtClean="0">
                <a:latin typeface="Courier New" pitchFamily="49" charset="0"/>
                <a:cs typeface="Courier New" pitchFamily="49" charset="0"/>
              </a:rPr>
              <a:t>  </a:t>
            </a:r>
            <a:endParaRPr lang="fr-FR" sz="1800" dirty="0">
              <a:latin typeface="Courier New" pitchFamily="49" charset="0"/>
              <a:cs typeface="Courier New" pitchFamily="49" charset="0"/>
            </a:endParaRPr>
          </a:p>
        </p:txBody>
      </p:sp>
    </p:spTree>
    <p:extLst>
      <p:ext uri="{BB962C8B-B14F-4D97-AF65-F5344CB8AC3E}">
        <p14:creationId xmlns:p14="http://schemas.microsoft.com/office/powerpoint/2010/main" val="225365556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 </a:t>
            </a:r>
            <a:r>
              <a:rPr lang="fr-FR" dirty="0" err="1"/>
              <a:t>object</a:t>
            </a:r>
            <a:r>
              <a:rPr lang="fr-FR" dirty="0"/>
              <a:t> store</a:t>
            </a:r>
          </a:p>
        </p:txBody>
      </p:sp>
      <p:sp>
        <p:nvSpPr>
          <p:cNvPr id="3" name="Espace réservé du contenu 2"/>
          <p:cNvSpPr>
            <a:spLocks noGrp="1"/>
          </p:cNvSpPr>
          <p:nvPr>
            <p:ph idx="1"/>
          </p:nvPr>
        </p:nvSpPr>
        <p:spPr/>
        <p:txBody>
          <a:bodyPr/>
          <a:lstStyle/>
          <a:p>
            <a:r>
              <a:rPr lang="fr-FR" dirty="0" smtClean="0"/>
              <a:t>Dans l’exemple précédent, on vérifie que la BD est bien en version 1.0, si c’est un succès, alors on crée un </a:t>
            </a:r>
            <a:r>
              <a:rPr lang="fr-FR" dirty="0" err="1" smtClean="0"/>
              <a:t>object</a:t>
            </a:r>
            <a:r>
              <a:rPr lang="fr-FR" dirty="0" smtClean="0"/>
              <a:t> store intitulé « </a:t>
            </a:r>
            <a:r>
              <a:rPr lang="fr-FR" dirty="0" err="1" smtClean="0"/>
              <a:t>todo</a:t>
            </a:r>
            <a:r>
              <a:rPr lang="fr-FR" dirty="0" smtClean="0"/>
              <a:t> » et qui contient la date de création (objet JSON : </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keyPath</a:t>
            </a:r>
            <a:r>
              <a:rPr lang="fr-FR" b="1" dirty="0">
                <a:solidFill>
                  <a:srgbClr val="FF0000"/>
                </a:solidFill>
                <a:latin typeface="Courier New" pitchFamily="49" charset="0"/>
                <a:cs typeface="Courier New" pitchFamily="49" charset="0"/>
              </a:rPr>
              <a:t>: "</a:t>
            </a:r>
            <a:r>
              <a:rPr lang="fr-FR" b="1" dirty="0" err="1" smtClean="0">
                <a:solidFill>
                  <a:srgbClr val="FF0000"/>
                </a:solidFill>
                <a:latin typeface="Courier New" pitchFamily="49" charset="0"/>
                <a:cs typeface="Courier New" pitchFamily="49" charset="0"/>
              </a:rPr>
              <a:t>timeStamp</a:t>
            </a:r>
            <a:r>
              <a:rPr lang="fr-FR" b="1" dirty="0" smtClean="0">
                <a:solidFill>
                  <a:srgbClr val="FF0000"/>
                </a:solidFill>
                <a:latin typeface="Courier New" pitchFamily="49" charset="0"/>
                <a:cs typeface="Courier New" pitchFamily="49" charset="0"/>
              </a:rPr>
              <a:t>"}</a:t>
            </a:r>
            <a:r>
              <a:rPr lang="fr-FR" dirty="0" smtClean="0"/>
              <a:t>)</a:t>
            </a:r>
          </a:p>
          <a:p>
            <a:endParaRPr lang="fr-FR" dirty="0"/>
          </a:p>
        </p:txBody>
      </p:sp>
    </p:spTree>
    <p:extLst>
      <p:ext uri="{BB962C8B-B14F-4D97-AF65-F5344CB8AC3E}">
        <p14:creationId xmlns:p14="http://schemas.microsoft.com/office/powerpoint/2010/main" val="28683012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 d’éléments dans </a:t>
            </a:r>
            <a:r>
              <a:rPr lang="fr-FR" dirty="0" err="1" smtClean="0"/>
              <a:t>l’object</a:t>
            </a:r>
            <a:r>
              <a:rPr lang="fr-FR" dirty="0" smtClean="0"/>
              <a:t> store</a:t>
            </a:r>
            <a:endParaRPr lang="fr-FR" dirty="0"/>
          </a:p>
        </p:txBody>
      </p:sp>
      <p:sp>
        <p:nvSpPr>
          <p:cNvPr id="3" name="Espace réservé du contenu 2"/>
          <p:cNvSpPr>
            <a:spLocks noGrp="1"/>
          </p:cNvSpPr>
          <p:nvPr>
            <p:ph idx="1"/>
          </p:nvPr>
        </p:nvSpPr>
        <p:spPr>
          <a:xfrm>
            <a:off x="683568" y="1196752"/>
            <a:ext cx="8001000" cy="4724400"/>
          </a:xfrm>
        </p:spPr>
        <p:txBody>
          <a:bodyPr/>
          <a:lstStyle/>
          <a:p>
            <a:pPr marL="0" indent="0">
              <a:buNone/>
            </a:pPr>
            <a:r>
              <a:rPr lang="fr-FR" sz="1400" dirty="0">
                <a:latin typeface="Courier New" pitchFamily="49" charset="0"/>
                <a:cs typeface="Courier New" pitchFamily="49" charset="0"/>
              </a:rPr>
              <a:t>html5rocks.indexedDB.addTodo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todoText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db</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html5rocks.indexedDB.db;</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var </a:t>
            </a:r>
            <a:r>
              <a:rPr lang="fr-FR" sz="1400" b="1" dirty="0" err="1">
                <a:solidFill>
                  <a:srgbClr val="FF0000"/>
                </a:solidFill>
                <a:latin typeface="Courier New" pitchFamily="49" charset="0"/>
                <a:cs typeface="Courier New" pitchFamily="49" charset="0"/>
              </a:rPr>
              <a:t>trans</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db.transaction</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todo</a:t>
            </a:r>
            <a:r>
              <a:rPr lang="fr-FR" sz="1400" b="1" dirty="0">
                <a:solidFill>
                  <a:srgbClr val="FF0000"/>
                </a:solidFill>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IDBTransaction.READ_WRITE</a:t>
            </a:r>
            <a:r>
              <a:rPr lang="fr-FR" sz="1400" b="1" dirty="0">
                <a:solidFill>
                  <a:srgbClr val="FF0000"/>
                </a:solidFill>
                <a:latin typeface="Courier New" pitchFamily="49" charset="0"/>
                <a:cs typeface="Courier New" pitchFamily="49" charset="0"/>
              </a:rPr>
              <a:t>, 0</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a:solidFill>
                  <a:srgbClr val="FF0000"/>
                </a:solidFill>
                <a:latin typeface="Courier New" pitchFamily="49" charset="0"/>
                <a:cs typeface="Courier New" pitchFamily="49" charset="0"/>
              </a:rPr>
              <a:t>store = </a:t>
            </a:r>
            <a:r>
              <a:rPr lang="fr-FR" sz="1400" b="1" dirty="0" err="1">
                <a:solidFill>
                  <a:srgbClr val="FF0000"/>
                </a:solidFill>
                <a:latin typeface="Courier New" pitchFamily="49" charset="0"/>
                <a:cs typeface="Courier New" pitchFamily="49" charset="0"/>
              </a:rPr>
              <a:t>trans.objectStore</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todo</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request</a:t>
            </a:r>
            <a:r>
              <a:rPr lang="fr-FR" sz="1400" dirty="0">
                <a:latin typeface="Courier New" pitchFamily="49" charset="0"/>
                <a:cs typeface="Courier New" pitchFamily="49" charset="0"/>
              </a:rPr>
              <a:t> = </a:t>
            </a:r>
            <a:r>
              <a:rPr lang="fr-FR" sz="1400" b="1" dirty="0" err="1">
                <a:solidFill>
                  <a:srgbClr val="00B050"/>
                </a:solidFill>
                <a:latin typeface="Courier New" pitchFamily="49" charset="0"/>
                <a:cs typeface="Courier New" pitchFamily="49" charset="0"/>
              </a:rPr>
              <a:t>store.put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text</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todoText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a:latin typeface="Courier New" pitchFamily="49" charset="0"/>
                <a:cs typeface="Courier New" pitchFamily="49" charset="0"/>
              </a:rPr>
              <a:t>timeStamp</a:t>
            </a:r>
            <a:r>
              <a:rPr lang="fr-FR" sz="1400" dirty="0">
                <a:latin typeface="Courier New" pitchFamily="49" charset="0"/>
                <a:cs typeface="Courier New" pitchFamily="49" charset="0"/>
              </a:rPr>
              <a:t>" : new Date().</a:t>
            </a:r>
            <a:r>
              <a:rPr lang="fr-FR" sz="1400" dirty="0" err="1">
                <a:latin typeface="Courier New" pitchFamily="49" charset="0"/>
                <a:cs typeface="Courier New" pitchFamily="49" charset="0"/>
              </a:rPr>
              <a:t>getTime</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err="1" smtClean="0">
                <a:solidFill>
                  <a:srgbClr val="00B050"/>
                </a:solidFill>
                <a:latin typeface="Courier New" pitchFamily="49" charset="0"/>
                <a:cs typeface="Courier New" pitchFamily="49" charset="0"/>
              </a:rPr>
              <a:t>request.onsuccess</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 On relit tous  le contenu pour affichage</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    html5rocks.indexedDB.getAllTodoItems();</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dirty="0">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request.onerror</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console.log(</a:t>
            </a:r>
            <a:r>
              <a:rPr lang="fr-FR" sz="1400" dirty="0" err="1" smtClean="0">
                <a:latin typeface="Courier New" pitchFamily="49" charset="0"/>
                <a:cs typeface="Courier New" pitchFamily="49" charset="0"/>
              </a:rPr>
              <a:t>e.value</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smtClean="0">
                <a:latin typeface="Courier New" pitchFamily="49" charset="0"/>
                <a:cs typeface="Courier New" pitchFamily="49" charset="0"/>
              </a:rPr>
              <a:t>};</a:t>
            </a:r>
            <a:endParaRPr lang="fr-FR" sz="1400" dirty="0">
              <a:latin typeface="Courier New" pitchFamily="49" charset="0"/>
              <a:cs typeface="Courier New" pitchFamily="49" charset="0"/>
            </a:endParaRPr>
          </a:p>
        </p:txBody>
      </p:sp>
    </p:spTree>
    <p:extLst>
      <p:ext uri="{BB962C8B-B14F-4D97-AF65-F5344CB8AC3E}">
        <p14:creationId xmlns:p14="http://schemas.microsoft.com/office/powerpoint/2010/main" val="198705972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Récupération d’éléments dans un </a:t>
            </a:r>
            <a:r>
              <a:rPr lang="fr-FR" dirty="0" err="1" smtClean="0"/>
              <a:t>object</a:t>
            </a:r>
            <a:r>
              <a:rPr lang="fr-FR" dirty="0" smtClean="0"/>
              <a:t> store</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400" dirty="0">
                <a:latin typeface="Courier New" pitchFamily="49" charset="0"/>
                <a:cs typeface="Courier New" pitchFamily="49" charset="0"/>
              </a:rPr>
              <a:t>html5rocks.indexedDB.getAllTodoItems =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todos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document.getElementById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todoItems</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todos.innerHTML</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db</a:t>
            </a:r>
            <a:r>
              <a:rPr lang="fr-FR" sz="1400" dirty="0">
                <a:latin typeface="Courier New" pitchFamily="49" charset="0"/>
                <a:cs typeface="Courier New" pitchFamily="49" charset="0"/>
              </a:rPr>
              <a:t> = </a:t>
            </a:r>
            <a:r>
              <a:rPr lang="fr-FR" sz="1400" dirty="0" smtClean="0">
                <a:latin typeface="Courier New" pitchFamily="49" charset="0"/>
                <a:cs typeface="Courier New" pitchFamily="49" charset="0"/>
              </a:rPr>
              <a:t>html5rocks.indexedDB.db;</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trans</a:t>
            </a:r>
            <a:r>
              <a:rPr lang="fr-FR" sz="1400" dirty="0">
                <a:latin typeface="Courier New" pitchFamily="49" charset="0"/>
                <a:cs typeface="Courier New" pitchFamily="49" charset="0"/>
              </a:rPr>
              <a:t> = </a:t>
            </a:r>
            <a:r>
              <a:rPr lang="fr-FR" sz="1400" dirty="0" err="1">
                <a:latin typeface="Courier New" pitchFamily="49" charset="0"/>
                <a:cs typeface="Courier New" pitchFamily="49" charset="0"/>
              </a:rPr>
              <a:t>db.transaction</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IDBTransaction.READ_WRITE</a:t>
            </a:r>
            <a:r>
              <a:rPr lang="fr-FR" sz="1400" dirty="0">
                <a:latin typeface="Courier New" pitchFamily="49" charset="0"/>
                <a:cs typeface="Courier New" pitchFamily="49" charset="0"/>
              </a:rPr>
              <a:t>, 0</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a:latin typeface="Courier New" pitchFamily="49" charset="0"/>
                <a:cs typeface="Courier New" pitchFamily="49" charset="0"/>
              </a:rPr>
              <a:t>store = </a:t>
            </a:r>
            <a:r>
              <a:rPr lang="fr-FR" sz="1400" dirty="0" err="1">
                <a:latin typeface="Courier New" pitchFamily="49" charset="0"/>
                <a:cs typeface="Courier New" pitchFamily="49" charset="0"/>
              </a:rPr>
              <a:t>trans.objectStore</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todo</a:t>
            </a:r>
            <a:r>
              <a:rPr lang="fr-FR" sz="1400" dirty="0">
                <a:latin typeface="Courier New" pitchFamily="49" charset="0"/>
                <a:cs typeface="Courier New" pitchFamily="49" charset="0"/>
              </a:rPr>
              <a:t>");</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smtClean="0">
                <a:solidFill>
                  <a:srgbClr val="FF0000"/>
                </a:solidFill>
                <a:latin typeface="Courier New" pitchFamily="49" charset="0"/>
                <a:cs typeface="Courier New" pitchFamily="49" charset="0"/>
              </a:rPr>
              <a:t>// Récupérer tous les résultats</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err="1">
                <a:solidFill>
                  <a:srgbClr val="FF0000"/>
                </a:solidFill>
                <a:latin typeface="Courier New" pitchFamily="49" charset="0"/>
                <a:cs typeface="Courier New" pitchFamily="49" charset="0"/>
              </a:rPr>
              <a:t>keyRange</a:t>
            </a:r>
            <a:r>
              <a:rPr lang="fr-FR" sz="1400" b="1" dirty="0">
                <a:solidFill>
                  <a:srgbClr val="FF0000"/>
                </a:solidFill>
                <a:latin typeface="Courier New" pitchFamily="49" charset="0"/>
                <a:cs typeface="Courier New" pitchFamily="49" charset="0"/>
              </a:rPr>
              <a:t> = </a:t>
            </a:r>
            <a:r>
              <a:rPr lang="fr-FR" sz="1400" b="1" dirty="0" err="1">
                <a:solidFill>
                  <a:srgbClr val="FF0000"/>
                </a:solidFill>
                <a:latin typeface="Courier New" pitchFamily="49" charset="0"/>
                <a:cs typeface="Courier New" pitchFamily="49" charset="0"/>
              </a:rPr>
              <a:t>IDBKeyRange.lowerBound</a:t>
            </a:r>
            <a:r>
              <a:rPr lang="fr-FR" sz="1400" b="1" dirty="0">
                <a:solidFill>
                  <a:srgbClr val="FF0000"/>
                </a:solidFill>
                <a:latin typeface="Courier New" pitchFamily="49" charset="0"/>
                <a:cs typeface="Courier New" pitchFamily="49" charset="0"/>
              </a:rPr>
              <a:t>(0</a:t>
            </a:r>
            <a:r>
              <a:rPr lang="fr-FR" sz="1400" b="1" dirty="0" smtClean="0">
                <a:solidFill>
                  <a:srgbClr val="FF0000"/>
                </a:solidFill>
                <a:latin typeface="Courier New" pitchFamily="49" charset="0"/>
                <a:cs typeface="Courier New" pitchFamily="49" charset="0"/>
              </a:rPr>
              <a:t>); // on cherche depuis l’index</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a:t>
            </a:r>
            <a:r>
              <a:rPr lang="fr-FR" sz="1400" b="1" dirty="0" err="1" smtClean="0">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 = 0… </a:t>
            </a:r>
            <a:r>
              <a:rPr lang="fr-FR" sz="1400" b="1" dirty="0" err="1" smtClean="0">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 est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une sort de clé primaire</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pour les objets que l’on a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stockés. Le </a:t>
            </a:r>
            <a:r>
              <a:rPr lang="fr-FR" sz="1400" b="1" dirty="0" err="1" smtClean="0">
                <a:solidFill>
                  <a:srgbClr val="FF0000"/>
                </a:solidFill>
                <a:latin typeface="Courier New" pitchFamily="49" charset="0"/>
                <a:cs typeface="Courier New" pitchFamily="49" charset="0"/>
              </a:rPr>
              <a:t>KeyPath</a:t>
            </a:r>
            <a:r>
              <a:rPr lang="fr-FR" sz="1400" b="1" dirty="0">
                <a:solidFill>
                  <a:srgbClr val="FF0000"/>
                </a:solidFill>
                <a:latin typeface="Courier New" pitchFamily="49" charset="0"/>
                <a:cs typeface="Courier New" pitchFamily="49" charset="0"/>
              </a:rPr>
              <a:t/>
            </a:r>
            <a:br>
              <a:rPr lang="fr-FR" sz="1400" b="1" dirty="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indiqué à la création de la</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base est un </a:t>
            </a:r>
            <a:r>
              <a:rPr lang="fr-FR" sz="1400" b="1" dirty="0" err="1" smtClean="0">
                <a:solidFill>
                  <a:srgbClr val="FF0000"/>
                </a:solidFill>
                <a:latin typeface="Courier New" pitchFamily="49" charset="0"/>
                <a:cs typeface="Courier New" pitchFamily="49" charset="0"/>
              </a:rPr>
              <a:t>timestamp</a:t>
            </a:r>
            <a:r>
              <a:rPr lang="fr-FR" sz="1400" b="1" dirty="0" smtClean="0">
                <a:solidFill>
                  <a:srgbClr val="FF0000"/>
                </a:solidFill>
                <a:latin typeface="Courier New" pitchFamily="49" charset="0"/>
                <a:cs typeface="Courier New" pitchFamily="49" charset="0"/>
              </a:rPr>
              <a:t> (date)</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var </a:t>
            </a:r>
            <a:r>
              <a:rPr lang="fr-FR" sz="1400" b="1" dirty="0" err="1">
                <a:solidFill>
                  <a:srgbClr val="FF0000"/>
                </a:solidFill>
                <a:latin typeface="Courier New" pitchFamily="49" charset="0"/>
                <a:cs typeface="Courier New" pitchFamily="49" charset="0"/>
              </a:rPr>
              <a:t>cursorRequest</a:t>
            </a:r>
            <a:r>
              <a:rPr lang="fr-FR" sz="1400" b="1" dirty="0">
                <a:solidFill>
                  <a:srgbClr val="FF0000"/>
                </a:solidFill>
                <a:latin typeface="Courier New" pitchFamily="49" charset="0"/>
                <a:cs typeface="Courier New" pitchFamily="49" charset="0"/>
              </a:rPr>
              <a:t> = </a:t>
            </a:r>
            <a:r>
              <a:rPr lang="fr-FR" sz="1400" b="1" dirty="0" err="1">
                <a:solidFill>
                  <a:srgbClr val="00B050"/>
                </a:solidFill>
                <a:latin typeface="Courier New" pitchFamily="49" charset="0"/>
                <a:cs typeface="Courier New" pitchFamily="49" charset="0"/>
              </a:rPr>
              <a:t>store.openCursor</a:t>
            </a:r>
            <a:r>
              <a:rPr lang="fr-FR" sz="1400" b="1" dirty="0">
                <a:solidFill>
                  <a:srgbClr val="FF0000"/>
                </a:solidFill>
                <a:latin typeface="Courier New" pitchFamily="49" charset="0"/>
                <a:cs typeface="Courier New" pitchFamily="49" charset="0"/>
              </a:rPr>
              <a:t>(</a:t>
            </a:r>
            <a:r>
              <a:rPr lang="fr-FR" sz="1400" b="1" dirty="0" err="1">
                <a:solidFill>
                  <a:srgbClr val="FF0000"/>
                </a:solidFill>
                <a:latin typeface="Courier New" pitchFamily="49" charset="0"/>
                <a:cs typeface="Courier New" pitchFamily="49" charset="0"/>
              </a:rPr>
              <a:t>keyRange</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00B050"/>
                </a:solidFill>
                <a:latin typeface="Courier New" pitchFamily="49" charset="0"/>
                <a:cs typeface="Courier New" pitchFamily="49" charset="0"/>
              </a:rPr>
              <a:t>cursorRequest.onsuccess</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function</a:t>
            </a:r>
            <a:r>
              <a:rPr lang="fr-FR" sz="1400" dirty="0">
                <a:latin typeface="Courier New" pitchFamily="49" charset="0"/>
                <a:cs typeface="Courier New" pitchFamily="49" charset="0"/>
              </a:rPr>
              <a:t>(e)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var </a:t>
            </a:r>
            <a:r>
              <a:rPr lang="fr-FR" sz="1400" dirty="0" err="1">
                <a:latin typeface="Courier New" pitchFamily="49" charset="0"/>
                <a:cs typeface="Courier New" pitchFamily="49" charset="0"/>
              </a:rPr>
              <a:t>result</a:t>
            </a:r>
            <a:r>
              <a:rPr lang="fr-FR" sz="1400" dirty="0">
                <a:latin typeface="Courier New" pitchFamily="49" charset="0"/>
                <a:cs typeface="Courier New" pitchFamily="49" charset="0"/>
              </a:rPr>
              <a:t> = </a:t>
            </a:r>
            <a:r>
              <a:rPr lang="fr-FR" sz="1400" dirty="0" err="1" smtClean="0">
                <a:latin typeface="Courier New" pitchFamily="49" charset="0"/>
                <a:cs typeface="Courier New" pitchFamily="49" charset="0"/>
              </a:rPr>
              <a:t>e.target.result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if(</a:t>
            </a:r>
            <a:r>
              <a:rPr lang="fr-FR" sz="1400" dirty="0" err="1" smtClean="0">
                <a:latin typeface="Courier New" pitchFamily="49" charset="0"/>
                <a:cs typeface="Courier New" pitchFamily="49" charset="0"/>
              </a:rPr>
              <a:t>result</a:t>
            </a:r>
            <a:r>
              <a:rPr lang="fr-FR" sz="1400" dirty="0" smtClean="0">
                <a:latin typeface="Courier New" pitchFamily="49" charset="0"/>
                <a:cs typeface="Courier New" pitchFamily="49" charset="0"/>
              </a:rPr>
              <a:t> </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false)</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return</a:t>
            </a:r>
            <a:r>
              <a:rPr lang="fr-FR" sz="1400" dirty="0">
                <a:latin typeface="Courier New" pitchFamily="49" charset="0"/>
                <a:cs typeface="Courier New" pitchFamily="49" charset="0"/>
              </a:rPr>
              <a:t>;</a:t>
            </a:r>
          </a:p>
          <a:p>
            <a:pPr marL="0" indent="0">
              <a:buNone/>
            </a:pP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   </a:t>
            </a:r>
            <a:r>
              <a:rPr lang="fr-FR" sz="1400" b="1" dirty="0" err="1" smtClean="0">
                <a:solidFill>
                  <a:srgbClr val="0070C0"/>
                </a:solidFill>
                <a:latin typeface="Courier New" pitchFamily="49" charset="0"/>
                <a:cs typeface="Courier New" pitchFamily="49" charset="0"/>
              </a:rPr>
              <a:t>renderTodo</a:t>
            </a:r>
            <a:r>
              <a:rPr lang="fr-FR" sz="1400" b="1" dirty="0" smtClean="0">
                <a:solidFill>
                  <a:srgbClr val="0070C0"/>
                </a:solidFill>
                <a:latin typeface="Courier New" pitchFamily="49" charset="0"/>
                <a:cs typeface="Courier New" pitchFamily="49" charset="0"/>
              </a:rPr>
              <a:t>(</a:t>
            </a:r>
            <a:r>
              <a:rPr lang="fr-FR" sz="1400" b="1" dirty="0" err="1" smtClean="0">
                <a:solidFill>
                  <a:srgbClr val="0070C0"/>
                </a:solidFill>
                <a:latin typeface="Courier New" pitchFamily="49" charset="0"/>
                <a:cs typeface="Courier New" pitchFamily="49" charset="0"/>
              </a:rPr>
              <a:t>result.value</a:t>
            </a:r>
            <a:r>
              <a:rPr lang="fr-FR" sz="1400" b="1" dirty="0" smtClean="0">
                <a:solidFill>
                  <a:srgbClr val="0070C0"/>
                </a:solidFill>
                <a:latin typeface="Courier New" pitchFamily="49" charset="0"/>
                <a:cs typeface="Courier New" pitchFamily="49" charset="0"/>
              </a:rPr>
              <a:t>);</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result.continue</a:t>
            </a:r>
            <a:r>
              <a:rPr lang="fr-FR" sz="1400" b="1" dirty="0" smtClean="0">
                <a:solidFill>
                  <a:srgbClr val="FF0000"/>
                </a:solidFill>
                <a:latin typeface="Courier New" pitchFamily="49" charset="0"/>
                <a:cs typeface="Courier New" pitchFamily="49" charset="0"/>
              </a:rPr>
              <a:t>();  // car le callback </a:t>
            </a:r>
            <a:r>
              <a:rPr lang="fr-FR" sz="1400" b="1" dirty="0" err="1" smtClean="0">
                <a:solidFill>
                  <a:srgbClr val="FF0000"/>
                </a:solidFill>
                <a:latin typeface="Courier New" pitchFamily="49" charset="0"/>
                <a:cs typeface="Courier New" pitchFamily="49" charset="0"/>
              </a:rPr>
              <a:t>onsucess</a:t>
            </a:r>
            <a:r>
              <a:rPr lang="fr-FR" sz="1400" b="1" dirty="0" smtClean="0">
                <a:solidFill>
                  <a:srgbClr val="FF0000"/>
                </a:solidFill>
                <a:latin typeface="Courier New" pitchFamily="49" charset="0"/>
                <a:cs typeface="Courier New" pitchFamily="49" charset="0"/>
              </a:rPr>
              <a:t> est juste pour un </a:t>
            </a:r>
            <a:br>
              <a:rPr lang="fr-FR" sz="1400" b="1" dirty="0" smtClean="0">
                <a:solidFill>
                  <a:srgbClr val="FF0000"/>
                </a:solidFill>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 résultat, en appelant continue on passe au résultat suivant…</a:t>
            </a:r>
            <a:br>
              <a:rPr lang="fr-FR" sz="1400" b="1" dirty="0" smtClean="0">
                <a:solidFill>
                  <a:srgbClr val="FF0000"/>
                </a:solidFill>
                <a:latin typeface="Courier New" pitchFamily="49" charset="0"/>
                <a:cs typeface="Courier New" pitchFamily="49" charset="0"/>
              </a:rPr>
            </a:br>
            <a:r>
              <a:rPr lang="fr-FR" sz="1400" dirty="0" smtClean="0">
                <a:latin typeface="Courier New" pitchFamily="49" charset="0"/>
                <a:cs typeface="Courier New" pitchFamily="49" charset="0"/>
              </a:rPr>
              <a:t>  };</a:t>
            </a:r>
            <a:endParaRPr lang="fr-FR" sz="1400" dirty="0">
              <a:latin typeface="Courier New" pitchFamily="49" charset="0"/>
              <a:cs typeface="Courier New" pitchFamily="49" charset="0"/>
            </a:endParaRPr>
          </a:p>
          <a:p>
            <a:pPr marL="0" indent="0">
              <a:buNone/>
            </a:pPr>
            <a:r>
              <a:rPr lang="fr-FR" sz="1400" b="1" dirty="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cursorRequest.onerror</a:t>
            </a:r>
            <a:r>
              <a:rPr lang="fr-FR" sz="1400" b="1" dirty="0">
                <a:solidFill>
                  <a:srgbClr val="00B050"/>
                </a:solidFill>
                <a:latin typeface="Courier New" pitchFamily="49" charset="0"/>
                <a:cs typeface="Courier New" pitchFamily="49" charset="0"/>
              </a:rPr>
              <a:t> </a:t>
            </a:r>
            <a:r>
              <a:rPr lang="fr-FR" sz="1400" dirty="0">
                <a:latin typeface="Courier New" pitchFamily="49" charset="0"/>
                <a:cs typeface="Courier New" pitchFamily="49" charset="0"/>
              </a:rPr>
              <a:t>= html5rocks.indexedDB.onerror;</a:t>
            </a:r>
          </a:p>
          <a:p>
            <a:pPr marL="0" indent="0">
              <a:buNone/>
            </a:pPr>
            <a:r>
              <a:rPr lang="fr-FR" sz="1400" dirty="0">
                <a:latin typeface="Courier New" pitchFamily="49" charset="0"/>
                <a:cs typeface="Courier New" pitchFamily="49" charset="0"/>
              </a:rPr>
              <a:t>};</a:t>
            </a:r>
          </a:p>
        </p:txBody>
      </p:sp>
    </p:spTree>
    <p:extLst>
      <p:ext uri="{BB962C8B-B14F-4D97-AF65-F5344CB8AC3E}">
        <p14:creationId xmlns:p14="http://schemas.microsoft.com/office/powerpoint/2010/main" val="285784888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Manipulation des résultats pour affichage</a:t>
            </a:r>
            <a:endParaRPr lang="fr-FR" dirty="0"/>
          </a:p>
        </p:txBody>
      </p:sp>
      <p:sp>
        <p:nvSpPr>
          <p:cNvPr id="3" name="Espace réservé du contenu 2"/>
          <p:cNvSpPr>
            <a:spLocks noGrp="1"/>
          </p:cNvSpPr>
          <p:nvPr>
            <p:ph idx="1"/>
          </p:nvPr>
        </p:nvSpPr>
        <p:spPr>
          <a:xfrm>
            <a:off x="539552" y="1447800"/>
            <a:ext cx="8424936" cy="4724400"/>
          </a:xfrm>
        </p:spPr>
        <p:txBody>
          <a:bodyPr/>
          <a:lstStyle/>
          <a:p>
            <a:pPr marL="0" indent="0">
              <a:buNone/>
            </a:pPr>
            <a:r>
              <a:rPr lang="fr-FR" sz="2000" dirty="0" err="1">
                <a:latin typeface="Courier New" pitchFamily="49" charset="0"/>
                <a:cs typeface="Courier New" pitchFamily="49" charset="0"/>
              </a:rPr>
              <a:t>function</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renderTodo</a:t>
            </a:r>
            <a:r>
              <a:rPr lang="fr-FR" sz="2000" dirty="0">
                <a:latin typeface="Courier New" pitchFamily="49" charset="0"/>
                <a:cs typeface="Courier New" pitchFamily="49" charset="0"/>
              </a:rPr>
              <a:t>(</a:t>
            </a:r>
            <a:r>
              <a:rPr lang="fr-FR" sz="2000" b="1" dirty="0" err="1">
                <a:solidFill>
                  <a:srgbClr val="0070C0"/>
                </a:solidFill>
                <a:latin typeface="Courier New" pitchFamily="49" charset="0"/>
                <a:cs typeface="Courier New" pitchFamily="49" charset="0"/>
              </a:rPr>
              <a:t>row</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todos</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todoItems</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a:latin typeface="Courier New" pitchFamily="49" charset="0"/>
                <a:cs typeface="Courier New" pitchFamily="49" charset="0"/>
              </a:rPr>
              <a:t>li = </a:t>
            </a:r>
            <a:r>
              <a:rPr lang="fr-FR" sz="2000" dirty="0" err="1">
                <a:latin typeface="Courier New" pitchFamily="49" charset="0"/>
                <a:cs typeface="Courier New" pitchFamily="49" charset="0"/>
              </a:rPr>
              <a:t>document.createElement</a:t>
            </a:r>
            <a:r>
              <a:rPr lang="fr-FR" sz="2000" dirty="0">
                <a:latin typeface="Courier New" pitchFamily="49" charset="0"/>
                <a:cs typeface="Courier New" pitchFamily="49" charset="0"/>
              </a:rPr>
              <a:t>("li</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smtClean="0">
                <a:solidFill>
                  <a:srgbClr val="0070C0"/>
                </a:solidFill>
                <a:latin typeface="Courier New" pitchFamily="49" charset="0"/>
                <a:cs typeface="Courier New" pitchFamily="49" charset="0"/>
              </a:rPr>
              <a:t>var </a:t>
            </a:r>
            <a:r>
              <a:rPr lang="fr-FR" sz="2000" b="1" dirty="0">
                <a:solidFill>
                  <a:srgbClr val="0070C0"/>
                </a:solidFill>
                <a:latin typeface="Courier New" pitchFamily="49" charset="0"/>
                <a:cs typeface="Courier New" pitchFamily="49" charset="0"/>
              </a:rPr>
              <a:t>t = </a:t>
            </a:r>
            <a:r>
              <a:rPr lang="fr-FR" sz="2000" b="1" dirty="0" err="1">
                <a:solidFill>
                  <a:srgbClr val="0070C0"/>
                </a:solidFill>
                <a:latin typeface="Courier New" pitchFamily="49" charset="0"/>
                <a:cs typeface="Courier New" pitchFamily="49" charset="0"/>
              </a:rPr>
              <a:t>document.createTextNode</a:t>
            </a:r>
            <a:r>
              <a:rPr lang="fr-FR" sz="2000" b="1" dirty="0" smtClean="0">
                <a:solidFill>
                  <a:srgbClr val="0070C0"/>
                </a:solidFill>
                <a:latin typeface="Courier New" pitchFamily="49" charset="0"/>
                <a:cs typeface="Courier New" pitchFamily="49" charset="0"/>
              </a:rPr>
              <a:t>();</a:t>
            </a:r>
            <a:br>
              <a:rPr lang="fr-FR" sz="2000" b="1" dirty="0" smtClean="0">
                <a:solidFill>
                  <a:srgbClr val="0070C0"/>
                </a:solidFill>
                <a:latin typeface="Courier New" pitchFamily="49" charset="0"/>
                <a:cs typeface="Courier New" pitchFamily="49" charset="0"/>
              </a:rPr>
            </a:br>
            <a:r>
              <a:rPr lang="fr-FR" sz="2000" b="1" dirty="0" smtClean="0">
                <a:solidFill>
                  <a:srgbClr val="0070C0"/>
                </a:solidFill>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t.data</a:t>
            </a:r>
            <a:r>
              <a:rPr lang="fr-FR" sz="2000" b="1" dirty="0" smtClean="0">
                <a:solidFill>
                  <a:srgbClr val="0070C0"/>
                </a:solidFill>
                <a:latin typeface="Courier New" pitchFamily="49" charset="0"/>
                <a:cs typeface="Courier New" pitchFamily="49" charset="0"/>
              </a:rPr>
              <a:t> </a:t>
            </a:r>
            <a:r>
              <a:rPr lang="fr-FR" sz="2000" b="1" dirty="0">
                <a:solidFill>
                  <a:srgbClr val="0070C0"/>
                </a:solidFill>
                <a:latin typeface="Courier New" pitchFamily="49" charset="0"/>
                <a:cs typeface="Courier New" pitchFamily="49" charset="0"/>
              </a:rPr>
              <a:t>= </a:t>
            </a:r>
            <a:r>
              <a:rPr lang="fr-FR" sz="2000" b="1" dirty="0" err="1">
                <a:solidFill>
                  <a:srgbClr val="0070C0"/>
                </a:solidFill>
                <a:latin typeface="Courier New" pitchFamily="49" charset="0"/>
                <a:cs typeface="Courier New" pitchFamily="49" charset="0"/>
              </a:rPr>
              <a:t>row.text</a:t>
            </a:r>
            <a:r>
              <a:rPr lang="fr-FR" sz="2000" b="1" dirty="0">
                <a:solidFill>
                  <a:srgbClr val="0070C0"/>
                </a:solidFill>
                <a:latin typeface="Courier New" pitchFamily="49" charset="0"/>
                <a:cs typeface="Courier New" pitchFamily="49" charset="0"/>
              </a:rPr>
              <a:t>;</a:t>
            </a:r>
          </a:p>
          <a:p>
            <a:pPr marL="0" indent="0">
              <a:buNone/>
            </a:pPr>
            <a:r>
              <a:rPr lang="fr-FR" sz="2000" dirty="0" smtClean="0">
                <a:latin typeface="Courier New" pitchFamily="49" charset="0"/>
                <a:cs typeface="Courier New" pitchFamily="49" charset="0"/>
              </a:rPr>
              <a:t>  // On ajoute l’élément à la liste &lt;</a:t>
            </a:r>
            <a:r>
              <a:rPr lang="fr-FR" sz="2000" dirty="0" err="1" smtClean="0">
                <a:latin typeface="Courier New" pitchFamily="49" charset="0"/>
                <a:cs typeface="Courier New" pitchFamily="49" charset="0"/>
              </a:rPr>
              <a:t>ul</a:t>
            </a:r>
            <a:r>
              <a:rPr lang="fr-FR" sz="2000" dirty="0" smtClean="0">
                <a:latin typeface="Courier New" pitchFamily="49" charset="0"/>
                <a:cs typeface="Courier New" pitchFamily="49" charset="0"/>
              </a:rPr>
              <a:t>&gt; pointée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 par la variable </a:t>
            </a:r>
            <a:r>
              <a:rPr lang="fr-FR" sz="2000" dirty="0" err="1" smtClean="0">
                <a:latin typeface="Courier New" pitchFamily="49" charset="0"/>
                <a:cs typeface="Courier New" pitchFamily="49" charset="0"/>
              </a:rPr>
              <a:t>todos</a:t>
            </a:r>
            <a:r>
              <a:rPr lang="fr-FR" sz="2000" dirty="0" smtClean="0">
                <a:latin typeface="Courier New" pitchFamily="49" charset="0"/>
                <a:cs typeface="Courier New" pitchFamily="49" charset="0"/>
              </a:rPr>
              <a:t>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0070C0"/>
                </a:solidFill>
                <a:latin typeface="Courier New" pitchFamily="49" charset="0"/>
                <a:cs typeface="Courier New" pitchFamily="49" charset="0"/>
              </a:rPr>
              <a:t>li.appendChild</a:t>
            </a:r>
            <a:r>
              <a:rPr lang="fr-FR" sz="2000" b="1" dirty="0" smtClean="0">
                <a:solidFill>
                  <a:srgbClr val="0070C0"/>
                </a:solidFill>
                <a:latin typeface="Courier New" pitchFamily="49" charset="0"/>
                <a:cs typeface="Courier New" pitchFamily="49" charset="0"/>
              </a:rPr>
              <a:t>(t);</a:t>
            </a:r>
            <a:br>
              <a:rPr lang="fr-FR" sz="2000" b="1" dirty="0" smtClean="0">
                <a:solidFill>
                  <a:srgbClr val="0070C0"/>
                </a:solidFill>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li.appendChild</a:t>
            </a:r>
            <a:r>
              <a:rPr lang="fr-FR" sz="2000" dirty="0" smtClean="0">
                <a:latin typeface="Courier New" pitchFamily="49" charset="0"/>
                <a:cs typeface="Courier New" pitchFamily="49" charset="0"/>
              </a:rPr>
              <a:t>(a);</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todos.appendChild</a:t>
            </a:r>
            <a:r>
              <a:rPr lang="fr-FR" sz="2000" dirty="0" smtClean="0">
                <a:latin typeface="Courier New" pitchFamily="49" charset="0"/>
                <a:cs typeface="Courier New" pitchFamily="49" charset="0"/>
              </a:rPr>
              <a:t>(li)</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348037738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Suppression d’éléments dans un </a:t>
            </a:r>
            <a:r>
              <a:rPr lang="fr-FR" dirty="0" err="1" smtClean="0"/>
              <a:t>object</a:t>
            </a:r>
            <a:r>
              <a:rPr lang="fr-FR" dirty="0" smtClean="0"/>
              <a:t> store</a:t>
            </a:r>
            <a:endParaRPr lang="fr-FR" dirty="0"/>
          </a:p>
        </p:txBody>
      </p:sp>
      <p:sp>
        <p:nvSpPr>
          <p:cNvPr id="3" name="Espace réservé du contenu 2"/>
          <p:cNvSpPr>
            <a:spLocks noGrp="1"/>
          </p:cNvSpPr>
          <p:nvPr>
            <p:ph idx="1"/>
          </p:nvPr>
        </p:nvSpPr>
        <p:spPr>
          <a:xfrm>
            <a:off x="467544" y="1447800"/>
            <a:ext cx="8640960" cy="4724400"/>
          </a:xfrm>
        </p:spPr>
        <p:txBody>
          <a:bodyPr/>
          <a:lstStyle/>
          <a:p>
            <a:pPr marL="0" indent="0">
              <a:buNone/>
            </a:pPr>
            <a:r>
              <a:rPr lang="fr-FR" sz="1600" dirty="0">
                <a:latin typeface="Courier New" pitchFamily="49" charset="0"/>
                <a:cs typeface="Courier New" pitchFamily="49" charset="0"/>
              </a:rPr>
              <a:t>html5rocks.indexedDB.deleteTodo =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a:t>
            </a:r>
            <a:r>
              <a:rPr lang="fr-FR" sz="1600" b="1" dirty="0">
                <a:solidFill>
                  <a:srgbClr val="0070C0"/>
                </a:solidFill>
                <a:latin typeface="Courier New" pitchFamily="49" charset="0"/>
                <a:cs typeface="Courier New" pitchFamily="49" charset="0"/>
              </a:rPr>
              <a:t>id</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db</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html5rocks.indexedDB.db;</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trans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db.transaction</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todo</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IDBTransaction.READ_WRITE</a:t>
            </a:r>
            <a:r>
              <a:rPr lang="fr-FR" sz="1600" dirty="0">
                <a:latin typeface="Courier New" pitchFamily="49" charset="0"/>
                <a:cs typeface="Courier New" pitchFamily="49" charset="0"/>
              </a:rPr>
              <a:t>, 0</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store = </a:t>
            </a:r>
            <a:r>
              <a:rPr lang="fr-FR" sz="1600" dirty="0" err="1">
                <a:latin typeface="Courier New" pitchFamily="49" charset="0"/>
                <a:cs typeface="Courier New" pitchFamily="49" charset="0"/>
              </a:rPr>
              <a:t>trans.objectStore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todo</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request</a:t>
            </a:r>
            <a:r>
              <a:rPr lang="fr-FR" sz="1600" dirty="0">
                <a:latin typeface="Courier New" pitchFamily="49" charset="0"/>
                <a:cs typeface="Courier New" pitchFamily="49" charset="0"/>
              </a:rPr>
              <a:t> = </a:t>
            </a:r>
            <a:r>
              <a:rPr lang="fr-FR" sz="1600" b="1" dirty="0" err="1">
                <a:solidFill>
                  <a:srgbClr val="00B050"/>
                </a:solidFill>
                <a:latin typeface="Courier New" pitchFamily="49" charset="0"/>
                <a:cs typeface="Courier New" pitchFamily="49" charset="0"/>
              </a:rPr>
              <a:t>store.delete</a:t>
            </a:r>
            <a:r>
              <a:rPr lang="fr-FR" sz="1600" dirty="0">
                <a:latin typeface="Courier New" pitchFamily="49" charset="0"/>
                <a:cs typeface="Courier New" pitchFamily="49" charset="0"/>
              </a:rPr>
              <a:t>(</a:t>
            </a:r>
            <a:r>
              <a:rPr lang="fr-FR" sz="1600" b="1" dirty="0">
                <a:solidFill>
                  <a:srgbClr val="0070C0"/>
                </a:solidFill>
                <a:latin typeface="Courier New" pitchFamily="49" charset="0"/>
                <a:cs typeface="Courier New" pitchFamily="49" charset="0"/>
              </a:rPr>
              <a:t>id</a:t>
            </a:r>
            <a:r>
              <a:rPr lang="fr-FR" sz="1600" dirty="0">
                <a:latin typeface="Courier New" pitchFamily="49" charset="0"/>
                <a:cs typeface="Courier New" pitchFamily="49" charset="0"/>
              </a:rPr>
              <a:t>);</a:t>
            </a:r>
          </a:p>
          <a:p>
            <a:pPr marL="0" indent="0">
              <a:buNone/>
            </a:pPr>
            <a:endParaRPr lang="fr-FR" sz="1600" dirty="0">
              <a:latin typeface="Courier New" pitchFamily="49" charset="0"/>
              <a:cs typeface="Courier New" pitchFamily="49" charset="0"/>
            </a:endParaRPr>
          </a:p>
          <a:p>
            <a:pPr marL="0" indent="0">
              <a:buNone/>
            </a:pPr>
            <a:r>
              <a:rPr lang="fr-FR" sz="1600" dirty="0">
                <a:latin typeface="Courier New" pitchFamily="49" charset="0"/>
                <a:cs typeface="Courier New" pitchFamily="49" charset="0"/>
              </a:rPr>
              <a:t>  </a:t>
            </a:r>
            <a:r>
              <a:rPr lang="fr-FR" sz="1600" b="1" dirty="0" err="1">
                <a:solidFill>
                  <a:srgbClr val="00B050"/>
                </a:solidFill>
                <a:latin typeface="Courier New" pitchFamily="49" charset="0"/>
                <a:cs typeface="Courier New" pitchFamily="49" charset="0"/>
              </a:rPr>
              <a:t>request.onsuccess</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(e)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html5rocks.indexedDB.getAllTodoItems</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rafraichir affichage</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b="1" dirty="0" smtClean="0">
                <a:solidFill>
                  <a:srgbClr val="00B050"/>
                </a:solidFill>
                <a:latin typeface="Courier New" pitchFamily="49" charset="0"/>
                <a:cs typeface="Courier New" pitchFamily="49" charset="0"/>
              </a:rPr>
              <a:t>  </a:t>
            </a:r>
            <a:r>
              <a:rPr lang="fr-FR" sz="1600" b="1" dirty="0" err="1" smtClean="0">
                <a:solidFill>
                  <a:srgbClr val="00B050"/>
                </a:solidFill>
                <a:latin typeface="Courier New" pitchFamily="49" charset="0"/>
                <a:cs typeface="Courier New" pitchFamily="49" charset="0"/>
              </a:rPr>
              <a:t>request.onerror</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(e)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console.log(e);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235210527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endParaRPr lang="fr-FR" dirty="0"/>
          </a:p>
        </p:txBody>
      </p:sp>
      <p:sp>
        <p:nvSpPr>
          <p:cNvPr id="3" name="Espace réservé du contenu 2"/>
          <p:cNvSpPr>
            <a:spLocks noGrp="1"/>
          </p:cNvSpPr>
          <p:nvPr>
            <p:ph idx="1"/>
          </p:nvPr>
        </p:nvSpPr>
        <p:spPr/>
        <p:txBody>
          <a:bodyPr/>
          <a:lstStyle/>
          <a:p>
            <a:r>
              <a:rPr lang="fr-FR" dirty="0" smtClean="0"/>
              <a:t>Une vraie BD relationnelle dans le navigateur (aujourd’hui </a:t>
            </a:r>
            <a:r>
              <a:rPr lang="fr-FR" dirty="0" err="1" smtClean="0"/>
              <a:t>SQLite</a:t>
            </a:r>
            <a:r>
              <a:rPr lang="fr-FR" dirty="0" smtClean="0"/>
              <a:t>),</a:t>
            </a:r>
          </a:p>
          <a:p>
            <a:r>
              <a:rPr lang="fr-FR" dirty="0" smtClean="0"/>
              <a:t>Supporté par Chrome, Safari, Firefox et </a:t>
            </a:r>
            <a:r>
              <a:rPr lang="fr-FR" dirty="0" err="1" smtClean="0"/>
              <a:t>Opera</a:t>
            </a:r>
            <a:endParaRPr lang="fr-FR" dirty="0" smtClean="0"/>
          </a:p>
          <a:p>
            <a:r>
              <a:rPr lang="fr-FR" dirty="0" smtClean="0"/>
              <a:t>API peu adaptée à JavaScript</a:t>
            </a:r>
          </a:p>
          <a:p>
            <a:r>
              <a:rPr lang="fr-FR" dirty="0" smtClean="0"/>
              <a:t>Un peu </a:t>
            </a:r>
            <a:r>
              <a:rPr lang="fr-FR" dirty="0" err="1" smtClean="0"/>
              <a:t>sur-dimensionné</a:t>
            </a:r>
            <a:r>
              <a:rPr lang="fr-FR" dirty="0" smtClean="0"/>
              <a:t> d’utiliser SQL depuis du JavaScript où on manipule surtout du JSON</a:t>
            </a:r>
          </a:p>
          <a:p>
            <a:r>
              <a:rPr lang="fr-FR" dirty="0" smtClean="0">
                <a:hlinkClick r:id="rId2"/>
              </a:rPr>
              <a:t>Spécification plus ou moins « au point mort » par le W3C </a:t>
            </a:r>
            <a:r>
              <a:rPr lang="fr-FR" dirty="0" smtClean="0"/>
              <a:t>(attente d’une seconde implémentation pour valider)</a:t>
            </a:r>
            <a:endParaRPr lang="fr-FR" dirty="0"/>
          </a:p>
        </p:txBody>
      </p:sp>
    </p:spTree>
    <p:extLst>
      <p:ext uri="{BB962C8B-B14F-4D97-AF65-F5344CB8AC3E}">
        <p14:creationId xmlns:p14="http://schemas.microsoft.com/office/powerpoint/2010/main" val="408081947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r>
              <a:rPr lang="fr-FR" dirty="0" smtClean="0"/>
              <a:t> utilisation</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Création d’une base</a:t>
            </a:r>
          </a:p>
          <a:p>
            <a:pPr lvl="1"/>
            <a:r>
              <a:rPr lang="fr-FR" b="1" dirty="0" smtClean="0">
                <a:solidFill>
                  <a:srgbClr val="FF0000"/>
                </a:solidFill>
                <a:latin typeface="Courier New" pitchFamily="49" charset="0"/>
                <a:cs typeface="Courier New" pitchFamily="49" charset="0"/>
              </a:rPr>
              <a:t>var </a:t>
            </a:r>
            <a:r>
              <a:rPr lang="fr-FR" b="1" dirty="0" err="1">
                <a:solidFill>
                  <a:srgbClr val="FF0000"/>
                </a:solidFill>
                <a:latin typeface="Courier New" pitchFamily="49" charset="0"/>
                <a:cs typeface="Courier New" pitchFamily="49" charset="0"/>
              </a:rPr>
              <a:t>db</a:t>
            </a:r>
            <a:r>
              <a:rPr lang="fr-FR" b="1" dirty="0">
                <a:solidFill>
                  <a:srgbClr val="FF0000"/>
                </a:solidFill>
                <a:latin typeface="Courier New" pitchFamily="49" charset="0"/>
                <a:cs typeface="Courier New" pitchFamily="49" charset="0"/>
              </a:rPr>
              <a:t> = </a:t>
            </a:r>
            <a:r>
              <a:rPr lang="fr-FR" b="1" dirty="0" err="1">
                <a:solidFill>
                  <a:srgbClr val="FF0000"/>
                </a:solidFill>
                <a:latin typeface="Courier New" pitchFamily="49" charset="0"/>
                <a:cs typeface="Courier New" pitchFamily="49" charset="0"/>
              </a:rPr>
              <a:t>openDatabase</a:t>
            </a:r>
            <a:r>
              <a:rPr lang="fr-FR" b="1" dirty="0">
                <a:solidFill>
                  <a:srgbClr val="FF0000"/>
                </a:solidFill>
                <a:latin typeface="Courier New" pitchFamily="49" charset="0"/>
                <a:cs typeface="Courier New" pitchFamily="49" charset="0"/>
              </a:rPr>
              <a:t>('</a:t>
            </a:r>
            <a:r>
              <a:rPr lang="fr-FR" b="1" dirty="0" err="1">
                <a:solidFill>
                  <a:srgbClr val="FF0000"/>
                </a:solidFill>
                <a:latin typeface="Courier New" pitchFamily="49" charset="0"/>
                <a:cs typeface="Courier New" pitchFamily="49" charset="0"/>
              </a:rPr>
              <a:t>mydb</a:t>
            </a:r>
            <a:r>
              <a:rPr lang="fr-FR" b="1" dirty="0">
                <a:solidFill>
                  <a:srgbClr val="FF0000"/>
                </a:solidFill>
                <a:latin typeface="Courier New" pitchFamily="49" charset="0"/>
                <a:cs typeface="Courier New" pitchFamily="49" charset="0"/>
              </a:rPr>
              <a:t>', '1.0', '</a:t>
            </a:r>
            <a:r>
              <a:rPr lang="fr-FR" b="1" dirty="0" err="1">
                <a:solidFill>
                  <a:srgbClr val="FF0000"/>
                </a:solidFill>
                <a:latin typeface="Courier New" pitchFamily="49" charset="0"/>
                <a:cs typeface="Courier New" pitchFamily="49" charset="0"/>
              </a:rPr>
              <a:t>my</a:t>
            </a:r>
            <a:r>
              <a:rPr lang="fr-FR" b="1" dirty="0">
                <a:solidFill>
                  <a:srgbClr val="FF0000"/>
                </a:solidFill>
                <a:latin typeface="Courier New" pitchFamily="49" charset="0"/>
                <a:cs typeface="Courier New" pitchFamily="49" charset="0"/>
              </a:rPr>
              <a:t> first </a:t>
            </a:r>
            <a:r>
              <a:rPr lang="fr-FR" b="1" dirty="0" err="1">
                <a:solidFill>
                  <a:srgbClr val="FF0000"/>
                </a:solidFill>
                <a:latin typeface="Courier New" pitchFamily="49" charset="0"/>
                <a:cs typeface="Courier New" pitchFamily="49" charset="0"/>
              </a:rPr>
              <a:t>database</a:t>
            </a:r>
            <a:r>
              <a:rPr lang="fr-FR" b="1" dirty="0">
                <a:solidFill>
                  <a:srgbClr val="FF0000"/>
                </a:solidFill>
                <a:latin typeface="Courier New" pitchFamily="49" charset="0"/>
                <a:cs typeface="Courier New" pitchFamily="49" charset="0"/>
              </a:rPr>
              <a:t>', 2 * 1024 * 1024</a:t>
            </a:r>
            <a:r>
              <a:rPr lang="fr-FR" b="1" dirty="0" smtClean="0">
                <a:solidFill>
                  <a:srgbClr val="FF0000"/>
                </a:solidFill>
                <a:latin typeface="Courier New" pitchFamily="49" charset="0"/>
                <a:cs typeface="Courier New" pitchFamily="49" charset="0"/>
              </a:rPr>
              <a:t>);</a:t>
            </a:r>
          </a:p>
          <a:p>
            <a:pPr lvl="1"/>
            <a:r>
              <a:rPr lang="fr-FR" dirty="0" smtClean="0"/>
              <a:t>Nom, version, description, taille estimée de la BD</a:t>
            </a:r>
          </a:p>
          <a:p>
            <a:r>
              <a:rPr lang="fr-FR" dirty="0" smtClean="0"/>
              <a:t>Création d’une table et insertion d’un élément</a:t>
            </a:r>
          </a:p>
          <a:p>
            <a:pPr marL="457200" lvl="1" indent="0">
              <a:buNone/>
            </a:pPr>
            <a:r>
              <a:rPr lang="en-US" b="1" dirty="0" err="1">
                <a:solidFill>
                  <a:srgbClr val="FF0000"/>
                </a:solidFill>
                <a:latin typeface="Courier New" pitchFamily="49" charset="0"/>
                <a:cs typeface="Courier New" pitchFamily="49" charset="0"/>
              </a:rPr>
              <a:t>db.transaction</a:t>
            </a:r>
            <a:r>
              <a:rPr lang="en-US" b="1" dirty="0">
                <a:solidFill>
                  <a:srgbClr val="FF0000"/>
                </a:solidFill>
                <a:latin typeface="Courier New" pitchFamily="49" charset="0"/>
                <a:cs typeface="Courier New" pitchFamily="49" charset="0"/>
              </a:rPr>
              <a:t>(function (</a:t>
            </a:r>
            <a:r>
              <a:rPr lang="en-US" b="1" dirty="0" err="1">
                <a:solidFill>
                  <a:srgbClr val="FF0000"/>
                </a:solidFill>
                <a:latin typeface="Courier New" pitchFamily="49" charset="0"/>
                <a:cs typeface="Courier New" pitchFamily="49" charset="0"/>
              </a:rPr>
              <a:t>tx</a:t>
            </a:r>
            <a:r>
              <a:rPr lang="en-US" b="1" dirty="0">
                <a:solidFill>
                  <a:srgbClr val="FF0000"/>
                </a:solidFill>
                <a:latin typeface="Courier New" pitchFamily="49" charset="0"/>
                <a:cs typeface="Courier New" pitchFamily="49" charset="0"/>
              </a:rPr>
              <a:t>) {</a:t>
            </a:r>
          </a:p>
          <a:p>
            <a:pPr marL="457200" lvl="1" indent="0">
              <a:buNone/>
            </a:pPr>
            <a:r>
              <a:rPr lang="en-US" b="1" dirty="0">
                <a:solidFill>
                  <a:srgbClr val="FF0000"/>
                </a:solidFill>
                <a:latin typeface="Courier New" pitchFamily="49" charset="0"/>
                <a:cs typeface="Courier New" pitchFamily="49" charset="0"/>
              </a:rPr>
              <a:t>  </a:t>
            </a:r>
            <a:r>
              <a:rPr lang="en-US" b="1" dirty="0" err="1">
                <a:solidFill>
                  <a:srgbClr val="FF0000"/>
                </a:solidFill>
                <a:latin typeface="Courier New" pitchFamily="49" charset="0"/>
                <a:cs typeface="Courier New" pitchFamily="49" charset="0"/>
              </a:rPr>
              <a:t>tx.executeSql</a:t>
            </a:r>
            <a:r>
              <a:rPr lang="en-US" b="1" dirty="0">
                <a:solidFill>
                  <a:srgbClr val="FF0000"/>
                </a:solidFill>
                <a:latin typeface="Courier New" pitchFamily="49" charset="0"/>
                <a:cs typeface="Courier New" pitchFamily="49" charset="0"/>
              </a:rPr>
              <a:t>('CREATE TABLE foo (id </a:t>
            </a:r>
            <a:r>
              <a:rPr lang="en-US" b="1" dirty="0" smtClean="0">
                <a:solidFill>
                  <a:srgbClr val="FF0000"/>
                </a:solidFill>
                <a:latin typeface="Courier New" pitchFamily="49" charset="0"/>
                <a:cs typeface="Courier New" pitchFamily="49" charset="0"/>
              </a:rPr>
              <a:t/>
            </a:r>
            <a:br>
              <a:rPr lang="en-US" b="1" dirty="0" smtClean="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unique</a:t>
            </a:r>
            <a:r>
              <a:rPr lang="en-US" b="1" dirty="0">
                <a:solidFill>
                  <a:srgbClr val="FF0000"/>
                </a:solidFill>
                <a:latin typeface="Courier New" pitchFamily="49" charset="0"/>
                <a:cs typeface="Courier New" pitchFamily="49" charset="0"/>
              </a:rPr>
              <a:t>, text</a:t>
            </a:r>
            <a:r>
              <a:rPr lang="en-US" b="1" dirty="0" smtClean="0">
                <a:solidFill>
                  <a:srgbClr val="FF0000"/>
                </a:solidFill>
                <a:latin typeface="Courier New" pitchFamily="49" charset="0"/>
                <a:cs typeface="Courier New" pitchFamily="49" charset="0"/>
              </a:rPr>
              <a:t>)');</a:t>
            </a:r>
            <a:r>
              <a:rPr lang="en-US" b="1" dirty="0">
                <a:solidFill>
                  <a:srgbClr val="FF0000"/>
                </a:solidFill>
                <a:latin typeface="Courier New" pitchFamily="49" charset="0"/>
                <a:cs typeface="Courier New" pitchFamily="49" charset="0"/>
              </a:rPr>
              <a:t/>
            </a:r>
            <a:br>
              <a:rPr lang="en-US" b="1" dirty="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a:t>
            </a:r>
            <a:r>
              <a:rPr lang="en-US" b="1" dirty="0" err="1" smtClean="0">
                <a:solidFill>
                  <a:srgbClr val="FF0000"/>
                </a:solidFill>
                <a:latin typeface="Courier New" pitchFamily="49" charset="0"/>
                <a:cs typeface="Courier New" pitchFamily="49" charset="0"/>
              </a:rPr>
              <a:t>tx.executeSql</a:t>
            </a:r>
            <a:r>
              <a:rPr lang="en-US" b="1" dirty="0">
                <a:solidFill>
                  <a:srgbClr val="FF0000"/>
                </a:solidFill>
                <a:latin typeface="Courier New" pitchFamily="49" charset="0"/>
                <a:cs typeface="Courier New" pitchFamily="49" charset="0"/>
              </a:rPr>
              <a:t>('INSERT INTO foo (id, </a:t>
            </a:r>
            <a:r>
              <a:rPr lang="en-US" b="1" dirty="0" smtClean="0">
                <a:solidFill>
                  <a:srgbClr val="FF0000"/>
                </a:solidFill>
                <a:latin typeface="Courier New" pitchFamily="49" charset="0"/>
                <a:cs typeface="Courier New" pitchFamily="49" charset="0"/>
              </a:rPr>
              <a:t> </a:t>
            </a:r>
            <a:br>
              <a:rPr lang="en-US" b="1" dirty="0" smtClean="0">
                <a:solidFill>
                  <a:srgbClr val="FF0000"/>
                </a:solidFill>
                <a:latin typeface="Courier New" pitchFamily="49" charset="0"/>
                <a:cs typeface="Courier New" pitchFamily="49" charset="0"/>
              </a:rPr>
            </a:br>
            <a:r>
              <a:rPr lang="en-US" b="1" dirty="0" smtClean="0">
                <a:solidFill>
                  <a:srgbClr val="FF0000"/>
                </a:solidFill>
                <a:latin typeface="Courier New" pitchFamily="49" charset="0"/>
                <a:cs typeface="Courier New" pitchFamily="49" charset="0"/>
              </a:rPr>
              <a:t>         text</a:t>
            </a:r>
            <a:r>
              <a:rPr lang="en-US" b="1" dirty="0">
                <a:solidFill>
                  <a:srgbClr val="FF0000"/>
                </a:solidFill>
                <a:latin typeface="Courier New" pitchFamily="49" charset="0"/>
                <a:cs typeface="Courier New" pitchFamily="49" charset="0"/>
              </a:rPr>
              <a:t>) VALUES (1, "synergies</a:t>
            </a:r>
            <a:r>
              <a:rPr lang="en-US" b="1" dirty="0" smtClean="0">
                <a:solidFill>
                  <a:srgbClr val="FF0000"/>
                </a:solidFill>
                <a:latin typeface="Courier New" pitchFamily="49" charset="0"/>
                <a:cs typeface="Courier New" pitchFamily="49" charset="0"/>
              </a:rPr>
              <a:t>")');</a:t>
            </a:r>
          </a:p>
          <a:p>
            <a:pPr marL="457200" lvl="1" indent="0">
              <a:buNone/>
            </a:pPr>
            <a:r>
              <a:rPr lang="en-US" b="1" dirty="0">
                <a:solidFill>
                  <a:srgbClr val="FF0000"/>
                </a:solidFill>
                <a:latin typeface="Courier New" pitchFamily="49" charset="0"/>
                <a:cs typeface="Courier New" pitchFamily="49" charset="0"/>
              </a:rPr>
              <a:t>});</a:t>
            </a:r>
            <a:endParaRPr lang="en-US" b="1" dirty="0" smtClean="0">
              <a:solidFill>
                <a:srgbClr val="FF0000"/>
              </a:solidFill>
              <a:latin typeface="Courier New" pitchFamily="49" charset="0"/>
              <a:cs typeface="Courier New" pitchFamily="49" charset="0"/>
            </a:endParaRPr>
          </a:p>
          <a:p>
            <a:pPr marL="0" indent="0">
              <a:buNone/>
            </a:pPr>
            <a:r>
              <a:rPr lang="en-US" dirty="0" smtClean="0"/>
              <a:t/>
            </a:r>
            <a:br>
              <a:rPr lang="en-US" dirty="0" smtClean="0"/>
            </a:br>
            <a:endParaRPr lang="fr-FR" dirty="0"/>
          </a:p>
        </p:txBody>
      </p:sp>
    </p:spTree>
    <p:extLst>
      <p:ext uri="{BB962C8B-B14F-4D97-AF65-F5344CB8AC3E}">
        <p14:creationId xmlns:p14="http://schemas.microsoft.com/office/powerpoint/2010/main" val="153248136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WebSQL</a:t>
            </a:r>
            <a:r>
              <a:rPr lang="fr-FR" dirty="0" smtClean="0"/>
              <a:t> utilisation, suite</a:t>
            </a:r>
            <a:endParaRPr lang="fr-FR" dirty="0"/>
          </a:p>
        </p:txBody>
      </p:sp>
      <p:sp>
        <p:nvSpPr>
          <p:cNvPr id="3" name="Espace réservé du contenu 2"/>
          <p:cNvSpPr>
            <a:spLocks noGrp="1"/>
          </p:cNvSpPr>
          <p:nvPr>
            <p:ph idx="1"/>
          </p:nvPr>
        </p:nvSpPr>
        <p:spPr>
          <a:xfrm>
            <a:off x="539552" y="1447800"/>
            <a:ext cx="8424936" cy="4724400"/>
          </a:xfrm>
        </p:spPr>
        <p:txBody>
          <a:bodyPr/>
          <a:lstStyle/>
          <a:p>
            <a:r>
              <a:rPr lang="fr-FR" dirty="0"/>
              <a:t>Récupération </a:t>
            </a:r>
            <a:r>
              <a:rPr lang="fr-FR" dirty="0" smtClean="0"/>
              <a:t>d’éléments, utilisation </a:t>
            </a:r>
            <a:r>
              <a:rPr lang="fr-FR" dirty="0" smtClean="0">
                <a:solidFill>
                  <a:srgbClr val="00B050"/>
                </a:solidFill>
              </a:rPr>
              <a:t>d’une fonction de callback</a:t>
            </a:r>
          </a:p>
          <a:p>
            <a:pPr marL="0" indent="0">
              <a:buNone/>
            </a:pPr>
            <a:r>
              <a:rPr lang="fr-FR" dirty="0">
                <a:latin typeface="Courier New" pitchFamily="49" charset="0"/>
                <a:cs typeface="Courier New" pitchFamily="49" charset="0"/>
              </a:rPr>
              <a:t/>
            </a:r>
            <a:br>
              <a:rPr lang="fr-FR" dirty="0">
                <a:latin typeface="Courier New" pitchFamily="49" charset="0"/>
                <a:cs typeface="Courier New" pitchFamily="49" charset="0"/>
              </a:rPr>
            </a:br>
            <a:r>
              <a:rPr lang="fr-FR" sz="1800" dirty="0" err="1">
                <a:latin typeface="Courier New" pitchFamily="49" charset="0"/>
                <a:cs typeface="Courier New" pitchFamily="49" charset="0"/>
              </a:rPr>
              <a:t>tx.executeSql</a:t>
            </a:r>
            <a:r>
              <a:rPr lang="fr-FR" sz="1800" dirty="0">
                <a:latin typeface="Courier New" pitchFamily="49" charset="0"/>
                <a:cs typeface="Courier New" pitchFamily="49" charset="0"/>
              </a:rPr>
              <a:t>('SELECT * FROM </a:t>
            </a:r>
            <a:r>
              <a:rPr lang="fr-FR" sz="1800" dirty="0" err="1">
                <a:latin typeface="Courier New" pitchFamily="49" charset="0"/>
                <a:cs typeface="Courier New" pitchFamily="49" charset="0"/>
              </a:rPr>
              <a:t>foo</a:t>
            </a:r>
            <a:r>
              <a:rPr lang="fr-FR" sz="1800" dirty="0">
                <a:latin typeface="Courier New" pitchFamily="49" charset="0"/>
                <a:cs typeface="Courier New" pitchFamily="49" charset="0"/>
              </a:rPr>
              <a:t>', [], </a:t>
            </a:r>
            <a:r>
              <a:rPr lang="fr-FR" sz="1800" b="1" dirty="0" err="1">
                <a:solidFill>
                  <a:srgbClr val="00B050"/>
                </a:solidFill>
                <a:latin typeface="Courier New" pitchFamily="49" charset="0"/>
                <a:cs typeface="Courier New" pitchFamily="49" charset="0"/>
              </a:rPr>
              <a:t>function</a:t>
            </a:r>
            <a:r>
              <a:rPr lang="fr-FR" sz="1800" b="1" dirty="0">
                <a:solidFill>
                  <a:srgbClr val="00B050"/>
                </a:solidFill>
                <a:latin typeface="Courier New" pitchFamily="49" charset="0"/>
                <a:cs typeface="Courier New" pitchFamily="49" charset="0"/>
              </a:rPr>
              <a:t> (</a:t>
            </a:r>
            <a:r>
              <a:rPr lang="fr-FR" sz="1800" b="1" dirty="0" err="1">
                <a:solidFill>
                  <a:srgbClr val="00B050"/>
                </a:solidFill>
                <a:latin typeface="Courier New" pitchFamily="49" charset="0"/>
                <a:cs typeface="Courier New" pitchFamily="49" charset="0"/>
              </a:rPr>
              <a:t>tx</a:t>
            </a:r>
            <a:r>
              <a:rPr lang="fr-FR" sz="1800" b="1" dirty="0">
                <a:solidFill>
                  <a:srgbClr val="00B050"/>
                </a:solidFill>
                <a:latin typeface="Courier New" pitchFamily="49" charset="0"/>
                <a:cs typeface="Courier New" pitchFamily="49" charset="0"/>
              </a:rPr>
              <a:t>, </a:t>
            </a:r>
            <a:r>
              <a:rPr lang="fr-FR" sz="1800" b="1" dirty="0" smtClean="0">
                <a:solidFill>
                  <a:srgbClr val="00B050"/>
                </a:solidFill>
                <a:latin typeface="Courier New" pitchFamily="49" charset="0"/>
                <a:cs typeface="Courier New" pitchFamily="49" charset="0"/>
              </a:rPr>
              <a:t/>
            </a:r>
            <a:br>
              <a:rPr lang="fr-FR" sz="1800" b="1" dirty="0" smtClean="0">
                <a:solidFill>
                  <a:srgbClr val="00B050"/>
                </a:solidFill>
                <a:latin typeface="Courier New" pitchFamily="49" charset="0"/>
                <a:cs typeface="Courier New" pitchFamily="49" charset="0"/>
              </a:rPr>
            </a:br>
            <a:r>
              <a:rPr lang="fr-FR" sz="1800" b="1" dirty="0" smtClean="0">
                <a:solidFill>
                  <a:srgbClr val="00B050"/>
                </a:solidFill>
                <a:latin typeface="Courier New" pitchFamily="49" charset="0"/>
                <a:cs typeface="Courier New" pitchFamily="49" charset="0"/>
              </a:rPr>
              <a:t>                                                 </a:t>
            </a:r>
            <a:r>
              <a:rPr lang="fr-FR" sz="1800" b="1" dirty="0" err="1" smtClean="0">
                <a:solidFill>
                  <a:srgbClr val="00B050"/>
                </a:solidFill>
                <a:latin typeface="Courier New" pitchFamily="49" charset="0"/>
                <a:cs typeface="Courier New" pitchFamily="49" charset="0"/>
              </a:rPr>
              <a:t>results</a:t>
            </a:r>
            <a:r>
              <a:rPr lang="fr-FR" sz="1800" b="1" dirty="0">
                <a:solidFill>
                  <a:srgbClr val="00B050"/>
                </a:solidFill>
                <a:latin typeface="Courier New" pitchFamily="49" charset="0"/>
                <a:cs typeface="Courier New" pitchFamily="49" charset="0"/>
              </a:rPr>
              <a:t>)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var </a:t>
            </a:r>
            <a:r>
              <a:rPr lang="fr-FR" sz="1800" dirty="0" err="1">
                <a:latin typeface="Courier New" pitchFamily="49" charset="0"/>
                <a:cs typeface="Courier New" pitchFamily="49" charset="0"/>
              </a:rPr>
              <a:t>len</a:t>
            </a:r>
            <a:r>
              <a:rPr lang="fr-FR" sz="1800" dirty="0">
                <a:latin typeface="Courier New" pitchFamily="49" charset="0"/>
                <a:cs typeface="Courier New" pitchFamily="49" charset="0"/>
              </a:rPr>
              <a:t> = </a:t>
            </a:r>
            <a:r>
              <a:rPr lang="fr-FR" sz="1800" dirty="0" err="1">
                <a:latin typeface="Courier New" pitchFamily="49" charset="0"/>
                <a:cs typeface="Courier New" pitchFamily="49" charset="0"/>
              </a:rPr>
              <a:t>results.rows.length</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i;</a:t>
            </a:r>
          </a:p>
          <a:p>
            <a:pPr marL="0" indent="0">
              <a:buNone/>
            </a:pP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for </a:t>
            </a:r>
            <a:r>
              <a:rPr lang="fr-FR" sz="1800" dirty="0">
                <a:latin typeface="Courier New" pitchFamily="49" charset="0"/>
                <a:cs typeface="Courier New" pitchFamily="49" charset="0"/>
              </a:rPr>
              <a:t>(i = 0; i &lt; </a:t>
            </a:r>
            <a:r>
              <a:rPr lang="fr-FR" sz="1800" dirty="0" err="1">
                <a:latin typeface="Courier New" pitchFamily="49" charset="0"/>
                <a:cs typeface="Courier New" pitchFamily="49" charset="0"/>
              </a:rPr>
              <a:t>len</a:t>
            </a:r>
            <a:r>
              <a:rPr lang="fr-FR" sz="1800" dirty="0">
                <a:latin typeface="Courier New" pitchFamily="49" charset="0"/>
                <a:cs typeface="Courier New" pitchFamily="49" charset="0"/>
              </a:rPr>
              <a:t>; i++)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alert</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results.rows.item</a:t>
            </a:r>
            <a:r>
              <a:rPr lang="fr-FR" sz="1800" dirty="0" smtClean="0">
                <a:latin typeface="Courier New" pitchFamily="49" charset="0"/>
                <a:cs typeface="Courier New" pitchFamily="49" charset="0"/>
              </a:rPr>
              <a:t>(i</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text</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t>Attention, </a:t>
            </a:r>
            <a:r>
              <a:rPr lang="fr-FR" dirty="0" err="1"/>
              <a:t>results</a:t>
            </a:r>
            <a:r>
              <a:rPr lang="fr-FR" dirty="0"/>
              <a:t> n’est pas un tableau JavaScript </a:t>
            </a:r>
            <a:r>
              <a:rPr lang="fr-FR" dirty="0" smtClean="0"/>
              <a:t>!</a:t>
            </a:r>
          </a:p>
          <a:p>
            <a:pPr lvl="1"/>
            <a:r>
              <a:rPr lang="fr-FR" dirty="0" smtClean="0"/>
              <a:t>Si on avait un âge </a:t>
            </a:r>
            <a:r>
              <a:rPr lang="fr-FR" dirty="0"/>
              <a:t>comme colonne, </a:t>
            </a:r>
            <a:r>
              <a:rPr lang="fr-FR" dirty="0" err="1"/>
              <a:t>results.rows.item</a:t>
            </a:r>
            <a:r>
              <a:rPr lang="fr-FR" dirty="0"/>
              <a:t>(i).</a:t>
            </a:r>
            <a:r>
              <a:rPr lang="fr-FR" dirty="0" err="1"/>
              <a:t>age</a:t>
            </a:r>
            <a:endParaRPr lang="fr-FR" dirty="0"/>
          </a:p>
        </p:txBody>
      </p:sp>
    </p:spTree>
    <p:extLst>
      <p:ext uri="{BB962C8B-B14F-4D97-AF65-F5344CB8AC3E}">
        <p14:creationId xmlns:p14="http://schemas.microsoft.com/office/powerpoint/2010/main" val="286475673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File API</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sz="2400" dirty="0" smtClean="0"/>
              <a:t>Support par </a:t>
            </a:r>
            <a:r>
              <a:rPr lang="fr-FR" sz="2400" dirty="0" err="1" smtClean="0"/>
              <a:t>Opera</a:t>
            </a:r>
            <a:r>
              <a:rPr lang="fr-FR" sz="2400" dirty="0" smtClean="0"/>
              <a:t>, Chrome récent, Firefox</a:t>
            </a:r>
          </a:p>
          <a:p>
            <a:r>
              <a:rPr lang="fr-FR" sz="2400" dirty="0" smtClean="0"/>
              <a:t>Support pour l’</a:t>
            </a:r>
            <a:r>
              <a:rPr lang="fr-FR" sz="2400" dirty="0" err="1" smtClean="0"/>
              <a:t>upload</a:t>
            </a:r>
            <a:r>
              <a:rPr lang="fr-FR" sz="2400" dirty="0" smtClean="0"/>
              <a:t> / </a:t>
            </a:r>
            <a:r>
              <a:rPr lang="fr-FR" sz="2400" dirty="0" err="1" smtClean="0"/>
              <a:t>download</a:t>
            </a:r>
            <a:r>
              <a:rPr lang="fr-FR" sz="2400" dirty="0" smtClean="0"/>
              <a:t> de fichiers, y compris par </a:t>
            </a:r>
            <a:r>
              <a:rPr lang="fr-FR" sz="2400" dirty="0" err="1" smtClean="0"/>
              <a:t>drag’n’drop</a:t>
            </a:r>
            <a:endParaRPr lang="fr-FR" sz="2400" dirty="0"/>
          </a:p>
          <a:p>
            <a:r>
              <a:rPr lang="fr-FR" sz="2400" dirty="0" smtClean="0"/>
              <a:t>On peut créer et manipuler un </a:t>
            </a:r>
            <a:r>
              <a:rPr lang="fr-FR" sz="2400" dirty="0" err="1" smtClean="0"/>
              <a:t>FileSystem</a:t>
            </a:r>
            <a:r>
              <a:rPr lang="fr-FR" sz="2400" dirty="0" smtClean="0"/>
              <a:t> complet associé à une page web,</a:t>
            </a:r>
          </a:p>
          <a:p>
            <a:r>
              <a:rPr lang="fr-FR" sz="2400" dirty="0" smtClean="0"/>
              <a:t>Crypté, mode « </a:t>
            </a:r>
            <a:r>
              <a:rPr lang="fr-FR" sz="2400" dirty="0" err="1" smtClean="0"/>
              <a:t>sandbox</a:t>
            </a:r>
            <a:r>
              <a:rPr lang="fr-FR" sz="2400" dirty="0" smtClean="0"/>
              <a:t> » (le code JS ne pourra lire que dans le </a:t>
            </a:r>
            <a:r>
              <a:rPr lang="fr-FR" sz="2400" dirty="0" err="1" smtClean="0"/>
              <a:t>FileSystem</a:t>
            </a:r>
            <a:r>
              <a:rPr lang="fr-FR" sz="2400" dirty="0" smtClean="0"/>
              <a:t> créé par la page)</a:t>
            </a:r>
          </a:p>
          <a:p>
            <a:r>
              <a:rPr lang="fr-FR" sz="2400" dirty="0" smtClean="0"/>
              <a:t>Possibilité de gérer des répertoires, des fichiers, d’uploader des fichier dans le </a:t>
            </a:r>
            <a:r>
              <a:rPr lang="fr-FR" sz="2400" dirty="0" err="1" smtClean="0"/>
              <a:t>FileSystem</a:t>
            </a:r>
            <a:r>
              <a:rPr lang="fr-FR" sz="2400" dirty="0" smtClean="0"/>
              <a:t> (</a:t>
            </a:r>
            <a:r>
              <a:rPr lang="fr-FR" sz="2400" dirty="0" err="1" smtClean="0"/>
              <a:t>wget</a:t>
            </a:r>
            <a:r>
              <a:rPr lang="fr-FR" sz="2400" dirty="0" smtClean="0"/>
              <a:t> </a:t>
            </a:r>
            <a:r>
              <a:rPr lang="fr-FR" sz="2400" dirty="0" err="1" smtClean="0"/>
              <a:t>like</a:t>
            </a:r>
            <a:r>
              <a:rPr lang="fr-FR" sz="2400" dirty="0" smtClean="0"/>
              <a:t>)</a:t>
            </a:r>
          </a:p>
          <a:p>
            <a:r>
              <a:rPr lang="fr-FR" sz="2400" dirty="0" smtClean="0"/>
              <a:t>Les fichiers et répertoire ont des </a:t>
            </a:r>
            <a:r>
              <a:rPr lang="fr-FR" sz="2400" dirty="0" err="1" smtClean="0"/>
              <a:t>URIs</a:t>
            </a:r>
            <a:endParaRPr lang="fr-FR" sz="2400" dirty="0"/>
          </a:p>
        </p:txBody>
      </p:sp>
    </p:spTree>
    <p:extLst>
      <p:ext uri="{BB962C8B-B14F-4D97-AF65-F5344CB8AC3E}">
        <p14:creationId xmlns:p14="http://schemas.microsoft.com/office/powerpoint/2010/main" val="256612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type=email&gt;, attribut multiple</a:t>
            </a:r>
            <a:endParaRPr lang="fr-FR" dirty="0"/>
          </a:p>
        </p:txBody>
      </p:sp>
      <p:sp>
        <p:nvSpPr>
          <p:cNvPr id="3" name="Espace réservé du contenu 2"/>
          <p:cNvSpPr>
            <a:spLocks noGrp="1"/>
          </p:cNvSpPr>
          <p:nvPr>
            <p:ph idx="1"/>
          </p:nvPr>
        </p:nvSpPr>
        <p:spPr/>
        <p:txBody>
          <a:bodyPr/>
          <a:lstStyle/>
          <a:p>
            <a:r>
              <a:rPr lang="fr-FR" dirty="0" smtClean="0"/>
              <a:t>On peut spécifier une liste de valeurs possibles</a:t>
            </a:r>
          </a:p>
          <a:p>
            <a:r>
              <a:rPr lang="fr-FR" dirty="0" smtClean="0"/>
              <a:t>Prend en compte la validation</a:t>
            </a:r>
          </a:p>
          <a:p>
            <a:pPr marL="0" indent="0">
              <a:buNone/>
            </a:pPr>
            <a:r>
              <a:rPr lang="fr-FR" dirty="0" smtClean="0"/>
              <a:t>&lt;</a:t>
            </a:r>
            <a:r>
              <a:rPr lang="fr-FR" dirty="0"/>
              <a:t>input type="email" </a:t>
            </a:r>
            <a:r>
              <a:rPr lang="fr-FR" b="1" dirty="0">
                <a:solidFill>
                  <a:srgbClr val="FF0000"/>
                </a:solidFill>
              </a:rPr>
              <a:t>multiple value="foo@bar.org, bob@sponge.org</a:t>
            </a:r>
            <a:r>
              <a:rPr lang="fr-FR" b="1" dirty="0" smtClean="0">
                <a:solidFill>
                  <a:srgbClr val="FF0000"/>
                </a:solidFill>
              </a:rPr>
              <a:t>"</a:t>
            </a:r>
            <a:r>
              <a:rPr lang="fr-FR" dirty="0" smtClean="0"/>
              <a:t>&gt;</a:t>
            </a:r>
          </a:p>
        </p:txBody>
      </p:sp>
    </p:spTree>
    <p:extLst>
      <p:ext uri="{BB962C8B-B14F-4D97-AF65-F5344CB8AC3E}">
        <p14:creationId xmlns:p14="http://schemas.microsoft.com/office/powerpoint/2010/main" val="335985889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d’obtention d’informations sur des fichiers</a:t>
            </a:r>
            <a:endParaRPr lang="fr-FR" dirty="0"/>
          </a:p>
        </p:txBody>
      </p:sp>
      <p:sp>
        <p:nvSpPr>
          <p:cNvPr id="3" name="Espace réservé du contenu 2"/>
          <p:cNvSpPr>
            <a:spLocks noGrp="1"/>
          </p:cNvSpPr>
          <p:nvPr>
            <p:ph idx="1"/>
          </p:nvPr>
        </p:nvSpPr>
        <p:spPr>
          <a:xfrm>
            <a:off x="539552" y="1124744"/>
            <a:ext cx="8496944" cy="4724400"/>
          </a:xfrm>
        </p:spPr>
        <p:txBody>
          <a:bodyPr/>
          <a:lstStyle/>
          <a:p>
            <a:pPr marL="0" indent="0">
              <a:buNone/>
            </a:pPr>
            <a:r>
              <a:rPr lang="fr-FR" sz="1200" b="1" dirty="0">
                <a:latin typeface="Courier New" pitchFamily="49" charset="0"/>
                <a:cs typeface="Courier New" pitchFamily="49" charset="0"/>
              </a:rPr>
              <a:t>&lt;input type="file" </a:t>
            </a:r>
            <a:r>
              <a:rPr lang="fr-FR" sz="1200" b="1" dirty="0" err="1">
                <a:latin typeface="Courier New" pitchFamily="49" charset="0"/>
                <a:cs typeface="Courier New" pitchFamily="49" charset="0"/>
              </a:rPr>
              <a:t>accept</a:t>
            </a:r>
            <a:r>
              <a:rPr lang="fr-FR" sz="1200" b="1" dirty="0">
                <a:latin typeface="Courier New" pitchFamily="49" charset="0"/>
                <a:cs typeface="Courier New" pitchFamily="49" charset="0"/>
              </a:rPr>
              <a:t>="image/*" multiple </a:t>
            </a:r>
            <a:r>
              <a:rPr lang="fr-FR" sz="1200" b="1" dirty="0" err="1">
                <a:solidFill>
                  <a:srgbClr val="00B050"/>
                </a:solidFill>
                <a:latin typeface="Courier New" pitchFamily="49" charset="0"/>
                <a:cs typeface="Courier New" pitchFamily="49" charset="0"/>
              </a:rPr>
              <a:t>onchange</a:t>
            </a:r>
            <a:r>
              <a:rPr lang="fr-FR" sz="1200" b="1" dirty="0">
                <a:solidFill>
                  <a:srgbClr val="00B050"/>
                </a:solidFill>
                <a:latin typeface="Courier New" pitchFamily="49" charset="0"/>
                <a:cs typeface="Courier New" pitchFamily="49" charset="0"/>
              </a:rPr>
              <a:t>="</a:t>
            </a:r>
            <a:r>
              <a:rPr lang="fr-FR" sz="1200" b="1" dirty="0" err="1">
                <a:solidFill>
                  <a:srgbClr val="00B050"/>
                </a:solidFill>
                <a:latin typeface="Courier New" pitchFamily="49" charset="0"/>
                <a:cs typeface="Courier New" pitchFamily="49" charset="0"/>
              </a:rPr>
              <a:t>filesProcess</a:t>
            </a:r>
            <a:r>
              <a:rPr lang="fr-FR" sz="1200" b="1" dirty="0">
                <a:solidFill>
                  <a:srgbClr val="00B050"/>
                </a:solidFill>
                <a:latin typeface="Courier New" pitchFamily="49" charset="0"/>
                <a:cs typeface="Courier New" pitchFamily="49" charset="0"/>
              </a:rPr>
              <a:t>(</a:t>
            </a:r>
            <a:r>
              <a:rPr lang="fr-FR" sz="1200" b="1" dirty="0" err="1">
                <a:solidFill>
                  <a:srgbClr val="FF0000"/>
                </a:solidFill>
                <a:latin typeface="Courier New" pitchFamily="49" charset="0"/>
                <a:cs typeface="Courier New" pitchFamily="49" charset="0"/>
              </a:rPr>
              <a:t>this.files</a:t>
            </a:r>
            <a:r>
              <a:rPr lang="fr-FR" sz="1200" b="1" dirty="0" smtClean="0">
                <a:solidFill>
                  <a:srgbClr val="00B050"/>
                </a:solidFill>
                <a:latin typeface="Courier New" pitchFamily="49" charset="0"/>
                <a:cs typeface="Courier New" pitchFamily="49" charset="0"/>
              </a:rPr>
              <a:t>)"</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err="1" smtClean="0">
                <a:latin typeface="Courier New" pitchFamily="49" charset="0"/>
                <a:cs typeface="Courier New" pitchFamily="49" charset="0"/>
              </a:rPr>
              <a:t>name</a:t>
            </a:r>
            <a:r>
              <a:rPr lang="fr-FR" sz="1200" b="1" dirty="0">
                <a:latin typeface="Courier New" pitchFamily="49" charset="0"/>
                <a:cs typeface="Courier New" pitchFamily="49" charset="0"/>
              </a:rPr>
              <a:t>="</a:t>
            </a:r>
            <a:r>
              <a:rPr lang="fr-FR" sz="1200" b="1" dirty="0" err="1">
                <a:latin typeface="Courier New" pitchFamily="49" charset="0"/>
                <a:cs typeface="Courier New" pitchFamily="49" charset="0"/>
              </a:rPr>
              <a:t>selection</a:t>
            </a:r>
            <a:r>
              <a:rPr lang="fr-FR" sz="1200" b="1" dirty="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Sélectionnez plusieurs images&lt;</a:t>
            </a:r>
            <a:r>
              <a:rPr lang="fr-FR" sz="1200" b="1" dirty="0" err="1">
                <a:latin typeface="Courier New" pitchFamily="49" charset="0"/>
                <a:cs typeface="Courier New" pitchFamily="49" charset="0"/>
              </a:rPr>
              <a:t>br</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&lt;</a:t>
            </a:r>
            <a:r>
              <a:rPr lang="fr-FR" sz="1200" b="1" dirty="0" err="1">
                <a:latin typeface="Courier New" pitchFamily="49" charset="0"/>
                <a:cs typeface="Courier New" pitchFamily="49" charset="0"/>
              </a:rPr>
              <a:t>br</a:t>
            </a:r>
            <a:r>
              <a:rPr lang="fr-FR" sz="1200" b="1" dirty="0" smtClean="0">
                <a:latin typeface="Courier New" pitchFamily="49" charset="0"/>
                <a:cs typeface="Courier New" pitchFamily="49" charset="0"/>
              </a:rPr>
              <a:t>/&gt;</a:t>
            </a:r>
            <a:br>
              <a:rPr lang="fr-FR" sz="1200" b="1" dirty="0" smtClean="0">
                <a:latin typeface="Courier New" pitchFamily="49" charset="0"/>
                <a:cs typeface="Courier New" pitchFamily="49" charset="0"/>
              </a:rPr>
            </a:br>
            <a:r>
              <a:rPr lang="fr-FR" sz="1200" b="1" dirty="0" smtClean="0">
                <a:solidFill>
                  <a:srgbClr val="0070C0"/>
                </a:solidFill>
                <a:latin typeface="Courier New" pitchFamily="49" charset="0"/>
                <a:cs typeface="Courier New" pitchFamily="49" charset="0"/>
              </a:rPr>
              <a:t>&lt;</a:t>
            </a:r>
            <a:r>
              <a:rPr lang="fr-FR" sz="1200" b="1" dirty="0">
                <a:solidFill>
                  <a:srgbClr val="0070C0"/>
                </a:solidFill>
                <a:latin typeface="Courier New" pitchFamily="49" charset="0"/>
                <a:cs typeface="Courier New" pitchFamily="49" charset="0"/>
              </a:rPr>
              <a:t>div id="</a:t>
            </a:r>
            <a:r>
              <a:rPr lang="fr-FR" sz="1200" b="1" dirty="0" err="1">
                <a:solidFill>
                  <a:srgbClr val="0070C0"/>
                </a:solidFill>
                <a:latin typeface="Courier New" pitchFamily="49" charset="0"/>
                <a:cs typeface="Courier New" pitchFamily="49" charset="0"/>
              </a:rPr>
              <a:t>result</a:t>
            </a:r>
            <a:r>
              <a:rPr lang="fr-FR" sz="1200" b="1" dirty="0">
                <a:solidFill>
                  <a:srgbClr val="0070C0"/>
                </a:solidFill>
                <a:latin typeface="Courier New" pitchFamily="49" charset="0"/>
                <a:cs typeface="Courier New" pitchFamily="49" charset="0"/>
              </a:rPr>
              <a:t>"&gt;...&lt;/div</a:t>
            </a:r>
            <a:r>
              <a:rPr lang="fr-FR" sz="1200" b="1" dirty="0" smtClean="0">
                <a:solidFill>
                  <a:srgbClr val="0070C0"/>
                </a:solidFill>
                <a:latin typeface="Courier New" pitchFamily="49" charset="0"/>
                <a:cs typeface="Courier New" pitchFamily="49" charset="0"/>
              </a:rPr>
              <a:t>&gt;</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endParaRPr lang="fr-FR" sz="1200" b="1" dirty="0" smtClean="0">
              <a:latin typeface="Courier New" pitchFamily="49" charset="0"/>
              <a:cs typeface="Courier New" pitchFamily="49" charset="0"/>
            </a:endParaRPr>
          </a:p>
          <a:p>
            <a:pPr marL="0" indent="0">
              <a:buNone/>
            </a:pPr>
            <a:r>
              <a:rPr lang="fr-FR" sz="1200" b="1" dirty="0" smtClean="0">
                <a:latin typeface="Courier New" pitchFamily="49" charset="0"/>
                <a:cs typeface="Courier New" pitchFamily="49" charset="0"/>
              </a:rPr>
              <a:t>&lt;script&gt;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solidFill>
                  <a:srgbClr val="00B050"/>
                </a:solidFill>
                <a:latin typeface="Courier New" pitchFamily="49" charset="0"/>
                <a:cs typeface="Courier New" pitchFamily="49" charset="0"/>
              </a:rPr>
              <a:t>function</a:t>
            </a:r>
            <a:r>
              <a:rPr lang="fr-FR" sz="1200" b="1" dirty="0" smtClean="0">
                <a:solidFill>
                  <a:srgbClr val="00B050"/>
                </a:solidFill>
                <a:latin typeface="Courier New" pitchFamily="49" charset="0"/>
                <a:cs typeface="Courier New" pitchFamily="49" charset="0"/>
              </a:rPr>
              <a:t> </a:t>
            </a:r>
            <a:r>
              <a:rPr lang="fr-FR" sz="1200" b="1" dirty="0" err="1">
                <a:solidFill>
                  <a:srgbClr val="00B050"/>
                </a:solidFill>
                <a:latin typeface="Courier New" pitchFamily="49" charset="0"/>
                <a:cs typeface="Courier New" pitchFamily="49" charset="0"/>
              </a:rPr>
              <a:t>filesProcess</a:t>
            </a:r>
            <a:r>
              <a:rPr lang="fr-FR" sz="1200" b="1" dirty="0">
                <a:solidFill>
                  <a:srgbClr val="00B050"/>
                </a:solidFill>
                <a:latin typeface="Courier New" pitchFamily="49" charset="0"/>
                <a:cs typeface="Courier New" pitchFamily="49" charset="0"/>
              </a:rPr>
              <a:t>(</a:t>
            </a:r>
            <a:r>
              <a:rPr lang="fr-FR" sz="1200" b="1" dirty="0">
                <a:solidFill>
                  <a:srgbClr val="FF0000"/>
                </a:solidFill>
                <a:latin typeface="Courier New" pitchFamily="49" charset="0"/>
                <a:cs typeface="Courier New" pitchFamily="49" charset="0"/>
              </a:rPr>
              <a:t>files</a:t>
            </a:r>
            <a:r>
              <a:rPr lang="fr-FR" sz="1200" b="1" dirty="0" smtClean="0">
                <a:solidFill>
                  <a:srgbClr val="00B050"/>
                </a:solidFill>
                <a:latin typeface="Courier New" pitchFamily="49" charset="0"/>
                <a:cs typeface="Courier New" pitchFamily="49" charset="0"/>
              </a:rPr>
              <a:t>)</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t>
            </a:r>
            <a:r>
              <a:rPr lang="fr-FR" sz="1200" b="1" dirty="0">
                <a:latin typeface="Courier New" pitchFamily="49" charset="0"/>
                <a:cs typeface="Courier New" pitchFamily="49" charset="0"/>
              </a:rPr>
              <a:t>= "&lt;table&gt;&lt;tr&gt;&lt;th&gt;Nom&lt;/th</a:t>
            </a:r>
            <a:r>
              <a:rPr lang="fr-FR" sz="1200" b="1" dirty="0" smtClean="0">
                <a:latin typeface="Courier New" pitchFamily="49" charset="0"/>
                <a:cs typeface="Courier New" pitchFamily="49" charset="0"/>
              </a:rPr>
              <a:t>&gt;&lt;</a:t>
            </a:r>
            <a:r>
              <a:rPr lang="fr-FR" sz="1200" b="1" dirty="0">
                <a:latin typeface="Courier New" pitchFamily="49" charset="0"/>
                <a:cs typeface="Courier New" pitchFamily="49" charset="0"/>
              </a:rPr>
              <a:t>th&gt;&lt;/th&gt;&lt;th&gt;Octets&lt;/th&gt;&lt;th&gt;&lt;/th&gt;&lt;th&gt;Type MIME&lt;/th&gt;&lt;/tr&gt;"</a:t>
            </a:r>
          </a:p>
          <a:p>
            <a:pPr marL="0" indent="0">
              <a:buNone/>
            </a:pPr>
            <a:r>
              <a:rPr lang="fr-FR" sz="1200" b="1" dirty="0" smtClean="0">
                <a:latin typeface="Courier New" pitchFamily="49" charset="0"/>
                <a:cs typeface="Courier New" pitchFamily="49" charset="0"/>
              </a:rPr>
              <a:t>    for(i=0;i&lt;</a:t>
            </a:r>
            <a:r>
              <a:rPr lang="fr-FR" sz="1200" b="1" dirty="0" err="1" smtClean="0">
                <a:solidFill>
                  <a:srgbClr val="FF0000"/>
                </a:solidFill>
                <a:latin typeface="Courier New" pitchFamily="49" charset="0"/>
                <a:cs typeface="Courier New" pitchFamily="49" charset="0"/>
              </a:rPr>
              <a:t>files.length</a:t>
            </a:r>
            <a:r>
              <a:rPr lang="fr-FR" sz="1200" b="1" dirty="0" err="1" smtClean="0">
                <a:latin typeface="Courier New" pitchFamily="49" charset="0"/>
                <a:cs typeface="Courier New" pitchFamily="49" charset="0"/>
              </a:rPr>
              <a:t>;i</a:t>
            </a:r>
            <a:r>
              <a:rPr lang="fr-FR" sz="1200" b="1" dirty="0" smtClean="0">
                <a:latin typeface="Courier New" pitchFamily="49" charset="0"/>
                <a:cs typeface="Courier New" pitchFamily="49" charset="0"/>
              </a:rPr>
              <a: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file </a:t>
            </a: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files[i]</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t>
            </a:r>
            <a:r>
              <a:rPr lang="fr-FR" sz="1200" b="1" dirty="0">
                <a:latin typeface="Courier New" pitchFamily="49" charset="0"/>
                <a:cs typeface="Courier New" pitchFamily="49" charset="0"/>
              </a:rPr>
              <a:t>+= "&lt;tr&gt;&lt;td</a:t>
            </a:r>
            <a:r>
              <a:rPr lang="fr-FR" sz="1200" b="1" dirty="0" smtClean="0">
                <a:latin typeface="Courier New" pitchFamily="49" charset="0"/>
                <a:cs typeface="Courier New" pitchFamily="49" charset="0"/>
              </a:rPr>
              <a:t>&gt;"+</a:t>
            </a:r>
            <a:r>
              <a:rPr lang="fr-FR" sz="1200" b="1" dirty="0" smtClean="0">
                <a:solidFill>
                  <a:srgbClr val="FF0000"/>
                </a:solidFill>
                <a:latin typeface="Courier New" pitchFamily="49" charset="0"/>
                <a:cs typeface="Courier New" pitchFamily="49" charset="0"/>
              </a:rPr>
              <a:t>file.name</a:t>
            </a:r>
            <a:r>
              <a:rPr lang="fr-FR" sz="1200" b="1" dirty="0">
                <a:latin typeface="Courier New" pitchFamily="49" charset="0"/>
                <a:cs typeface="Courier New" pitchFamily="49" charset="0"/>
              </a:rPr>
              <a:t>+"&lt;/td&gt;&lt;td&gt; | &lt;/td&gt;&lt;td style=\"</a:t>
            </a:r>
            <a:r>
              <a:rPr lang="fr-FR" sz="1200" b="1" dirty="0" err="1">
                <a:latin typeface="Courier New" pitchFamily="49" charset="0"/>
                <a:cs typeface="Courier New" pitchFamily="49" charset="0"/>
              </a:rPr>
              <a:t>text-align:right</a:t>
            </a:r>
            <a:r>
              <a:rPr lang="fr-FR" sz="1200" b="1" dirty="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file.size</a:t>
            </a:r>
            <a:r>
              <a:rPr lang="fr-FR" sz="1200" b="1" dirty="0">
                <a:latin typeface="Courier New" pitchFamily="49" charset="0"/>
                <a:cs typeface="Courier New" pitchFamily="49" charset="0"/>
              </a:rPr>
              <a:t>+"&lt;/td&gt;&lt;td&gt; | &lt;/td&gt;&lt;td&gt;"</a:t>
            </a:r>
          </a:p>
          <a:p>
            <a:pPr marL="0" indent="0">
              <a:buNone/>
            </a:pPr>
            <a:r>
              <a:rPr lang="fr-FR" sz="1200" b="1" dirty="0">
                <a:latin typeface="Courier New" pitchFamily="49" charset="0"/>
                <a:cs typeface="Courier New" pitchFamily="49" charset="0"/>
              </a:rPr>
              <a:t>			+</a:t>
            </a:r>
            <a:r>
              <a:rPr lang="fr-FR" sz="1200" b="1" dirty="0" err="1">
                <a:solidFill>
                  <a:srgbClr val="FF0000"/>
                </a:solidFill>
                <a:latin typeface="Courier New" pitchFamily="49" charset="0"/>
                <a:cs typeface="Courier New" pitchFamily="49" charset="0"/>
              </a:rPr>
              <a:t>file.type</a:t>
            </a:r>
            <a:r>
              <a:rPr lang="fr-FR" sz="1200" b="1" dirty="0">
                <a:latin typeface="Courier New" pitchFamily="49" charset="0"/>
                <a:cs typeface="Courier New" pitchFamily="49" charset="0"/>
              </a:rPr>
              <a:t>+"&lt;/td&gt;&lt;/tr</a:t>
            </a:r>
            <a:r>
              <a:rPr lang="fr-FR" sz="1200" b="1" dirty="0" smtClean="0">
                <a:latin typeface="Courier New" pitchFamily="49" charset="0"/>
                <a:cs typeface="Courier New" pitchFamily="49" charset="0"/>
              </a:rPr>
              <a:t>&gt;"}</a:t>
            </a:r>
          </a:p>
          <a:p>
            <a:pPr marL="0" indent="0">
              <a:buNone/>
            </a:pPr>
            <a:r>
              <a:rPr lang="fr-FR" sz="1200" b="1" dirty="0">
                <a:latin typeface="Courier New" pitchFamily="49" charset="0"/>
                <a:cs typeface="Courier New" pitchFamily="49" charset="0"/>
              </a:rPr>
              <a:t> </a:t>
            </a: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 "&lt;/table&gt;"</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r>
              <a:rPr lang="fr-FR" sz="1200" b="1" dirty="0" err="1" smtClean="0">
                <a:latin typeface="Courier New" pitchFamily="49" charset="0"/>
                <a:cs typeface="Courier New" pitchFamily="49" charset="0"/>
              </a:rPr>
              <a:t>document.getElementById</a:t>
            </a:r>
            <a:r>
              <a:rPr lang="fr-FR" sz="1200" b="1" dirty="0" smtClean="0">
                <a:latin typeface="Courier New" pitchFamily="49" charset="0"/>
                <a:cs typeface="Courier New" pitchFamily="49" charset="0"/>
              </a:rPr>
              <a:t>("</a:t>
            </a:r>
            <a:r>
              <a:rPr lang="fr-FR" sz="1200" b="1" dirty="0" err="1" smtClean="0">
                <a:latin typeface="Courier New" pitchFamily="49" charset="0"/>
                <a:cs typeface="Courier New" pitchFamily="49" charset="0"/>
              </a:rPr>
              <a:t>result</a:t>
            </a:r>
            <a:r>
              <a:rPr lang="fr-FR" sz="1200" b="1" dirty="0" smtClean="0">
                <a:latin typeface="Courier New" pitchFamily="49" charset="0"/>
                <a:cs typeface="Courier New" pitchFamily="49" charset="0"/>
              </a:rPr>
              <a:t>").</a:t>
            </a:r>
            <a:r>
              <a:rPr lang="fr-FR" sz="1200" b="1" dirty="0" err="1" smtClean="0">
                <a:latin typeface="Courier New" pitchFamily="49" charset="0"/>
                <a:cs typeface="Courier New" pitchFamily="49" charset="0"/>
              </a:rPr>
              <a:t>innerHTML</a:t>
            </a:r>
            <a:r>
              <a:rPr lang="fr-FR" sz="1200" b="1" dirty="0" smtClean="0">
                <a:latin typeface="Courier New" pitchFamily="49" charset="0"/>
                <a:cs typeface="Courier New" pitchFamily="49" charset="0"/>
              </a:rPr>
              <a:t> = </a:t>
            </a:r>
            <a:r>
              <a:rPr lang="fr-FR" sz="1200" b="1" dirty="0" err="1" smtClean="0">
                <a:latin typeface="Courier New" pitchFamily="49" charset="0"/>
                <a:cs typeface="Courier New" pitchFamily="49" charset="0"/>
              </a:rPr>
              <a:t>selection</a:t>
            </a:r>
            <a:r>
              <a:rPr lang="fr-FR" sz="1200" b="1" dirty="0" smtClean="0">
                <a:latin typeface="Courier New" pitchFamily="49" charset="0"/>
                <a:cs typeface="Courier New" pitchFamily="49" charset="0"/>
              </a:rPr>
              <a:t/>
            </a:r>
            <a:br>
              <a:rPr lang="fr-FR" sz="1200" b="1" dirty="0" smtClean="0">
                <a:latin typeface="Courier New" pitchFamily="49" charset="0"/>
                <a:cs typeface="Courier New" pitchFamily="49" charset="0"/>
              </a:rPr>
            </a:br>
            <a:r>
              <a:rPr lang="fr-FR" sz="1200" b="1" dirty="0" smtClean="0">
                <a:latin typeface="Courier New" pitchFamily="49" charset="0"/>
                <a:cs typeface="Courier New" pitchFamily="49" charset="0"/>
              </a:rPr>
              <a:t>  }</a:t>
            </a:r>
          </a:p>
          <a:p>
            <a:pPr marL="0" indent="0">
              <a:buNone/>
            </a:pPr>
            <a:r>
              <a:rPr lang="fr-FR" sz="1200" b="1" dirty="0" smtClean="0">
                <a:latin typeface="Courier New" pitchFamily="49" charset="0"/>
                <a:cs typeface="Courier New" pitchFamily="49" charset="0"/>
              </a:rPr>
              <a:t>&lt;/</a:t>
            </a:r>
            <a:r>
              <a:rPr lang="fr-FR" sz="1200" b="1" dirty="0">
                <a:latin typeface="Courier New" pitchFamily="49" charset="0"/>
                <a:cs typeface="Courier New" pitchFamily="49" charset="0"/>
              </a:rPr>
              <a:t>script</a:t>
            </a:r>
            <a:r>
              <a:rPr lang="fr-FR" sz="1200" b="1" dirty="0" smtClean="0">
                <a:latin typeface="Courier New" pitchFamily="49" charset="0"/>
                <a:cs typeface="Courier New" pitchFamily="49" charset="0"/>
              </a:rPr>
              <a:t>&gt;</a:t>
            </a:r>
          </a:p>
          <a:p>
            <a:pPr marL="0" indent="0">
              <a:buNone/>
            </a:pPr>
            <a:r>
              <a:rPr lang="fr-FR" dirty="0"/>
              <a:t>Copier/coller cet exemple sur un site de test de code JS et l’exécuter </a:t>
            </a:r>
            <a:r>
              <a:rPr lang="fr-FR" dirty="0" smtClean="0"/>
              <a:t>! </a:t>
            </a:r>
            <a:r>
              <a:rPr lang="fr-FR" dirty="0" smtClean="0">
                <a:hlinkClick r:id="rId2"/>
              </a:rPr>
              <a:t>Démonstration</a:t>
            </a:r>
            <a:endParaRPr lang="fr-FR" dirty="0"/>
          </a:p>
        </p:txBody>
      </p:sp>
    </p:spTree>
    <p:extLst>
      <p:ext uri="{BB962C8B-B14F-4D97-AF65-F5344CB8AC3E}">
        <p14:creationId xmlns:p14="http://schemas.microsoft.com/office/powerpoint/2010/main" val="225682895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de répertoire entier	</a:t>
            </a:r>
            <a:endParaRPr lang="fr-FR" dirty="0"/>
          </a:p>
        </p:txBody>
      </p:sp>
      <p:sp>
        <p:nvSpPr>
          <p:cNvPr id="3" name="Espace réservé du contenu 2"/>
          <p:cNvSpPr>
            <a:spLocks noGrp="1"/>
          </p:cNvSpPr>
          <p:nvPr>
            <p:ph idx="1"/>
          </p:nvPr>
        </p:nvSpPr>
        <p:spPr/>
        <p:txBody>
          <a:bodyPr/>
          <a:lstStyle/>
          <a:p>
            <a:r>
              <a:rPr lang="fr-FR" dirty="0" smtClean="0"/>
              <a:t>Le navigateur fournit un objet directory auquel on a accès depuis l’API JavaScript (</a:t>
            </a:r>
            <a:r>
              <a:rPr lang="fr-FR" dirty="0" err="1" smtClean="0"/>
              <a:t>WebKit</a:t>
            </a:r>
            <a:r>
              <a:rPr lang="fr-FR" dirty="0" smtClean="0"/>
              <a:t> </a:t>
            </a:r>
            <a:r>
              <a:rPr lang="fr-FR" dirty="0" err="1" smtClean="0"/>
              <a:t>only</a:t>
            </a:r>
            <a:r>
              <a:rPr lang="fr-FR" dirty="0"/>
              <a:t> </a:t>
            </a:r>
            <a:r>
              <a:rPr lang="fr-FR" dirty="0" smtClean="0"/>
              <a:t>pour le moment)</a:t>
            </a:r>
          </a:p>
          <a:p>
            <a:r>
              <a:rPr lang="fr-FR" dirty="0" smtClean="0"/>
              <a:t>Cliquer l’image pour exécuter</a:t>
            </a:r>
            <a:endParaRPr lang="fr-FR" dirty="0"/>
          </a:p>
        </p:txBody>
      </p:sp>
      <p:pic>
        <p:nvPicPr>
          <p:cNvPr id="6656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7" y="3501008"/>
            <a:ext cx="5950295" cy="32342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92926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exemple concret : </a:t>
            </a:r>
            <a:r>
              <a:rPr lang="fr-FR" dirty="0" err="1" smtClean="0"/>
              <a:t>drag’n’drop</a:t>
            </a:r>
            <a:r>
              <a:rPr lang="fr-FR" dirty="0" smtClean="0"/>
              <a:t> de fichiers multiples pour affichage/</a:t>
            </a:r>
            <a:r>
              <a:rPr lang="fr-FR" dirty="0" err="1" smtClean="0"/>
              <a:t>upload</a:t>
            </a:r>
            <a:endParaRPr lang="fr-FR" dirty="0"/>
          </a:p>
        </p:txBody>
      </p:sp>
      <p:sp>
        <p:nvSpPr>
          <p:cNvPr id="3" name="Espace réservé du contenu 2"/>
          <p:cNvSpPr>
            <a:spLocks noGrp="1"/>
          </p:cNvSpPr>
          <p:nvPr>
            <p:ph idx="1"/>
          </p:nvPr>
        </p:nvSpPr>
        <p:spPr>
          <a:xfrm>
            <a:off x="683568" y="1052736"/>
            <a:ext cx="8001000" cy="5688632"/>
          </a:xfrm>
        </p:spPr>
        <p:txBody>
          <a:bodyPr/>
          <a:lstStyle/>
          <a:p>
            <a:r>
              <a:rPr lang="fr-FR" sz="2000" dirty="0" smtClean="0"/>
              <a:t>Schéma explicatif </a:t>
            </a:r>
            <a:r>
              <a:rPr lang="fr-FR" sz="2000" dirty="0"/>
              <a:t>(source :</a:t>
            </a:r>
            <a:r>
              <a:rPr lang="fr-FR" sz="2000" dirty="0">
                <a:hlinkClick r:id="rId2"/>
              </a:rPr>
              <a:t> http://www.thebuzzmedia.com/html5-drag-and-drop-and-file-api-tutorial</a:t>
            </a:r>
            <a:r>
              <a:rPr lang="fr-FR" sz="2000" dirty="0" smtClean="0">
                <a:hlinkClick r:id="rId2"/>
              </a:rPr>
              <a:t>/)</a:t>
            </a:r>
            <a:endParaRPr lang="fr-FR" sz="2000"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792339"/>
            <a:ext cx="6946973" cy="509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85523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Explications lors du </a:t>
            </a:r>
            <a:r>
              <a:rPr lang="fr-FR" dirty="0" err="1" smtClean="0"/>
              <a:t>drag’n’drop</a:t>
            </a:r>
            <a:endParaRPr lang="fr-FR" dirty="0"/>
          </a:p>
        </p:txBody>
      </p:sp>
      <p:sp>
        <p:nvSpPr>
          <p:cNvPr id="3" name="Espace réservé du contenu 2"/>
          <p:cNvSpPr>
            <a:spLocks noGrp="1"/>
          </p:cNvSpPr>
          <p:nvPr>
            <p:ph idx="1"/>
          </p:nvPr>
        </p:nvSpPr>
        <p:spPr>
          <a:xfrm>
            <a:off x="683568" y="1196752"/>
            <a:ext cx="8001000" cy="4724400"/>
          </a:xfrm>
        </p:spPr>
        <p:txBody>
          <a:bodyPr/>
          <a:lstStyle/>
          <a:p>
            <a:pPr marL="514350" indent="-514350">
              <a:buFont typeface="+mj-lt"/>
              <a:buAutoNum type="arabicPeriod"/>
            </a:pPr>
            <a:r>
              <a:rPr lang="en-US" sz="1600" dirty="0"/>
              <a:t>(</a:t>
            </a:r>
            <a:r>
              <a:rPr lang="en-US" sz="1600" dirty="0" err="1"/>
              <a:t>DnD</a:t>
            </a:r>
            <a:r>
              <a:rPr lang="en-US" sz="1600" dirty="0"/>
              <a:t> API) </a:t>
            </a:r>
            <a:r>
              <a:rPr lang="en-US" sz="1600" dirty="0" err="1" smtClean="0"/>
              <a:t>démarre</a:t>
            </a:r>
            <a:r>
              <a:rPr lang="en-US" sz="1600" dirty="0" smtClean="0"/>
              <a:t> avec un drop event </a:t>
            </a:r>
            <a:r>
              <a:rPr lang="en-US" sz="1600" dirty="0" err="1" smtClean="0"/>
              <a:t>quand</a:t>
            </a:r>
            <a:r>
              <a:rPr lang="en-US" sz="1600" dirty="0" smtClean="0"/>
              <a:t> </a:t>
            </a:r>
            <a:r>
              <a:rPr lang="en-US" sz="1600" dirty="0" err="1" smtClean="0"/>
              <a:t>l’utilisateur</a:t>
            </a:r>
            <a:r>
              <a:rPr lang="en-US" sz="1600" dirty="0" smtClean="0"/>
              <a:t> </a:t>
            </a:r>
            <a:r>
              <a:rPr lang="en-US" sz="1600" dirty="0" err="1" smtClean="0"/>
              <a:t>relâche</a:t>
            </a:r>
            <a:r>
              <a:rPr lang="en-US" sz="1600" dirty="0" smtClean="0"/>
              <a:t> la </a:t>
            </a:r>
            <a:r>
              <a:rPr lang="en-US" sz="1600" dirty="0" err="1" smtClean="0"/>
              <a:t>souris</a:t>
            </a:r>
            <a:r>
              <a:rPr lang="en-US" sz="1600" dirty="0" smtClean="0"/>
              <a:t> (</a:t>
            </a:r>
            <a:r>
              <a:rPr lang="en-US" sz="1600" dirty="0" err="1" smtClean="0"/>
              <a:t>mouseup</a:t>
            </a:r>
            <a:r>
              <a:rPr lang="en-US" sz="1600" dirty="0" smtClean="0"/>
              <a:t>) </a:t>
            </a:r>
          </a:p>
          <a:p>
            <a:pPr marL="514350" indent="-514350">
              <a:buFont typeface="+mj-lt"/>
              <a:buAutoNum type="arabicPeriod"/>
            </a:pPr>
            <a:r>
              <a:rPr lang="en-US" sz="1600" dirty="0" smtClean="0"/>
              <a:t>(</a:t>
            </a:r>
            <a:r>
              <a:rPr lang="en-US" sz="1600" dirty="0" err="1"/>
              <a:t>DnD</a:t>
            </a:r>
            <a:r>
              <a:rPr lang="en-US" sz="1600" dirty="0"/>
              <a:t> </a:t>
            </a:r>
            <a:r>
              <a:rPr lang="en-US" sz="1600" dirty="0" smtClean="0"/>
              <a:t>API). On </a:t>
            </a:r>
            <a:r>
              <a:rPr lang="en-US" sz="1600" dirty="0" err="1" smtClean="0"/>
              <a:t>récupère</a:t>
            </a:r>
            <a:r>
              <a:rPr lang="en-US" sz="1600" dirty="0" smtClean="0"/>
              <a:t> un objet de type </a:t>
            </a:r>
            <a:r>
              <a:rPr lang="en-US" sz="1600" dirty="0" err="1"/>
              <a:t>DataTransfer</a:t>
            </a:r>
            <a:r>
              <a:rPr lang="en-US" sz="1600" dirty="0"/>
              <a:t> </a:t>
            </a:r>
            <a:r>
              <a:rPr lang="en-US" sz="1600" dirty="0" err="1" smtClean="0"/>
              <a:t>depuis</a:t>
            </a:r>
            <a:r>
              <a:rPr lang="en-US" sz="1600" dirty="0" smtClean="0"/>
              <a:t> le drop event</a:t>
            </a:r>
            <a:endParaRPr lang="en-US" sz="1600" dirty="0"/>
          </a:p>
          <a:p>
            <a:pPr marL="514350" indent="-514350">
              <a:buFont typeface="+mj-lt"/>
              <a:buAutoNum type="arabicPeriod"/>
            </a:pPr>
            <a:r>
              <a:rPr lang="en-US" sz="1600" dirty="0"/>
              <a:t>(File API) </a:t>
            </a:r>
            <a:r>
              <a:rPr lang="en-US" sz="1600" dirty="0" smtClean="0"/>
              <a:t>On </a:t>
            </a:r>
            <a:r>
              <a:rPr lang="en-US" sz="1600" dirty="0" err="1" smtClean="0"/>
              <a:t>appelle</a:t>
            </a:r>
            <a:r>
              <a:rPr lang="en-US" sz="1600" dirty="0" smtClean="0"/>
              <a:t> </a:t>
            </a:r>
            <a:r>
              <a:rPr lang="en-US" sz="1600" dirty="0" err="1"/>
              <a:t>DataTransfer.files</a:t>
            </a:r>
            <a:r>
              <a:rPr lang="en-US" sz="1600" dirty="0"/>
              <a:t> </a:t>
            </a:r>
            <a:r>
              <a:rPr lang="en-US" sz="1600" dirty="0" smtClean="0"/>
              <a:t>pour </a:t>
            </a:r>
            <a:r>
              <a:rPr lang="en-US" sz="1600" dirty="0" err="1" smtClean="0"/>
              <a:t>récupérer</a:t>
            </a:r>
            <a:r>
              <a:rPr lang="en-US" sz="1600" dirty="0" smtClean="0"/>
              <a:t> un objet </a:t>
            </a:r>
            <a:r>
              <a:rPr lang="en-US" sz="1600" dirty="0" err="1"/>
              <a:t>FileList</a:t>
            </a:r>
            <a:r>
              <a:rPr lang="en-US" sz="1600" dirty="0"/>
              <a:t>, </a:t>
            </a:r>
            <a:r>
              <a:rPr lang="en-US" sz="1600" dirty="0" smtClean="0"/>
              <a:t>qui </a:t>
            </a:r>
            <a:r>
              <a:rPr lang="en-US" sz="1600" dirty="0" err="1" smtClean="0"/>
              <a:t>représente</a:t>
            </a:r>
            <a:r>
              <a:rPr lang="en-US" sz="1600" dirty="0" smtClean="0"/>
              <a:t> la </a:t>
            </a:r>
            <a:r>
              <a:rPr lang="en-US" sz="1600" dirty="0" err="1" smtClean="0"/>
              <a:t>liste</a:t>
            </a:r>
            <a:r>
              <a:rPr lang="en-US" sz="1600" dirty="0" smtClean="0"/>
              <a:t> des </a:t>
            </a:r>
            <a:r>
              <a:rPr lang="en-US" sz="1600" dirty="0" err="1" smtClean="0"/>
              <a:t>fichiers</a:t>
            </a:r>
            <a:r>
              <a:rPr lang="en-US" sz="1600" dirty="0" smtClean="0"/>
              <a:t> </a:t>
            </a:r>
            <a:r>
              <a:rPr lang="en-US" sz="1600" dirty="0" err="1" smtClean="0"/>
              <a:t>droppés</a:t>
            </a:r>
            <a:r>
              <a:rPr lang="en-US" sz="1600" dirty="0" smtClean="0"/>
              <a:t>.</a:t>
            </a:r>
            <a:endParaRPr lang="en-US" sz="1600" dirty="0"/>
          </a:p>
          <a:p>
            <a:pPr marL="514350" indent="-514350">
              <a:buFont typeface="+mj-lt"/>
              <a:buAutoNum type="arabicPeriod"/>
            </a:pPr>
            <a:r>
              <a:rPr lang="en-US" sz="1600" dirty="0"/>
              <a:t>(File API) </a:t>
            </a:r>
            <a:r>
              <a:rPr lang="en-US" sz="1600" dirty="0" smtClean="0"/>
              <a:t>On </a:t>
            </a:r>
            <a:r>
              <a:rPr lang="en-US" sz="1600" dirty="0" err="1" smtClean="0"/>
              <a:t>itère</a:t>
            </a:r>
            <a:r>
              <a:rPr lang="en-US" sz="1600" dirty="0" smtClean="0"/>
              <a:t> </a:t>
            </a:r>
            <a:r>
              <a:rPr lang="en-US" sz="1600" dirty="0" err="1" smtClean="0"/>
              <a:t>sur</a:t>
            </a:r>
            <a:r>
              <a:rPr lang="en-US" sz="1600" dirty="0" smtClean="0"/>
              <a:t> les </a:t>
            </a:r>
            <a:r>
              <a:rPr lang="en-US" sz="1600" dirty="0" err="1" smtClean="0"/>
              <a:t>fichiers</a:t>
            </a:r>
            <a:r>
              <a:rPr lang="en-US" sz="1600" dirty="0" smtClean="0"/>
              <a:t> et on </a:t>
            </a:r>
            <a:r>
              <a:rPr lang="en-US" sz="1600" dirty="0" err="1" smtClean="0"/>
              <a:t>utilise</a:t>
            </a:r>
            <a:r>
              <a:rPr lang="en-US" sz="1600" dirty="0" smtClean="0"/>
              <a:t> un </a:t>
            </a:r>
            <a:r>
              <a:rPr lang="en-US" sz="1600" dirty="0" err="1" smtClean="0"/>
              <a:t>FileReader</a:t>
            </a:r>
            <a:r>
              <a:rPr lang="en-US" sz="1600" dirty="0" smtClean="0"/>
              <a:t> pour lire </a:t>
            </a:r>
            <a:r>
              <a:rPr lang="en-US" sz="1600" dirty="0" err="1" smtClean="0"/>
              <a:t>leur</a:t>
            </a:r>
            <a:r>
              <a:rPr lang="en-US" sz="1600" dirty="0" smtClean="0"/>
              <a:t> </a:t>
            </a:r>
            <a:r>
              <a:rPr lang="en-US" sz="1600" dirty="0" err="1" smtClean="0"/>
              <a:t>contenu</a:t>
            </a:r>
            <a:r>
              <a:rPr lang="en-US" sz="1600" dirty="0" smtClean="0"/>
              <a:t>.</a:t>
            </a:r>
            <a:endParaRPr lang="en-US" sz="1600" dirty="0"/>
          </a:p>
          <a:p>
            <a:pPr marL="514350" indent="-514350">
              <a:buFont typeface="+mj-lt"/>
              <a:buAutoNum type="arabicPeriod"/>
            </a:pPr>
            <a:r>
              <a:rPr lang="en-US" sz="1600" dirty="0"/>
              <a:t>(File API) </a:t>
            </a:r>
            <a:r>
              <a:rPr lang="en-US" sz="1600" dirty="0" smtClean="0"/>
              <a:t>On </a:t>
            </a:r>
            <a:r>
              <a:rPr lang="en-US" sz="1600" dirty="0" err="1" smtClean="0"/>
              <a:t>utilise</a:t>
            </a:r>
            <a:r>
              <a:rPr lang="en-US" sz="1600" dirty="0" smtClean="0"/>
              <a:t> </a:t>
            </a:r>
            <a:r>
              <a:rPr lang="en-US" sz="1600" dirty="0" err="1"/>
              <a:t>FileReader.readAsDataURL</a:t>
            </a:r>
            <a:r>
              <a:rPr lang="en-US" sz="1600" dirty="0"/>
              <a:t>(file</a:t>
            </a:r>
            <a:r>
              <a:rPr lang="en-US" sz="1600" dirty="0" smtClean="0"/>
              <a:t>), </a:t>
            </a:r>
            <a:r>
              <a:rPr lang="en-US" sz="1600" dirty="0" err="1" smtClean="0"/>
              <a:t>chaque</a:t>
            </a:r>
            <a:r>
              <a:rPr lang="en-US" sz="1600" dirty="0" smtClean="0"/>
              <a:t> </a:t>
            </a:r>
            <a:r>
              <a:rPr lang="en-US" sz="1600" dirty="0" err="1" smtClean="0"/>
              <a:t>fois</a:t>
            </a:r>
            <a:r>
              <a:rPr lang="en-US" sz="1600" dirty="0" smtClean="0"/>
              <a:t> </a:t>
            </a:r>
            <a:r>
              <a:rPr lang="en-US" sz="1600" dirty="0" err="1" smtClean="0"/>
              <a:t>qu’on</a:t>
            </a:r>
            <a:r>
              <a:rPr lang="en-US" sz="1600" dirty="0" smtClean="0"/>
              <a:t> a </a:t>
            </a:r>
            <a:r>
              <a:rPr lang="en-US" sz="1600" dirty="0" err="1" smtClean="0"/>
              <a:t>lu</a:t>
            </a:r>
            <a:r>
              <a:rPr lang="en-US" sz="1600" dirty="0" smtClean="0"/>
              <a:t> un </a:t>
            </a:r>
            <a:r>
              <a:rPr lang="en-US" sz="1600" dirty="0" err="1" smtClean="0"/>
              <a:t>fichier</a:t>
            </a:r>
            <a:r>
              <a:rPr lang="en-US" sz="1600" dirty="0" smtClean="0"/>
              <a:t>, un </a:t>
            </a:r>
            <a:r>
              <a:rPr lang="en-US" sz="1600" dirty="0" err="1" smtClean="0"/>
              <a:t>nouvel</a:t>
            </a:r>
            <a:r>
              <a:rPr lang="en-US" sz="1600" dirty="0" smtClean="0"/>
              <a:t> objet “data </a:t>
            </a:r>
            <a:r>
              <a:rPr lang="en-US" sz="1600" dirty="0"/>
              <a:t>URL” (RFC 2397) </a:t>
            </a:r>
            <a:r>
              <a:rPr lang="en-US" sz="1600" dirty="0" err="1" smtClean="0"/>
              <a:t>est</a:t>
            </a:r>
            <a:r>
              <a:rPr lang="en-US" sz="1600" dirty="0" smtClean="0"/>
              <a:t> </a:t>
            </a:r>
            <a:r>
              <a:rPr lang="en-US" sz="1600" dirty="0" err="1" smtClean="0"/>
              <a:t>créé</a:t>
            </a:r>
            <a:r>
              <a:rPr lang="en-US" sz="1600" dirty="0" smtClean="0"/>
              <a:t> et un </a:t>
            </a:r>
            <a:r>
              <a:rPr lang="en-US" sz="1600" dirty="0" err="1" smtClean="0"/>
              <a:t>événement</a:t>
            </a:r>
            <a:r>
              <a:rPr lang="en-US" sz="1600" dirty="0" smtClean="0"/>
              <a:t> </a:t>
            </a:r>
            <a:r>
              <a:rPr lang="en-US" sz="1600" dirty="0" err="1" smtClean="0"/>
              <a:t>onload</a:t>
            </a:r>
            <a:r>
              <a:rPr lang="en-US" sz="1600" dirty="0" smtClean="0"/>
              <a:t> </a:t>
            </a:r>
            <a:r>
              <a:rPr lang="en-US" sz="1600" dirty="0" err="1" smtClean="0"/>
              <a:t>est</a:t>
            </a:r>
            <a:r>
              <a:rPr lang="en-US" sz="1600" dirty="0" smtClean="0"/>
              <a:t> </a:t>
            </a:r>
            <a:r>
              <a:rPr lang="en-US" sz="1600" dirty="0" err="1" smtClean="0"/>
              <a:t>lancé</a:t>
            </a:r>
            <a:r>
              <a:rPr lang="en-US" sz="1600" dirty="0" smtClean="0"/>
              <a:t> par </a:t>
            </a:r>
            <a:r>
              <a:rPr lang="en-US" sz="1600" dirty="0" err="1" smtClean="0"/>
              <a:t>l’objet</a:t>
            </a:r>
            <a:r>
              <a:rPr lang="en-US" sz="1600" dirty="0" smtClean="0"/>
              <a:t> </a:t>
            </a:r>
            <a:r>
              <a:rPr lang="en-US" sz="1600" dirty="0" err="1" smtClean="0"/>
              <a:t>FileReader</a:t>
            </a:r>
            <a:r>
              <a:rPr lang="en-US" sz="1600" dirty="0" smtClean="0"/>
              <a:t> </a:t>
            </a:r>
            <a:endParaRPr lang="en-US" sz="1600" dirty="0"/>
          </a:p>
          <a:p>
            <a:pPr marL="914400" lvl="1" indent="-514350"/>
            <a:r>
              <a:rPr lang="en-US" sz="1200" dirty="0" err="1" smtClean="0"/>
              <a:t>L’objet</a:t>
            </a:r>
            <a:r>
              <a:rPr lang="en-US" sz="1200" dirty="0" smtClean="0"/>
              <a:t> de type data URL </a:t>
            </a:r>
            <a:r>
              <a:rPr lang="en-US" sz="1200" dirty="0" err="1" smtClean="0"/>
              <a:t>est</a:t>
            </a:r>
            <a:r>
              <a:rPr lang="en-US" sz="1200" dirty="0" smtClean="0"/>
              <a:t> le </a:t>
            </a:r>
            <a:r>
              <a:rPr lang="en-US" sz="1200" dirty="0" err="1" smtClean="0"/>
              <a:t>contenu</a:t>
            </a:r>
            <a:r>
              <a:rPr lang="en-US" sz="1200" dirty="0" smtClean="0"/>
              <a:t> en base 64. </a:t>
            </a:r>
          </a:p>
          <a:p>
            <a:pPr marL="914400" lvl="1" indent="-514350"/>
            <a:r>
              <a:rPr lang="en-US" sz="1200" dirty="0" err="1" smtClean="0"/>
              <a:t>Exemple</a:t>
            </a:r>
            <a:r>
              <a:rPr lang="en-US" sz="1200" dirty="0"/>
              <a:t> : &lt;</a:t>
            </a:r>
            <a:r>
              <a:rPr lang="en-US" sz="1200" dirty="0" err="1"/>
              <a:t>img</a:t>
            </a:r>
            <a:r>
              <a:rPr lang="en-US" sz="1200" dirty="0"/>
              <a:t> </a:t>
            </a:r>
            <a:r>
              <a:rPr lang="en-US" sz="1200" dirty="0" err="1"/>
              <a:t>src</a:t>
            </a:r>
            <a:r>
              <a:rPr lang="en-US" sz="1200" dirty="0"/>
              <a:t>="</a:t>
            </a:r>
            <a:r>
              <a:rPr lang="en-US" sz="1200" dirty="0" err="1"/>
              <a:t>data:image</a:t>
            </a:r>
            <a:r>
              <a:rPr lang="en-US" sz="1200" dirty="0"/>
              <a:t>/png;base64,iVBORw0KGgoAAAANSUhEUgAAAAUA</a:t>
            </a:r>
          </a:p>
          <a:p>
            <a:pPr marL="914400" lvl="1" indent="-514350"/>
            <a:r>
              <a:rPr lang="en-US" sz="1200" dirty="0"/>
              <a:t>AAAFCAYAAACNbyblAAAAHElEQVQI12P4//8/w38GIAXDIBKE0DHxgljNBAAO</a:t>
            </a:r>
          </a:p>
          <a:p>
            <a:pPr marL="914400" lvl="1" indent="-514350"/>
            <a:r>
              <a:rPr lang="en-US" sz="1200" dirty="0"/>
              <a:t>9TXL0Y4OHwAAAABJRU5ErkJggg==" alt="Red dot"&gt;</a:t>
            </a:r>
          </a:p>
          <a:p>
            <a:pPr marL="514350" indent="-514350">
              <a:buFont typeface="+mj-lt"/>
              <a:buAutoNum type="arabicPeriod"/>
            </a:pPr>
            <a:r>
              <a:rPr lang="en-US" sz="1600" dirty="0" smtClean="0"/>
              <a:t>(</a:t>
            </a:r>
            <a:r>
              <a:rPr lang="en-US" sz="1600" dirty="0"/>
              <a:t>File API) </a:t>
            </a:r>
            <a:r>
              <a:rPr lang="en-US" sz="1600" dirty="0" err="1" smtClean="0"/>
              <a:t>Maintenant</a:t>
            </a:r>
            <a:r>
              <a:rPr lang="en-US" sz="1600" dirty="0" smtClean="0"/>
              <a:t> on </a:t>
            </a:r>
            <a:r>
              <a:rPr lang="en-US" sz="1600" dirty="0" err="1" smtClean="0"/>
              <a:t>peut</a:t>
            </a:r>
            <a:r>
              <a:rPr lang="en-US" sz="1600" dirty="0" smtClean="0"/>
              <a:t> </a:t>
            </a:r>
            <a:r>
              <a:rPr lang="en-US" sz="1600" dirty="0" err="1" smtClean="0"/>
              <a:t>utiliser</a:t>
            </a:r>
            <a:r>
              <a:rPr lang="en-US" sz="1600" dirty="0" smtClean="0"/>
              <a:t> </a:t>
            </a:r>
            <a:r>
              <a:rPr lang="en-US" sz="1600" dirty="0" err="1" smtClean="0"/>
              <a:t>l’objet</a:t>
            </a:r>
            <a:r>
              <a:rPr lang="en-US" sz="1600" dirty="0" smtClean="0"/>
              <a:t> “data </a:t>
            </a:r>
            <a:r>
              <a:rPr lang="en-US" sz="1600" dirty="0"/>
              <a:t>URL” </a:t>
            </a:r>
            <a:r>
              <a:rPr lang="en-US" sz="1600" dirty="0" smtClean="0"/>
              <a:t>avec un </a:t>
            </a:r>
            <a:r>
              <a:rPr lang="en-US" sz="1600" dirty="0" err="1" smtClean="0"/>
              <a:t>attribut</a:t>
            </a:r>
            <a:r>
              <a:rPr lang="en-US" sz="1600" dirty="0" smtClean="0"/>
              <a:t> </a:t>
            </a:r>
            <a:r>
              <a:rPr lang="en-US" sz="1600" dirty="0" err="1" smtClean="0"/>
              <a:t>src</a:t>
            </a:r>
            <a:r>
              <a:rPr lang="en-US" sz="1600" dirty="0" smtClean="0"/>
              <a:t> </a:t>
            </a:r>
            <a:r>
              <a:rPr lang="en-US" sz="1600" dirty="0" err="1" smtClean="0"/>
              <a:t>d’une</a:t>
            </a:r>
            <a:r>
              <a:rPr lang="en-US" sz="1600" dirty="0" smtClean="0"/>
              <a:t> &lt;</a:t>
            </a:r>
            <a:r>
              <a:rPr lang="en-US" sz="1600" dirty="0" err="1" smtClean="0"/>
              <a:t>img</a:t>
            </a:r>
            <a:r>
              <a:rPr lang="en-US" sz="1600" dirty="0" smtClean="0"/>
              <a:t>&gt; pour </a:t>
            </a:r>
            <a:r>
              <a:rPr lang="en-US" sz="1600" dirty="0" err="1" smtClean="0"/>
              <a:t>afficher</a:t>
            </a:r>
            <a:r>
              <a:rPr lang="en-US" sz="1600" dirty="0" smtClean="0"/>
              <a:t> </a:t>
            </a:r>
            <a:r>
              <a:rPr lang="en-US" sz="1600" dirty="0" err="1" smtClean="0"/>
              <a:t>l’image</a:t>
            </a:r>
            <a:r>
              <a:rPr lang="en-US" sz="1600" dirty="0" smtClean="0"/>
              <a:t> </a:t>
            </a:r>
            <a:r>
              <a:rPr lang="en-US" sz="1600" dirty="0" err="1" smtClean="0"/>
              <a:t>dans</a:t>
            </a:r>
            <a:r>
              <a:rPr lang="en-US" sz="1600" dirty="0" smtClean="0"/>
              <a:t> la page, </a:t>
            </a:r>
            <a:r>
              <a:rPr lang="en-US" sz="1600" dirty="0" err="1" smtClean="0"/>
              <a:t>ou</a:t>
            </a:r>
            <a:r>
              <a:rPr lang="en-US" sz="1600" dirty="0" smtClean="0"/>
              <a:t> </a:t>
            </a:r>
            <a:r>
              <a:rPr lang="en-US" sz="1600" dirty="0" err="1" smtClean="0"/>
              <a:t>l’uploader</a:t>
            </a:r>
            <a:r>
              <a:rPr lang="en-US" sz="1600" dirty="0" smtClean="0"/>
              <a:t> </a:t>
            </a:r>
            <a:r>
              <a:rPr lang="en-US" sz="1600" dirty="0" err="1" smtClean="0"/>
              <a:t>sur</a:t>
            </a:r>
            <a:r>
              <a:rPr lang="en-US" sz="1600" dirty="0" smtClean="0"/>
              <a:t> un </a:t>
            </a:r>
            <a:r>
              <a:rPr lang="en-US" sz="1600" dirty="0" err="1" smtClean="0"/>
              <a:t>serveur</a:t>
            </a:r>
            <a:r>
              <a:rPr lang="en-US" sz="1600" dirty="0" smtClean="0"/>
              <a:t>.  </a:t>
            </a:r>
            <a:endParaRPr lang="en-US" sz="1600" dirty="0"/>
          </a:p>
          <a:p>
            <a:pPr marL="514350" indent="-514350">
              <a:buFont typeface="+mj-lt"/>
              <a:buAutoNum type="arabicPeriod"/>
            </a:pPr>
            <a:r>
              <a:rPr lang="en-US" sz="1600" dirty="0" err="1" smtClean="0"/>
              <a:t>Supporté</a:t>
            </a:r>
            <a:r>
              <a:rPr lang="en-US" sz="1600" dirty="0" smtClean="0"/>
              <a:t> par : </a:t>
            </a:r>
            <a:r>
              <a:rPr lang="en-US" sz="1600" dirty="0"/>
              <a:t>Chrome, Firefox, Safari 6+ with Opera </a:t>
            </a:r>
            <a:r>
              <a:rPr lang="en-US" sz="1600" dirty="0" smtClean="0"/>
              <a:t>11.x, IE 10</a:t>
            </a:r>
            <a:endParaRPr lang="fr-FR" sz="1600" dirty="0"/>
          </a:p>
        </p:txBody>
      </p:sp>
    </p:spTree>
    <p:extLst>
      <p:ext uri="{BB962C8B-B14F-4D97-AF65-F5344CB8AC3E}">
        <p14:creationId xmlns:p14="http://schemas.microsoft.com/office/powerpoint/2010/main" val="134035377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Lancement de l’exemple</a:t>
            </a:r>
            <a:endParaRPr lang="fr-FR" dirty="0"/>
          </a:p>
        </p:txBody>
      </p:sp>
      <p:sp>
        <p:nvSpPr>
          <p:cNvPr id="3" name="Espace réservé du contenu 2"/>
          <p:cNvSpPr>
            <a:spLocks noGrp="1"/>
          </p:cNvSpPr>
          <p:nvPr>
            <p:ph idx="1"/>
          </p:nvPr>
        </p:nvSpPr>
        <p:spPr/>
        <p:txBody>
          <a:bodyPr/>
          <a:lstStyle/>
          <a:p>
            <a:r>
              <a:rPr lang="fr-FR" dirty="0" smtClean="0">
                <a:hlinkClick r:id="rId2"/>
              </a:rPr>
              <a:t>Démonstration</a:t>
            </a:r>
            <a:endParaRPr lang="fr-FR" dirty="0" smtClean="0"/>
          </a:p>
          <a:p>
            <a:r>
              <a:rPr lang="fr-FR" dirty="0" smtClean="0">
                <a:hlinkClick r:id="rId3"/>
              </a:rPr>
              <a:t>Code téléchargeable et tutorial détaillé</a:t>
            </a:r>
            <a:endParaRPr lang="fr-FR" dirty="0"/>
          </a:p>
        </p:txBody>
      </p:sp>
      <p:pic>
        <p:nvPicPr>
          <p:cNvPr id="68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636912"/>
            <a:ext cx="5006975" cy="4160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48669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Extraits du code</a:t>
            </a:r>
            <a:endParaRPr lang="fr-FR" dirty="0"/>
          </a:p>
        </p:txBody>
      </p:sp>
      <p:sp>
        <p:nvSpPr>
          <p:cNvPr id="3" name="Espace réservé du contenu 2"/>
          <p:cNvSpPr>
            <a:spLocks noGrp="1"/>
          </p:cNvSpPr>
          <p:nvPr>
            <p:ph idx="1"/>
          </p:nvPr>
        </p:nvSpPr>
        <p:spPr>
          <a:xfrm>
            <a:off x="683568" y="1124744"/>
            <a:ext cx="8352928" cy="4724400"/>
          </a:xfrm>
        </p:spPr>
        <p:txBody>
          <a:bodyPr/>
          <a:lstStyle/>
          <a:p>
            <a:pPr marL="0" indent="0">
              <a:buNone/>
            </a:pPr>
            <a:r>
              <a:rPr lang="fr-FR" sz="1600" dirty="0" smtClean="0">
                <a:latin typeface="Courier New" pitchFamily="49" charset="0"/>
                <a:cs typeface="Courier New" pitchFamily="49" charset="0"/>
              </a:rPr>
              <a:t>$(document).</a:t>
            </a:r>
            <a:r>
              <a:rPr lang="fr-FR" sz="1600" dirty="0" err="1" smtClean="0">
                <a:latin typeface="Courier New" pitchFamily="49" charset="0"/>
                <a:cs typeface="Courier New" pitchFamily="49" charset="0"/>
              </a:rPr>
              <a:t>ready</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smtClean="0">
                <a:latin typeface="Courier New" pitchFamily="49" charset="0"/>
                <a:cs typeface="Courier New" pitchFamily="49" charset="0"/>
              </a:rPr>
              <a:t>dropbox</a:t>
            </a:r>
            <a:r>
              <a:rPr lang="fr-FR" sz="1600" dirty="0" smtClean="0">
                <a:latin typeface="Courier New" pitchFamily="49" charset="0"/>
                <a:cs typeface="Courier New" pitchFamily="49" charset="0"/>
              </a:rPr>
              <a:t> = </a:t>
            </a:r>
            <a:r>
              <a:rPr lang="fr-FR" sz="1600" dirty="0" err="1" smtClean="0">
                <a:latin typeface="Courier New" pitchFamily="49" charset="0"/>
                <a:cs typeface="Courier New" pitchFamily="49" charset="0"/>
              </a:rPr>
              <a:t>document.getElementById</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dropbox</a:t>
            </a:r>
            <a:r>
              <a:rPr lang="fr-FR" sz="1600" dirty="0" smtClean="0">
                <a:latin typeface="Courier New" pitchFamily="49" charset="0"/>
                <a:cs typeface="Courier New" pitchFamily="49" charset="0"/>
              </a:rPr>
              <a:t>"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dropbox.addEventListener</a:t>
            </a:r>
            <a:r>
              <a:rPr lang="fr-FR" sz="1600" dirty="0" smtClean="0">
                <a:latin typeface="Courier New" pitchFamily="49" charset="0"/>
                <a:cs typeface="Courier New" pitchFamily="49" charset="0"/>
              </a:rPr>
              <a:t>("drop", drop, false);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p>
          <a:p>
            <a:pPr marL="0" indent="0">
              <a:buNone/>
            </a:pP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drop(</a:t>
            </a:r>
            <a:r>
              <a:rPr lang="fr-FR" sz="1600" dirty="0" err="1">
                <a:latin typeface="Courier New" pitchFamily="49" charset="0"/>
                <a:cs typeface="Courier New" pitchFamily="49" charset="0"/>
              </a:rPr>
              <a:t>evt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files = </a:t>
            </a:r>
            <a:r>
              <a:rPr lang="fr-FR" sz="1600" dirty="0" err="1" smtClean="0">
                <a:latin typeface="Courier New" pitchFamily="49" charset="0"/>
                <a:cs typeface="Courier New" pitchFamily="49" charset="0"/>
              </a:rPr>
              <a:t>evt.dataTransfer.files</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count = </a:t>
            </a:r>
            <a:r>
              <a:rPr lang="fr-FR" sz="1600" dirty="0" err="1">
                <a:latin typeface="Courier New" pitchFamily="49" charset="0"/>
                <a:cs typeface="Courier New" pitchFamily="49" charset="0"/>
              </a:rPr>
              <a:t>files.length</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Only</a:t>
            </a:r>
            <a:r>
              <a:rPr lang="fr-FR" sz="1600" dirty="0">
                <a:latin typeface="Courier New" pitchFamily="49" charset="0"/>
                <a:cs typeface="Courier New" pitchFamily="49" charset="0"/>
              </a:rPr>
              <a:t> call the </a:t>
            </a:r>
            <a:r>
              <a:rPr lang="fr-FR" sz="1600" dirty="0" err="1">
                <a:latin typeface="Courier New" pitchFamily="49" charset="0"/>
                <a:cs typeface="Courier New" pitchFamily="49" charset="0"/>
              </a:rPr>
              <a:t>handler</a:t>
            </a:r>
            <a:r>
              <a:rPr lang="fr-FR" sz="1600" dirty="0">
                <a:latin typeface="Courier New" pitchFamily="49" charset="0"/>
                <a:cs typeface="Courier New" pitchFamily="49" charset="0"/>
              </a:rPr>
              <a:t> if 1 or more files </a:t>
            </a:r>
            <a:r>
              <a:rPr lang="fr-FR" sz="1600" dirty="0" err="1">
                <a:latin typeface="Courier New" pitchFamily="49" charset="0"/>
                <a:cs typeface="Courier New" pitchFamily="49" charset="0"/>
              </a:rPr>
              <a:t>was</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dropped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if </a:t>
            </a:r>
            <a:r>
              <a:rPr lang="fr-FR" sz="1600" dirty="0">
                <a:latin typeface="Courier New" pitchFamily="49" charset="0"/>
                <a:cs typeface="Courier New" pitchFamily="49" charset="0"/>
              </a:rPr>
              <a:t>(count &gt; </a:t>
            </a:r>
            <a:r>
              <a:rPr lang="fr-FR" sz="1600" dirty="0" smtClean="0">
                <a:latin typeface="Courier New" pitchFamily="49" charset="0"/>
                <a:cs typeface="Courier New" pitchFamily="49" charset="0"/>
              </a:rPr>
              <a:t>0)</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handleFiles</a:t>
            </a:r>
            <a:r>
              <a:rPr lang="fr-FR" sz="1600" dirty="0" smtClean="0">
                <a:latin typeface="Courier New" pitchFamily="49" charset="0"/>
                <a:cs typeface="Courier New" pitchFamily="49" charset="0"/>
              </a:rPr>
              <a:t>(files);</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endParaRPr lang="fr-FR" sz="1600" dirty="0">
              <a:latin typeface="Courier New" pitchFamily="49" charset="0"/>
              <a:cs typeface="Courier New" pitchFamily="49" charset="0"/>
            </a:endParaRPr>
          </a:p>
          <a:p>
            <a:pPr marL="0" indent="0">
              <a:buNone/>
            </a:pP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a:t>
            </a:r>
            <a:r>
              <a:rPr lang="fr-FR" sz="1600" dirty="0" err="1">
                <a:latin typeface="Courier New" pitchFamily="49" charset="0"/>
                <a:cs typeface="Courier New" pitchFamily="49" charset="0"/>
              </a:rPr>
              <a:t>handleFiles</a:t>
            </a:r>
            <a:r>
              <a:rPr lang="fr-FR" sz="1600" dirty="0">
                <a:latin typeface="Courier New" pitchFamily="49" charset="0"/>
                <a:cs typeface="Courier New" pitchFamily="49" charset="0"/>
              </a:rPr>
              <a:t>(files) </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a:latin typeface="Courier New" pitchFamily="49" charset="0"/>
                <a:cs typeface="Courier New" pitchFamily="49" charset="0"/>
              </a:rPr>
              <a:t>file = files[0</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var </a:t>
            </a:r>
            <a:r>
              <a:rPr lang="fr-FR" sz="1600" dirty="0" err="1">
                <a:latin typeface="Courier New" pitchFamily="49" charset="0"/>
                <a:cs typeface="Courier New" pitchFamily="49" charset="0"/>
              </a:rPr>
              <a:t>reader</a:t>
            </a:r>
            <a:r>
              <a:rPr lang="fr-FR" sz="1600" dirty="0">
                <a:latin typeface="Courier New" pitchFamily="49" charset="0"/>
                <a:cs typeface="Courier New" pitchFamily="49" charset="0"/>
              </a:rPr>
              <a:t> = new </a:t>
            </a:r>
            <a:r>
              <a:rPr lang="fr-FR" sz="1600" dirty="0" err="1">
                <a:latin typeface="Courier New" pitchFamily="49" charset="0"/>
                <a:cs typeface="Courier New" pitchFamily="49" charset="0"/>
              </a:rPr>
              <a:t>FileReader</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init</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reader</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event</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handlers</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reader.onload</a:t>
            </a:r>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b="1" dirty="0" err="1">
                <a:solidFill>
                  <a:srgbClr val="00B050"/>
                </a:solidFill>
                <a:latin typeface="Courier New" pitchFamily="49" charset="0"/>
                <a:cs typeface="Courier New" pitchFamily="49" charset="0"/>
              </a:rPr>
              <a:t>handleReaderLoadEnd</a:t>
            </a:r>
            <a:r>
              <a:rPr lang="fr-FR" sz="1600" dirty="0" smtClean="0">
                <a:latin typeface="Courier New" pitchFamily="49" charset="0"/>
                <a:cs typeface="Courier New" pitchFamily="49" charset="0"/>
              </a:rPr>
              <a: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 </a:t>
            </a:r>
            <a:r>
              <a:rPr lang="fr-FR" sz="1600" dirty="0" err="1">
                <a:latin typeface="Courier New" pitchFamily="49" charset="0"/>
                <a:cs typeface="Courier New" pitchFamily="49" charset="0"/>
              </a:rPr>
              <a:t>begin</a:t>
            </a:r>
            <a:r>
              <a:rPr lang="fr-FR" sz="1600" dirty="0">
                <a:latin typeface="Courier New" pitchFamily="49" charset="0"/>
                <a:cs typeface="Courier New" pitchFamily="49" charset="0"/>
              </a:rPr>
              <a:t> the </a:t>
            </a:r>
            <a:r>
              <a:rPr lang="fr-FR" sz="1600" dirty="0" err="1">
                <a:latin typeface="Courier New" pitchFamily="49" charset="0"/>
                <a:cs typeface="Courier New" pitchFamily="49" charset="0"/>
              </a:rPr>
              <a:t>read</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operation</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reader.readAsDataURL</a:t>
            </a:r>
            <a:r>
              <a:rPr lang="fr-FR" sz="1600" dirty="0" smtClean="0">
                <a:latin typeface="Courier New" pitchFamily="49" charset="0"/>
                <a:cs typeface="Courier New" pitchFamily="49" charset="0"/>
              </a:rPr>
              <a:t>(file);</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349480829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Extrait du code (suite)</a:t>
            </a:r>
            <a:endParaRPr lang="fr-FR" dirty="0"/>
          </a:p>
        </p:txBody>
      </p:sp>
      <p:sp>
        <p:nvSpPr>
          <p:cNvPr id="3" name="Espace réservé du contenu 2"/>
          <p:cNvSpPr>
            <a:spLocks noGrp="1"/>
          </p:cNvSpPr>
          <p:nvPr>
            <p:ph idx="1"/>
          </p:nvPr>
        </p:nvSpPr>
        <p:spPr/>
        <p:txBody>
          <a:bodyPr/>
          <a:lstStyle/>
          <a:p>
            <a:pPr marL="0" indent="0">
              <a:buNone/>
            </a:pPr>
            <a:r>
              <a:rPr lang="fr-FR" sz="2000" dirty="0" err="1" smtClean="0">
                <a:latin typeface="Courier New" pitchFamily="49" charset="0"/>
                <a:cs typeface="Courier New" pitchFamily="49" charset="0"/>
              </a:rPr>
              <a:t>function</a:t>
            </a:r>
            <a:r>
              <a:rPr lang="fr-FR" sz="2000" dirty="0" smtClean="0">
                <a:latin typeface="Courier New" pitchFamily="49" charset="0"/>
                <a:cs typeface="Courier New" pitchFamily="49" charset="0"/>
              </a:rPr>
              <a:t> </a:t>
            </a:r>
            <a:r>
              <a:rPr lang="fr-FR" sz="2000" b="1" dirty="0" err="1">
                <a:solidFill>
                  <a:srgbClr val="00B050"/>
                </a:solidFill>
                <a:latin typeface="Courier New" pitchFamily="49" charset="0"/>
                <a:cs typeface="Courier New" pitchFamily="49" charset="0"/>
              </a:rPr>
              <a:t>handleReaderLoadEnd</a:t>
            </a:r>
            <a:r>
              <a:rPr lang="fr-FR" sz="2000" b="1" dirty="0">
                <a:solidFill>
                  <a:srgbClr val="00B050"/>
                </a:solidFill>
                <a:latin typeface="Courier New" pitchFamily="49" charset="0"/>
                <a:cs typeface="Courier New" pitchFamily="49" charset="0"/>
              </a:rPr>
              <a:t>(</a:t>
            </a:r>
            <a:r>
              <a:rPr lang="fr-FR" sz="2000" b="1" dirty="0" err="1">
                <a:solidFill>
                  <a:srgbClr val="00B050"/>
                </a:solidFill>
                <a:latin typeface="Courier New" pitchFamily="49" charset="0"/>
                <a:cs typeface="Courier New" pitchFamily="49" charset="0"/>
              </a:rPr>
              <a:t>evt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var </a:t>
            </a:r>
            <a:r>
              <a:rPr lang="fr-FR" sz="2000" dirty="0" err="1">
                <a:latin typeface="Courier New" pitchFamily="49" charset="0"/>
                <a:cs typeface="Courier New" pitchFamily="49" charset="0"/>
              </a:rPr>
              <a:t>img</a:t>
            </a:r>
            <a:r>
              <a:rPr lang="fr-FR" sz="2000" dirty="0">
                <a:latin typeface="Courier New" pitchFamily="49" charset="0"/>
                <a:cs typeface="Courier New" pitchFamily="49" charset="0"/>
              </a:rPr>
              <a:t> = </a:t>
            </a:r>
            <a:r>
              <a:rPr lang="fr-FR" sz="2000" dirty="0" err="1">
                <a:latin typeface="Courier New" pitchFamily="49" charset="0"/>
                <a:cs typeface="Courier New" pitchFamily="49" charset="0"/>
              </a:rPr>
              <a:t>document.getElementById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preview</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img.src</a:t>
            </a:r>
            <a:r>
              <a:rPr lang="fr-FR" sz="2000" dirty="0" smtClean="0">
                <a:latin typeface="Courier New" pitchFamily="49" charset="0"/>
                <a:cs typeface="Courier New" pitchFamily="49" charset="0"/>
              </a:rPr>
              <a:t> </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evt.target.result</a:t>
            </a: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a:p>
            <a:endParaRPr lang="fr-FR" dirty="0"/>
          </a:p>
        </p:txBody>
      </p:sp>
    </p:spTree>
    <p:extLst>
      <p:ext uri="{BB962C8B-B14F-4D97-AF65-F5344CB8AC3E}">
        <p14:creationId xmlns:p14="http://schemas.microsoft.com/office/powerpoint/2010/main" val="205362135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File API, pour aller plus loin</a:t>
            </a:r>
            <a:endParaRPr lang="fr-FR" dirty="0"/>
          </a:p>
        </p:txBody>
      </p:sp>
      <p:sp>
        <p:nvSpPr>
          <p:cNvPr id="3" name="Espace réservé du contenu 2"/>
          <p:cNvSpPr>
            <a:spLocks noGrp="1"/>
          </p:cNvSpPr>
          <p:nvPr>
            <p:ph idx="1"/>
          </p:nvPr>
        </p:nvSpPr>
        <p:spPr/>
        <p:txBody>
          <a:bodyPr/>
          <a:lstStyle/>
          <a:p>
            <a:r>
              <a:rPr lang="fr-FR" dirty="0" smtClean="0"/>
              <a:t>Tutorial </a:t>
            </a:r>
            <a:r>
              <a:rPr lang="fr-FR" dirty="0"/>
              <a:t>très complet sur : </a:t>
            </a:r>
            <a:r>
              <a:rPr lang="fr-FR" dirty="0">
                <a:hlinkClick r:id="rId2"/>
              </a:rPr>
              <a:t>http://hacks.mozilla.org/2009/12/w3c-fileapi-in-firefox-3-6/</a:t>
            </a:r>
            <a:endParaRPr lang="fr-FR" dirty="0"/>
          </a:p>
          <a:p>
            <a:r>
              <a:rPr lang="fr-FR" dirty="0" smtClean="0"/>
              <a:t>Voir des exemples assez incroyables sur </a:t>
            </a:r>
            <a:r>
              <a:rPr lang="fr-FR" dirty="0">
                <a:hlinkClick r:id="rId3"/>
              </a:rPr>
              <a:t>http://</a:t>
            </a:r>
            <a:r>
              <a:rPr lang="fr-FR" dirty="0" smtClean="0">
                <a:hlinkClick r:id="rId3"/>
              </a:rPr>
              <a:t>www.htmlfivewow.com/slide19</a:t>
            </a:r>
            <a:endParaRPr lang="fr-FR" dirty="0"/>
          </a:p>
        </p:txBody>
      </p:sp>
    </p:spTree>
    <p:extLst>
      <p:ext uri="{BB962C8B-B14F-4D97-AF65-F5344CB8AC3E}">
        <p14:creationId xmlns:p14="http://schemas.microsoft.com/office/powerpoint/2010/main" val="398046599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WebWorkers</a:t>
            </a:r>
            <a:endParaRPr lang="en-US" dirty="0"/>
          </a:p>
        </p:txBody>
      </p:sp>
    </p:spTree>
    <p:extLst>
      <p:ext uri="{BB962C8B-B14F-4D97-AF65-F5344CB8AC3E}">
        <p14:creationId xmlns:p14="http://schemas.microsoft.com/office/powerpoint/2010/main" val="98911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endParaRPr lang="fr-FR" dirty="0"/>
          </a:p>
        </p:txBody>
      </p:sp>
      <p:sp>
        <p:nvSpPr>
          <p:cNvPr id="3" name="Espace réservé du contenu 2"/>
          <p:cNvSpPr>
            <a:spLocks noGrp="1"/>
          </p:cNvSpPr>
          <p:nvPr>
            <p:ph idx="1"/>
          </p:nvPr>
        </p:nvSpPr>
        <p:spPr/>
        <p:txBody>
          <a:bodyPr/>
          <a:lstStyle/>
          <a:p>
            <a:r>
              <a:rPr lang="fr-FR" dirty="0" smtClean="0"/>
              <a:t>Limitation de JavaScript : toute l’exécution s’exécute dans un seul et même thread !</a:t>
            </a:r>
          </a:p>
          <a:p>
            <a:pPr lvl="1"/>
            <a:r>
              <a:rPr lang="fr-FR" dirty="0" smtClean="0"/>
              <a:t>Si à un moment donné on exécute une action longue -&gt; tout est bloqué, y compris l’interface utilisateur (UI Thread)</a:t>
            </a:r>
          </a:p>
          <a:p>
            <a:pPr lvl="1"/>
            <a:r>
              <a:rPr lang="fr-FR" dirty="0" smtClean="0"/>
              <a:t>D’où la programmation asynchrone par callbacks (appels HTTP Ajax, etc.) ou des animations à l’aide de </a:t>
            </a:r>
            <a:r>
              <a:rPr lang="fr-FR" dirty="0" err="1" smtClean="0"/>
              <a:t>setInterval</a:t>
            </a:r>
            <a:r>
              <a:rPr lang="fr-FR" dirty="0" smtClean="0"/>
              <a:t>(…) </a:t>
            </a:r>
          </a:p>
          <a:p>
            <a:pPr lvl="1"/>
            <a:r>
              <a:rPr lang="fr-FR" dirty="0" smtClean="0"/>
              <a:t>mais… dans certains cas pouvoir exécuter une tâche en fond est intéressant et…</a:t>
            </a:r>
          </a:p>
          <a:p>
            <a:pPr lvl="1"/>
            <a:r>
              <a:rPr lang="fr-FR" dirty="0" smtClean="0"/>
              <a:t>Avec les processeurs multi-cœurs, il est peu couteux de pouvoir faire des actions en parallèle !</a:t>
            </a:r>
            <a:endParaRPr lang="fr-FR" dirty="0"/>
          </a:p>
        </p:txBody>
      </p:sp>
    </p:spTree>
    <p:extLst>
      <p:ext uri="{BB962C8B-B14F-4D97-AF65-F5344CB8AC3E}">
        <p14:creationId xmlns:p14="http://schemas.microsoft.com/office/powerpoint/2010/main" val="928135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number</a:t>
            </a:r>
            <a:r>
              <a:rPr lang="fr-FR" dirty="0" smtClean="0"/>
              <a:t>&gt;</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en-US" dirty="0"/>
              <a:t>&lt;input </a:t>
            </a:r>
            <a:r>
              <a:rPr lang="en-US" b="1" dirty="0">
                <a:solidFill>
                  <a:srgbClr val="FF0000"/>
                </a:solidFill>
              </a:rPr>
              <a:t>type="number" </a:t>
            </a:r>
            <a:r>
              <a:rPr lang="en-US" dirty="0"/>
              <a:t>name="quantity" min="1" max="5" </a:t>
            </a:r>
            <a:r>
              <a:rPr lang="en-US" dirty="0" smtClean="0"/>
              <a:t>/&gt;</a:t>
            </a:r>
          </a:p>
          <a:p>
            <a:endParaRPr lang="en-US" dirty="0" smtClean="0"/>
          </a:p>
          <a:p>
            <a:r>
              <a:rPr lang="en-US" dirty="0" err="1" smtClean="0"/>
              <a:t>Attributs</a:t>
            </a:r>
            <a:r>
              <a:rPr lang="en-US" dirty="0" smtClean="0"/>
              <a:t> </a:t>
            </a:r>
            <a:r>
              <a:rPr lang="en-US" dirty="0" err="1" smtClean="0"/>
              <a:t>possibles</a:t>
            </a:r>
            <a:r>
              <a:rPr lang="en-US" dirty="0"/>
              <a:t> : </a:t>
            </a:r>
            <a:r>
              <a:rPr lang="en-US" dirty="0" smtClean="0"/>
              <a:t>max, min, step, value (</a:t>
            </a:r>
            <a:r>
              <a:rPr lang="en-US" dirty="0" err="1" smtClean="0"/>
              <a:t>valeur</a:t>
            </a:r>
            <a:r>
              <a:rPr lang="en-US" dirty="0" smtClean="0"/>
              <a:t> par </a:t>
            </a:r>
            <a:r>
              <a:rPr lang="en-US" dirty="0" err="1" smtClean="0"/>
              <a:t>défaut</a:t>
            </a:r>
            <a:r>
              <a:rPr lang="en-US" dirty="0" smtClean="0"/>
              <a:t>)</a:t>
            </a:r>
          </a:p>
          <a:p>
            <a:r>
              <a:rPr lang="en-US" dirty="0" smtClean="0"/>
              <a:t>Clavier </a:t>
            </a:r>
            <a:r>
              <a:rPr lang="en-US" dirty="0" err="1" smtClean="0"/>
              <a:t>contextuel</a:t>
            </a:r>
            <a:r>
              <a:rPr lang="en-US" dirty="0" smtClean="0"/>
              <a:t> </a:t>
            </a:r>
            <a:r>
              <a:rPr lang="en-US" dirty="0" err="1" smtClean="0"/>
              <a:t>sur</a:t>
            </a:r>
            <a:r>
              <a:rPr lang="en-US" dirty="0" smtClean="0"/>
              <a:t> mobiles, validations idem type=email</a:t>
            </a:r>
          </a:p>
          <a:p>
            <a:r>
              <a:rPr lang="en-US" dirty="0" smtClean="0"/>
              <a:t>Support Opera, Chrome, Safari…</a:t>
            </a:r>
            <a:endParaRPr lang="en-US" dirty="0"/>
          </a:p>
          <a:p>
            <a:r>
              <a:rPr lang="fr-FR" dirty="0" smtClean="0">
                <a:hlinkClick r:id="rId2"/>
              </a:rPr>
              <a:t>Démonstration</a:t>
            </a:r>
            <a:endParaRPr lang="en-US"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916832"/>
            <a:ext cx="798291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62948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a:t> </a:t>
            </a:r>
            <a:r>
              <a:rPr lang="fr-FR" dirty="0" smtClean="0"/>
              <a:t>: mon script dure trop longtemps !</a:t>
            </a:r>
            <a:endParaRPr lang="fr-FR" dirty="0"/>
          </a:p>
        </p:txBody>
      </p:sp>
      <p:sp>
        <p:nvSpPr>
          <p:cNvPr id="3" name="Espace réservé du contenu 2"/>
          <p:cNvSpPr>
            <a:spLocks noGrp="1"/>
          </p:cNvSpPr>
          <p:nvPr>
            <p:ph idx="1"/>
          </p:nvPr>
        </p:nvSpPr>
        <p:spPr>
          <a:xfrm>
            <a:off x="683568" y="1124744"/>
            <a:ext cx="8001000" cy="4724400"/>
          </a:xfrm>
        </p:spPr>
        <p:txBody>
          <a:bodyPr/>
          <a:lstStyle/>
          <a:p>
            <a:endParaRPr lang="fr-FR" dirty="0" smtClean="0"/>
          </a:p>
          <a:p>
            <a:endParaRPr lang="fr-FR" dirty="0"/>
          </a:p>
          <a:p>
            <a:endParaRPr lang="fr-FR" dirty="0" smtClean="0"/>
          </a:p>
          <a:p>
            <a:endParaRPr lang="fr-FR" dirty="0"/>
          </a:p>
          <a:p>
            <a:r>
              <a:rPr lang="fr-FR" dirty="0" smtClean="0"/>
              <a:t>Problème : est-ce dû à une erreur ou bien est-ce que le traitement est voulu ?</a:t>
            </a:r>
          </a:p>
          <a:p>
            <a:r>
              <a:rPr lang="fr-FR" dirty="0" smtClean="0"/>
              <a:t>Même avec les appels asynchrones ou </a:t>
            </a:r>
            <a:r>
              <a:rPr lang="fr-FR" dirty="0" err="1" smtClean="0"/>
              <a:t>setInterval</a:t>
            </a:r>
            <a:r>
              <a:rPr lang="fr-FR" dirty="0" smtClean="0"/>
              <a:t>() tous les traitements sont effectués de manière séquentielle (on parle de file d’événements). Il n’y a aucun parallélisme.</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96752"/>
            <a:ext cx="805134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811896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endParaRPr lang="fr-FR" dirty="0"/>
          </a:p>
        </p:txBody>
      </p:sp>
      <p:sp>
        <p:nvSpPr>
          <p:cNvPr id="3" name="Espace réservé du contenu 2"/>
          <p:cNvSpPr>
            <a:spLocks noGrp="1"/>
          </p:cNvSpPr>
          <p:nvPr>
            <p:ph idx="1"/>
          </p:nvPr>
        </p:nvSpPr>
        <p:spPr>
          <a:xfrm>
            <a:off x="685800" y="1052736"/>
            <a:ext cx="8278688" cy="4724400"/>
          </a:xfrm>
        </p:spPr>
        <p:txBody>
          <a:bodyPr/>
          <a:lstStyle/>
          <a:p>
            <a:r>
              <a:rPr lang="fr-FR" dirty="0"/>
              <a:t>Les </a:t>
            </a:r>
            <a:r>
              <a:rPr lang="fr-FR" dirty="0">
                <a:hlinkClick r:id="rId2"/>
              </a:rPr>
              <a:t>APIs des Web </a:t>
            </a:r>
            <a:r>
              <a:rPr lang="fr-FR" dirty="0" err="1">
                <a:hlinkClick r:id="rId2"/>
              </a:rPr>
              <a:t>Workers</a:t>
            </a:r>
            <a:r>
              <a:rPr lang="fr-FR" dirty="0"/>
              <a:t> définissent justement un moyen d’exécuter des scripts en tâche de fond (multithread)</a:t>
            </a:r>
          </a:p>
          <a:p>
            <a:r>
              <a:rPr lang="fr-FR" dirty="0"/>
              <a:t>Création d’un </a:t>
            </a:r>
            <a:r>
              <a:rPr lang="fr-FR" dirty="0" err="1"/>
              <a:t>WebWorker</a:t>
            </a:r>
            <a:r>
              <a:rPr lang="fr-FR" dirty="0"/>
              <a:t> : </a:t>
            </a:r>
          </a:p>
          <a:p>
            <a:pPr marL="0" indent="0">
              <a:buNone/>
            </a:pPr>
            <a:r>
              <a:rPr lang="en-US" sz="1800" b="1" dirty="0" err="1">
                <a:latin typeface="Courier New" pitchFamily="49" charset="0"/>
                <a:cs typeface="Courier New" pitchFamily="49" charset="0"/>
              </a:rPr>
              <a:t>var</a:t>
            </a:r>
            <a:r>
              <a:rPr lang="en-US" sz="1800" b="1" dirty="0">
                <a:latin typeface="Courier New" pitchFamily="49" charset="0"/>
                <a:cs typeface="Courier New" pitchFamily="49" charset="0"/>
              </a:rPr>
              <a:t> w = new Worker('monworker.js');</a:t>
            </a:r>
          </a:p>
          <a:p>
            <a:r>
              <a:rPr lang="en-US" dirty="0"/>
              <a:t>On </a:t>
            </a:r>
            <a:r>
              <a:rPr lang="en-US" dirty="0" err="1" smtClean="0"/>
              <a:t>crée</a:t>
            </a:r>
            <a:r>
              <a:rPr lang="en-US" dirty="0" smtClean="0"/>
              <a:t> </a:t>
            </a:r>
            <a:r>
              <a:rPr lang="en-US" dirty="0"/>
              <a:t>un </a:t>
            </a:r>
            <a:r>
              <a:rPr lang="en-US" dirty="0" err="1"/>
              <a:t>écouteur</a:t>
            </a:r>
            <a:r>
              <a:rPr lang="en-US" dirty="0"/>
              <a:t> pour les sorties du Worker</a:t>
            </a:r>
          </a:p>
          <a:p>
            <a:pPr marL="0" indent="0">
              <a:buNone/>
            </a:pPr>
            <a:r>
              <a:rPr lang="fr-FR" sz="1800" b="1" dirty="0" err="1">
                <a:latin typeface="Courier New" pitchFamily="49" charset="0"/>
                <a:cs typeface="Courier New" pitchFamily="49" charset="0"/>
              </a:rPr>
              <a:t>w</a:t>
            </a:r>
            <a:r>
              <a:rPr lang="fr-FR" sz="1800" b="1" dirty="0" err="1" smtClean="0">
                <a:latin typeface="Courier New" pitchFamily="49" charset="0"/>
                <a:cs typeface="Courier New" pitchFamily="49" charset="0"/>
              </a:rPr>
              <a:t>.addEventListener</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message",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faire quelque chose, modifier le DOM par </a:t>
            </a:r>
            <a:r>
              <a:rPr lang="fr-FR" sz="1800" b="1" dirty="0" smtClean="0">
                <a:latin typeface="Courier New" pitchFamily="49" charset="0"/>
                <a:cs typeface="Courier New" pitchFamily="49" charset="0"/>
              </a:rPr>
              <a:t>ex</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false);</a:t>
            </a:r>
            <a:endParaRPr lang="en-US" sz="1800" b="1" dirty="0">
              <a:latin typeface="Courier New" pitchFamily="49" charset="0"/>
              <a:cs typeface="Courier New" pitchFamily="49" charset="0"/>
            </a:endParaRPr>
          </a:p>
          <a:p>
            <a:r>
              <a:rPr lang="en-US" dirty="0" err="1"/>
              <a:t>Démarrage</a:t>
            </a:r>
            <a:r>
              <a:rPr lang="en-US" dirty="0"/>
              <a:t> du </a:t>
            </a:r>
            <a:r>
              <a:rPr lang="en-US" dirty="0" err="1"/>
              <a:t>WebWorker</a:t>
            </a:r>
            <a:endParaRPr lang="en-US" dirty="0"/>
          </a:p>
          <a:p>
            <a:pPr marL="0" indent="0">
              <a:buNone/>
            </a:pPr>
            <a:r>
              <a:rPr lang="fr-FR" sz="1800" b="1" dirty="0" err="1">
                <a:latin typeface="Courier New" pitchFamily="49" charset="0"/>
                <a:cs typeface="Courier New" pitchFamily="49" charset="0"/>
              </a:rPr>
              <a:t>w.postMessage</a:t>
            </a:r>
            <a:r>
              <a:rPr lang="fr-FR" sz="1800" b="1" dirty="0">
                <a:latin typeface="Courier New" pitchFamily="49" charset="0"/>
                <a:cs typeface="Courier New" pitchFamily="49" charset="0"/>
              </a:rPr>
              <a:t>(</a:t>
            </a:r>
            <a:r>
              <a:rPr lang="en-US" sz="1800" b="1" dirty="0">
                <a:latin typeface="Courier New" pitchFamily="49" charset="0"/>
                <a:cs typeface="Courier New" pitchFamily="49" charset="0"/>
              </a:rPr>
              <a:t>'</a:t>
            </a:r>
            <a:r>
              <a:rPr lang="fr-FR" sz="1800" b="1" dirty="0">
                <a:latin typeface="Courier New" pitchFamily="49" charset="0"/>
                <a:cs typeface="Courier New" pitchFamily="49" charset="0"/>
              </a:rPr>
              <a:t>hello</a:t>
            </a:r>
            <a:r>
              <a:rPr lang="en-US" sz="1800" b="1" dirty="0">
                <a:latin typeface="Courier New" pitchFamily="49" charset="0"/>
                <a:cs typeface="Courier New" pitchFamily="49" charset="0"/>
              </a:rPr>
              <a:t>'</a:t>
            </a:r>
            <a:r>
              <a:rPr lang="fr-FR" sz="1800" b="1" dirty="0">
                <a:latin typeface="Courier New" pitchFamily="49" charset="0"/>
                <a:cs typeface="Courier New" pitchFamily="49" charset="0"/>
              </a:rPr>
              <a:t>);</a:t>
            </a:r>
            <a:r>
              <a:rPr lang="en-US" sz="2000" b="1" dirty="0" smtClean="0">
                <a:latin typeface="Courier New" pitchFamily="49" charset="0"/>
                <a:cs typeface="Courier New" pitchFamily="49" charset="0"/>
              </a:rPr>
              <a:t/>
            </a:r>
            <a:br>
              <a:rPr lang="en-US" sz="2000" b="1" dirty="0" smtClean="0">
                <a:latin typeface="Courier New" pitchFamily="49" charset="0"/>
                <a:cs typeface="Courier New" pitchFamily="49" charset="0"/>
              </a:rPr>
            </a:br>
            <a:endParaRPr lang="fr-FR" sz="2000" b="1" dirty="0">
              <a:latin typeface="Courier New" pitchFamily="49" charset="0"/>
              <a:cs typeface="Courier New" pitchFamily="49" charset="0"/>
            </a:endParaRPr>
          </a:p>
        </p:txBody>
      </p:sp>
    </p:spTree>
    <p:extLst>
      <p:ext uri="{BB962C8B-B14F-4D97-AF65-F5344CB8AC3E}">
        <p14:creationId xmlns:p14="http://schemas.microsoft.com/office/powerpoint/2010/main" val="303575384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Besoins pour des traitements en tâche de fond</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dirty="0" smtClean="0"/>
              <a:t>Traitement d’image dans des </a:t>
            </a:r>
            <a:r>
              <a:rPr lang="fr-FR" dirty="0" err="1" smtClean="0"/>
              <a:t>Canvas</a:t>
            </a:r>
            <a:endParaRPr lang="fr-FR" dirty="0" smtClean="0"/>
          </a:p>
          <a:p>
            <a:r>
              <a:rPr lang="fr-FR" dirty="0" smtClean="0"/>
              <a:t>Traitement de données reçus après des appels Ajax</a:t>
            </a:r>
          </a:p>
          <a:p>
            <a:r>
              <a:rPr lang="fr-FR" dirty="0" smtClean="0"/>
              <a:t>Entrées-sorties multiples et concurrentes via les solutions de persistance de HTML5 (</a:t>
            </a:r>
            <a:r>
              <a:rPr lang="fr-FR" dirty="0" err="1" smtClean="0"/>
              <a:t>IndexedDB</a:t>
            </a:r>
            <a:r>
              <a:rPr lang="fr-FR" dirty="0" smtClean="0"/>
              <a:t> ou autre)</a:t>
            </a:r>
          </a:p>
          <a:p>
            <a:r>
              <a:rPr lang="fr-FR" dirty="0" smtClean="0"/>
              <a:t>Traitement du DOM lourd (analyse de texte, correcteur orthographique, </a:t>
            </a:r>
            <a:r>
              <a:rPr lang="fr-FR" dirty="0" err="1" smtClean="0"/>
              <a:t>etc</a:t>
            </a:r>
            <a:r>
              <a:rPr lang="fr-FR" dirty="0" smtClean="0"/>
              <a:t>)</a:t>
            </a:r>
          </a:p>
          <a:p>
            <a:r>
              <a:rPr lang="fr-FR" dirty="0" smtClean="0"/>
              <a:t>Jeu (IA, moteur physique, etc.), voir par exemple cet article sur </a:t>
            </a:r>
            <a:r>
              <a:rPr lang="fr-FR" dirty="0" smtClean="0">
                <a:hlinkClick r:id="rId2"/>
              </a:rPr>
              <a:t>la bibliothèque de simulation physique Box2D en </a:t>
            </a:r>
            <a:r>
              <a:rPr lang="fr-FR" dirty="0" err="1" smtClean="0">
                <a:hlinkClick r:id="rId2"/>
              </a:rPr>
              <a:t>WebWorkers</a:t>
            </a:r>
            <a:endParaRPr lang="fr-FR" dirty="0" smtClean="0"/>
          </a:p>
          <a:p>
            <a:endParaRPr lang="fr-FR" dirty="0"/>
          </a:p>
        </p:txBody>
      </p:sp>
    </p:spTree>
    <p:extLst>
      <p:ext uri="{BB962C8B-B14F-4D97-AF65-F5344CB8AC3E}">
        <p14:creationId xmlns:p14="http://schemas.microsoft.com/office/powerpoint/2010/main" val="129306994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code du </a:t>
            </a:r>
            <a:r>
              <a:rPr lang="fr-FR" dirty="0" err="1" smtClean="0"/>
              <a:t>worker</a:t>
            </a:r>
            <a:endParaRPr lang="fr-FR" dirty="0"/>
          </a:p>
        </p:txBody>
      </p:sp>
      <p:sp>
        <p:nvSpPr>
          <p:cNvPr id="3" name="Espace réservé du contenu 2"/>
          <p:cNvSpPr>
            <a:spLocks noGrp="1"/>
          </p:cNvSpPr>
          <p:nvPr>
            <p:ph idx="1"/>
          </p:nvPr>
        </p:nvSpPr>
        <p:spPr>
          <a:xfrm>
            <a:off x="685800" y="1124744"/>
            <a:ext cx="8001000" cy="5047456"/>
          </a:xfrm>
        </p:spPr>
        <p:txBody>
          <a:bodyPr/>
          <a:lstStyle/>
          <a:p>
            <a:pPr marL="0" indent="0">
              <a:buNone/>
            </a:pP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t>
            </a:r>
            <a:r>
              <a:rPr lang="fr-FR" sz="1800" b="1" dirty="0" err="1">
                <a:solidFill>
                  <a:srgbClr val="FF0000"/>
                </a:solidFill>
                <a:latin typeface="Courier New" pitchFamily="49" charset="0"/>
                <a:cs typeface="Courier New" pitchFamily="49" charset="0"/>
              </a:rPr>
              <a:t>messageHandler</a:t>
            </a:r>
            <a:r>
              <a:rPr lang="fr-FR" sz="1800" b="1" dirty="0">
                <a:solidFill>
                  <a:srgbClr val="FF0000"/>
                </a:solidFill>
                <a:latin typeface="Courier New" pitchFamily="49" charset="0"/>
                <a:cs typeface="Courier New" pitchFamily="49" charset="0"/>
              </a:rPr>
              <a:t>(</a:t>
            </a:r>
            <a:r>
              <a:rPr lang="fr-FR" sz="1800" b="1" dirty="0" err="1">
                <a:solidFill>
                  <a:srgbClr val="FF0000"/>
                </a:solidFill>
                <a:latin typeface="Courier New" pitchFamily="49" charset="0"/>
                <a:cs typeface="Courier New" pitchFamily="49" charset="0"/>
              </a:rPr>
              <a:t>event</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On récupère le message envoyé par la page </a:t>
            </a:r>
            <a:r>
              <a:rPr lang="fr-FR" sz="1800" b="1" dirty="0" smtClean="0">
                <a:latin typeface="Courier New" pitchFamily="49" charset="0"/>
                <a:cs typeface="Courier New" pitchFamily="49" charset="0"/>
              </a:rPr>
              <a:t>principale</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err="1">
                <a:latin typeface="Courier New" pitchFamily="49" charset="0"/>
                <a:cs typeface="Courier New" pitchFamily="49" charset="0"/>
              </a:rPr>
              <a:t>messageSent</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event.data</a:t>
            </a:r>
            <a:r>
              <a:rPr lang="fr-FR" sz="1800" b="1" dirty="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  // </a:t>
            </a:r>
            <a:r>
              <a:rPr lang="fr-FR" sz="1800" b="1" dirty="0">
                <a:latin typeface="Courier New" pitchFamily="49" charset="0"/>
                <a:cs typeface="Courier New" pitchFamily="49" charset="0"/>
              </a:rPr>
              <a:t>On prépare le message de </a:t>
            </a:r>
            <a:r>
              <a:rPr lang="fr-FR" sz="1800" b="1" dirty="0" smtClean="0">
                <a:latin typeface="Courier New" pitchFamily="49" charset="0"/>
                <a:cs typeface="Courier New" pitchFamily="49" charset="0"/>
              </a:rPr>
              <a:t>retour</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var </a:t>
            </a:r>
            <a:r>
              <a:rPr lang="fr-FR" sz="1800" b="1" dirty="0" err="1">
                <a:latin typeface="Courier New" pitchFamily="49" charset="0"/>
                <a:cs typeface="Courier New" pitchFamily="49" charset="0"/>
              </a:rPr>
              <a:t>messageReturned</a:t>
            </a:r>
            <a:r>
              <a:rPr lang="fr-FR" sz="1800" b="1" dirty="0">
                <a:latin typeface="Courier New" pitchFamily="49" charset="0"/>
                <a:cs typeface="Courier New" pitchFamily="49" charset="0"/>
              </a:rPr>
              <a:t> = "Bonjour " + </a:t>
            </a:r>
            <a:r>
              <a:rPr lang="fr-FR" sz="1800" b="1" dirty="0" err="1">
                <a:latin typeface="Courier New" pitchFamily="49" charset="0"/>
                <a:cs typeface="Courier New" pitchFamily="49" charset="0"/>
              </a:rPr>
              <a:t>messageSent</a:t>
            </a:r>
            <a:r>
              <a:rPr lang="fr-FR" sz="1800" b="1" dirty="0">
                <a:latin typeface="Courier New" pitchFamily="49" charset="0"/>
                <a:cs typeface="Courier New" pitchFamily="49" charset="0"/>
              </a:rPr>
              <a:t> + " </a:t>
            </a:r>
            <a:r>
              <a:rPr lang="fr-FR" sz="1800" b="1" dirty="0" smtClean="0">
                <a:latin typeface="Courier New" pitchFamily="49" charset="0"/>
                <a:cs typeface="Courier New" pitchFamily="49" charset="0"/>
              </a:rPr>
              <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depuis </a:t>
            </a:r>
            <a:r>
              <a:rPr lang="fr-FR" sz="1800" b="1" dirty="0">
                <a:latin typeface="Courier New" pitchFamily="49" charset="0"/>
                <a:cs typeface="Courier New" pitchFamily="49" charset="0"/>
              </a:rPr>
              <a:t>un thread séparé !";</a:t>
            </a:r>
          </a:p>
          <a:p>
            <a:pPr marL="0" indent="0">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On </a:t>
            </a:r>
            <a:r>
              <a:rPr lang="fr-FR" sz="1800" b="1" dirty="0" err="1">
                <a:latin typeface="Courier New" pitchFamily="49" charset="0"/>
                <a:cs typeface="Courier New" pitchFamily="49" charset="0"/>
              </a:rPr>
              <a:t>renvoit</a:t>
            </a:r>
            <a:r>
              <a:rPr lang="fr-FR" sz="1800" b="1" dirty="0">
                <a:latin typeface="Courier New" pitchFamily="49" charset="0"/>
                <a:cs typeface="Courier New" pitchFamily="49" charset="0"/>
              </a:rPr>
              <a:t> le tout à la page </a:t>
            </a:r>
            <a:r>
              <a:rPr lang="fr-FR" sz="1800" b="1" dirty="0" smtClean="0">
                <a:latin typeface="Courier New" pitchFamily="49" charset="0"/>
                <a:cs typeface="Courier New" pitchFamily="49" charset="0"/>
              </a:rPr>
              <a:t>principale</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this.postMessage</a:t>
            </a:r>
            <a:r>
              <a:rPr lang="fr-FR" sz="1800" b="1" dirty="0" smtClean="0">
                <a:latin typeface="Courier New" pitchFamily="49" charset="0"/>
                <a:cs typeface="Courier New" pitchFamily="49" charset="0"/>
              </a:rPr>
              <a:t>(</a:t>
            </a:r>
            <a:r>
              <a:rPr lang="fr-FR" sz="1800" b="1" dirty="0" err="1" smtClean="0">
                <a:latin typeface="Courier New" pitchFamily="49" charset="0"/>
                <a:cs typeface="Courier New" pitchFamily="49" charset="0"/>
              </a:rPr>
              <a:t>messageReturned</a:t>
            </a:r>
            <a:r>
              <a:rPr lang="fr-FR" sz="1800" b="1" dirty="0" smtClean="0">
                <a:latin typeface="Courier New" pitchFamily="49" charset="0"/>
                <a:cs typeface="Courier New" pitchFamily="49" charset="0"/>
              </a:rPr>
              <a:t>);</a:t>
            </a:r>
            <a:br>
              <a:rPr lang="fr-FR" sz="1800" b="1" dirty="0" smtClean="0">
                <a:latin typeface="Courier New" pitchFamily="49" charset="0"/>
                <a:cs typeface="Courier New" pitchFamily="49" charset="0"/>
              </a:rPr>
            </a:br>
            <a:r>
              <a:rPr lang="fr-FR" sz="1800" b="1" dirty="0" smtClean="0">
                <a:latin typeface="Courier New" pitchFamily="49" charset="0"/>
                <a:cs typeface="Courier New" pitchFamily="49" charset="0"/>
              </a:rPr>
              <a:t>}</a:t>
            </a:r>
          </a:p>
          <a:p>
            <a:pPr marL="0" indent="0">
              <a:buNone/>
            </a:pPr>
            <a:r>
              <a:rPr lang="fr-FR" sz="1800" b="1" dirty="0" err="1" smtClean="0">
                <a:latin typeface="Courier New" pitchFamily="49" charset="0"/>
                <a:cs typeface="Courier New" pitchFamily="49" charset="0"/>
              </a:rPr>
              <a:t>this.addEventListener</a:t>
            </a:r>
            <a:r>
              <a:rPr lang="fr-FR" sz="1800" b="1" dirty="0">
                <a:latin typeface="Courier New" pitchFamily="49" charset="0"/>
                <a:cs typeface="Courier New" pitchFamily="49" charset="0"/>
              </a:rPr>
              <a:t>('message', </a:t>
            </a:r>
            <a:r>
              <a:rPr lang="fr-FR" sz="1800" b="1" dirty="0" err="1">
                <a:solidFill>
                  <a:srgbClr val="FF0000"/>
                </a:solidFill>
                <a:latin typeface="Courier New" pitchFamily="49" charset="0"/>
                <a:cs typeface="Courier New" pitchFamily="49" charset="0"/>
              </a:rPr>
              <a:t>messageHandler</a:t>
            </a:r>
            <a:r>
              <a:rPr lang="fr-FR" sz="1800" b="1" dirty="0">
                <a:latin typeface="Courier New" pitchFamily="49" charset="0"/>
                <a:cs typeface="Courier New" pitchFamily="49" charset="0"/>
              </a:rPr>
              <a:t>, false);</a:t>
            </a:r>
          </a:p>
          <a:p>
            <a:r>
              <a:rPr lang="fr-FR" dirty="0"/>
              <a:t>Exemple complet </a:t>
            </a:r>
            <a:r>
              <a:rPr lang="fr-FR" dirty="0" smtClean="0">
                <a:hlinkClick r:id="rId2"/>
              </a:rPr>
              <a:t>sur cette page de blog</a:t>
            </a:r>
            <a:endParaRPr lang="fr-FR" dirty="0" smtClean="0"/>
          </a:p>
          <a:p>
            <a:r>
              <a:rPr lang="fr-FR" dirty="0" smtClean="0"/>
              <a:t>Notez qu’un message envoyé à un </a:t>
            </a:r>
            <a:r>
              <a:rPr lang="fr-FR" dirty="0" err="1" smtClean="0"/>
              <a:t>WebWorker</a:t>
            </a:r>
            <a:r>
              <a:rPr lang="fr-FR" dirty="0" smtClean="0"/>
              <a:t> peut être un objet JavaScript</a:t>
            </a:r>
            <a:endParaRPr lang="fr-FR" dirty="0"/>
          </a:p>
        </p:txBody>
      </p:sp>
    </p:spTree>
    <p:extLst>
      <p:ext uri="{BB962C8B-B14F-4D97-AF65-F5344CB8AC3E}">
        <p14:creationId xmlns:p14="http://schemas.microsoft.com/office/powerpoint/2010/main" val="164983341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support JSON</a:t>
            </a:r>
            <a:endParaRPr lang="fr-FR" dirty="0"/>
          </a:p>
        </p:txBody>
      </p:sp>
      <p:sp>
        <p:nvSpPr>
          <p:cNvPr id="3" name="Espace réservé du contenu 2"/>
          <p:cNvSpPr>
            <a:spLocks noGrp="1"/>
          </p:cNvSpPr>
          <p:nvPr>
            <p:ph idx="1"/>
          </p:nvPr>
        </p:nvSpPr>
        <p:spPr>
          <a:xfrm>
            <a:off x="539552" y="980728"/>
            <a:ext cx="8496944" cy="4724400"/>
          </a:xfrm>
        </p:spPr>
        <p:txBody>
          <a:bodyPr/>
          <a:lstStyle/>
          <a:p>
            <a:pPr marL="0" indent="0">
              <a:buNone/>
            </a:pP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WorkerMessage</a:t>
            </a:r>
            <a:r>
              <a:rPr lang="fr-FR" sz="1600" b="1" dirty="0">
                <a:latin typeface="Courier New" pitchFamily="49" charset="0"/>
                <a:cs typeface="Courier New" pitchFamily="49" charset="0"/>
              </a:rPr>
              <a:t>(cmd, </a:t>
            </a:r>
            <a:r>
              <a:rPr lang="fr-FR" sz="1600" b="1" dirty="0" err="1">
                <a:latin typeface="Courier New" pitchFamily="49" charset="0"/>
                <a:cs typeface="Courier New" pitchFamily="49" charset="0"/>
              </a:rPr>
              <a:t>parameter</a:t>
            </a:r>
            <a:r>
              <a:rPr lang="fr-FR" sz="1600" b="1" dirty="0">
                <a:latin typeface="Courier New" pitchFamily="49" charset="0"/>
                <a:cs typeface="Courier New" pitchFamily="49" charset="0"/>
              </a:rPr>
              <a:t>)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this.cmd </a:t>
            </a:r>
            <a:r>
              <a:rPr lang="fr-FR" sz="1600" b="1" dirty="0">
                <a:latin typeface="Courier New" pitchFamily="49" charset="0"/>
                <a:cs typeface="Courier New" pitchFamily="49" charset="0"/>
              </a:rPr>
              <a:t>= cmd;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this.parameter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parameter</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a:t>
            </a:r>
          </a:p>
          <a:p>
            <a:pPr marL="0" indent="0">
              <a:buNone/>
            </a:pPr>
            <a:r>
              <a:rPr lang="fr-FR" sz="1600" b="1" dirty="0">
                <a:latin typeface="Courier New" pitchFamily="49" charset="0"/>
                <a:cs typeface="Courier New" pitchFamily="49" charset="0"/>
              </a:rPr>
              <a:t>// On démarre le </a:t>
            </a:r>
            <a:r>
              <a:rPr lang="fr-FR" sz="1600" b="1" dirty="0" err="1">
                <a:latin typeface="Courier New" pitchFamily="49" charset="0"/>
                <a:cs typeface="Courier New" pitchFamily="49" charset="0"/>
              </a:rPr>
              <a:t>worker</a:t>
            </a:r>
            <a:r>
              <a:rPr lang="fr-FR" sz="1600" b="1" dirty="0">
                <a:latin typeface="Courier New" pitchFamily="49" charset="0"/>
                <a:cs typeface="Courier New" pitchFamily="49" charset="0"/>
              </a:rPr>
              <a:t> en lui envoyant la commande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init</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err="1" smtClean="0">
                <a:latin typeface="Courier New" pitchFamily="49" charset="0"/>
                <a:cs typeface="Courier New" pitchFamily="49" charset="0"/>
              </a:rPr>
              <a:t>monWorker.postMessage</a:t>
            </a:r>
            <a:r>
              <a:rPr lang="fr-FR" sz="1600" b="1" dirty="0" smtClean="0">
                <a:latin typeface="Courier New" pitchFamily="49" charset="0"/>
                <a:cs typeface="Courier New" pitchFamily="49" charset="0"/>
              </a:rPr>
              <a:t>(new </a:t>
            </a:r>
            <a:r>
              <a:rPr lang="fr-FR" sz="1600" b="1" dirty="0" err="1">
                <a:latin typeface="Courier New" pitchFamily="49" charset="0"/>
                <a:cs typeface="Courier New" pitchFamily="49" charset="0"/>
              </a:rPr>
              <a:t>WorkerMessage</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init</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null</a:t>
            </a:r>
            <a:r>
              <a:rPr lang="fr-FR" sz="1600" b="1" dirty="0" smtClean="0">
                <a:latin typeface="Courier New" pitchFamily="49" charset="0"/>
                <a:cs typeface="Courier New" pitchFamily="49" charset="0"/>
              </a:rPr>
              <a:t>));</a:t>
            </a:r>
          </a:p>
          <a:p>
            <a:pPr marL="0" indent="0">
              <a:buNone/>
            </a:pPr>
            <a:r>
              <a:rPr lang="fr-FR" dirty="0"/>
              <a:t>Et dans le </a:t>
            </a:r>
            <a:r>
              <a:rPr lang="fr-FR" dirty="0" err="1"/>
              <a:t>worker</a:t>
            </a:r>
            <a:r>
              <a:rPr lang="fr-FR" dirty="0"/>
              <a:t> :</a:t>
            </a:r>
          </a:p>
          <a:p>
            <a:pPr marL="0" indent="0">
              <a:buNone/>
            </a:pP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messageHandler</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event</a:t>
            </a:r>
            <a:r>
              <a:rPr lang="fr-FR" sz="1600" b="1" dirty="0">
                <a:latin typeface="Courier New" pitchFamily="49" charset="0"/>
                <a:cs typeface="Courier New" pitchFamily="49" charset="0"/>
              </a:rPr>
              <a:t>) {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var </a:t>
            </a:r>
            <a:r>
              <a:rPr lang="fr-FR" sz="1600" b="1" dirty="0" err="1">
                <a:latin typeface="Courier New" pitchFamily="49" charset="0"/>
                <a:cs typeface="Courier New" pitchFamily="49" charset="0"/>
              </a:rPr>
              <a:t>msg</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event.data</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err="1" smtClean="0">
                <a:latin typeface="Courier New" pitchFamily="49" charset="0"/>
                <a:cs typeface="Courier New" pitchFamily="49" charset="0"/>
              </a:rPr>
              <a:t>switch</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smtClean="0">
                <a:latin typeface="Courier New" pitchFamily="49" charset="0"/>
                <a:cs typeface="Courier New" pitchFamily="49" charset="0"/>
              </a:rPr>
              <a:t>msg.cmd) </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case '</a:t>
            </a:r>
            <a:r>
              <a:rPr lang="fr-FR" sz="1600" b="1" dirty="0" err="1">
                <a:latin typeface="Courier New" pitchFamily="49" charset="0"/>
                <a:cs typeface="Courier New" pitchFamily="49" charset="0"/>
              </a:rPr>
              <a:t>init</a:t>
            </a:r>
            <a:r>
              <a:rPr lang="fr-FR" sz="1600" b="1" dirty="0" smtClean="0">
                <a:latin typeface="Courier New" pitchFamily="49" charset="0"/>
                <a:cs typeface="Courier New" pitchFamily="49" charset="0"/>
              </a:rPr>
              <a:t>':</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faire quelque chose…</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break</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case </a:t>
            </a:r>
            <a:r>
              <a:rPr lang="fr-FR" sz="1600" b="1" dirty="0">
                <a:latin typeface="Courier New" pitchFamily="49" charset="0"/>
                <a:cs typeface="Courier New" pitchFamily="49" charset="0"/>
              </a:rPr>
              <a:t>'hello':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var </a:t>
            </a:r>
            <a:r>
              <a:rPr lang="fr-FR" sz="1600" b="1" dirty="0" err="1">
                <a:latin typeface="Courier New" pitchFamily="49" charset="0"/>
                <a:cs typeface="Courier New" pitchFamily="49" charset="0"/>
              </a:rPr>
              <a:t>messageReturned</a:t>
            </a:r>
            <a:r>
              <a:rPr lang="fr-FR" sz="1600" b="1" dirty="0">
                <a:latin typeface="Courier New" pitchFamily="49" charset="0"/>
                <a:cs typeface="Courier New" pitchFamily="49" charset="0"/>
              </a:rPr>
              <a:t> = "Bonjour " + </a:t>
            </a:r>
            <a:r>
              <a:rPr lang="fr-FR" sz="1600" b="1" dirty="0" smtClean="0">
                <a:latin typeface="Courier New" pitchFamily="49" charset="0"/>
                <a:cs typeface="Courier New" pitchFamily="49" charset="0"/>
              </a:rPr>
              <a:t>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msg.parameter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 depuis un thread séparé !";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this.postMessage</a:t>
            </a:r>
            <a:r>
              <a:rPr lang="fr-FR" sz="1600" b="1" dirty="0" smtClean="0">
                <a:latin typeface="Courier New" pitchFamily="49" charset="0"/>
                <a:cs typeface="Courier New" pitchFamily="49" charset="0"/>
              </a:rPr>
              <a:t>(</a:t>
            </a:r>
            <a:r>
              <a:rPr lang="fr-FR" sz="1600" b="1" dirty="0" err="1" smtClean="0">
                <a:latin typeface="Courier New" pitchFamily="49" charset="0"/>
                <a:cs typeface="Courier New" pitchFamily="49" charset="0"/>
              </a:rPr>
              <a:t>messageReturned</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break</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 </a:t>
            </a:r>
            <a:br>
              <a:rPr lang="fr-FR" sz="1600" b="1" dirty="0" smtClean="0">
                <a:latin typeface="Courier New" pitchFamily="49" charset="0"/>
                <a:cs typeface="Courier New" pitchFamily="49" charset="0"/>
              </a:rPr>
            </a:b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p:txBody>
      </p:sp>
      <p:sp>
        <p:nvSpPr>
          <p:cNvPr id="4" name="ZoneTexte 3"/>
          <p:cNvSpPr txBox="1"/>
          <p:nvPr/>
        </p:nvSpPr>
        <p:spPr>
          <a:xfrm>
            <a:off x="6516216" y="3140968"/>
            <a:ext cx="2627784" cy="1200329"/>
          </a:xfrm>
          <a:prstGeom prst="rect">
            <a:avLst/>
          </a:prstGeom>
          <a:noFill/>
        </p:spPr>
        <p:txBody>
          <a:bodyPr wrap="square" rtlCol="0">
            <a:spAutoFit/>
          </a:bodyPr>
          <a:lstStyle/>
          <a:p>
            <a:r>
              <a:rPr lang="fr-FR" sz="1800" dirty="0" smtClean="0">
                <a:solidFill>
                  <a:srgbClr val="FF0000"/>
                </a:solidFill>
              </a:rPr>
              <a:t>Note : les messages sont sérialisés et </a:t>
            </a:r>
            <a:r>
              <a:rPr lang="fr-FR" sz="1800" dirty="0" err="1" smtClean="0">
                <a:solidFill>
                  <a:srgbClr val="FF0000"/>
                </a:solidFill>
              </a:rPr>
              <a:t>désérialisés</a:t>
            </a:r>
            <a:r>
              <a:rPr lang="fr-FR" sz="1800" dirty="0" smtClean="0">
                <a:solidFill>
                  <a:srgbClr val="FF0000"/>
                </a:solidFill>
              </a:rPr>
              <a:t> en JSON automatiquement.</a:t>
            </a:r>
            <a:endParaRPr lang="fr-FR" sz="1800" dirty="0">
              <a:solidFill>
                <a:srgbClr val="FF0000"/>
              </a:solidFill>
            </a:endParaRPr>
          </a:p>
        </p:txBody>
      </p:sp>
    </p:spTree>
    <p:extLst>
      <p:ext uri="{BB962C8B-B14F-4D97-AF65-F5344CB8AC3E}">
        <p14:creationId xmlns:p14="http://schemas.microsoft.com/office/powerpoint/2010/main" val="389896372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smtClean="0"/>
              <a:t> : scopes</a:t>
            </a:r>
            <a:endParaRPr lang="fr-FR" dirty="0"/>
          </a:p>
        </p:txBody>
      </p:sp>
      <p:sp>
        <p:nvSpPr>
          <p:cNvPr id="3" name="Espace réservé du contenu 2"/>
          <p:cNvSpPr>
            <a:spLocks noGrp="1"/>
          </p:cNvSpPr>
          <p:nvPr>
            <p:ph idx="1"/>
          </p:nvPr>
        </p:nvSpPr>
        <p:spPr/>
        <p:txBody>
          <a:bodyPr/>
          <a:lstStyle/>
          <a:p>
            <a:r>
              <a:rPr lang="fr-FR" dirty="0" smtClean="0"/>
              <a:t>Attention, on a pas accès à tous les objets standards dans le code JavaScript d’un </a:t>
            </a:r>
            <a:r>
              <a:rPr lang="fr-FR" dirty="0" err="1"/>
              <a:t>W</a:t>
            </a:r>
            <a:r>
              <a:rPr lang="fr-FR" dirty="0" err="1" smtClean="0"/>
              <a:t>orker</a:t>
            </a:r>
            <a:r>
              <a:rPr lang="fr-FR" dirty="0" smtClean="0"/>
              <a:t>, notamment, </a:t>
            </a:r>
            <a:r>
              <a:rPr lang="fr-FR" dirty="0" smtClean="0">
                <a:solidFill>
                  <a:srgbClr val="FF0000"/>
                </a:solidFill>
              </a:rPr>
              <a:t>on a pas accès au DOM de la page !</a:t>
            </a:r>
            <a:endParaRPr lang="fr-FR" dirty="0">
              <a:solidFill>
                <a:srgbClr val="FF0000"/>
              </a:solidFill>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11" y="3212976"/>
            <a:ext cx="507247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06205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WebWorkers</a:t>
            </a:r>
            <a:r>
              <a:rPr lang="fr-FR" dirty="0" smtClean="0"/>
              <a:t> : pas de console.log()</a:t>
            </a:r>
            <a:endParaRPr lang="fr-FR" dirty="0"/>
          </a:p>
        </p:txBody>
      </p:sp>
      <p:sp>
        <p:nvSpPr>
          <p:cNvPr id="3" name="Espace réservé du contenu 2"/>
          <p:cNvSpPr>
            <a:spLocks noGrp="1"/>
          </p:cNvSpPr>
          <p:nvPr>
            <p:ph idx="1"/>
          </p:nvPr>
        </p:nvSpPr>
        <p:spPr/>
        <p:txBody>
          <a:bodyPr/>
          <a:lstStyle/>
          <a:p>
            <a:r>
              <a:rPr lang="fr-FR" dirty="0" smtClean="0"/>
              <a:t>On n’a pas accès à l’objet console !</a:t>
            </a:r>
          </a:p>
          <a:p>
            <a:r>
              <a:rPr lang="fr-FR" dirty="0" smtClean="0"/>
              <a:t>Pour que cela marche quand même : utiliser </a:t>
            </a:r>
            <a:r>
              <a:rPr lang="fr-FR" dirty="0" smtClean="0">
                <a:hlinkClick r:id="rId2"/>
              </a:rPr>
              <a:t>console.log() for </a:t>
            </a:r>
            <a:r>
              <a:rPr lang="fr-FR" dirty="0" err="1" smtClean="0">
                <a:hlinkClick r:id="rId2"/>
              </a:rPr>
              <a:t>WebWorkers</a:t>
            </a:r>
            <a:r>
              <a:rPr lang="fr-FR" dirty="0" smtClean="0">
                <a:hlinkClick r:id="rId2"/>
              </a:rPr>
              <a:t> </a:t>
            </a:r>
            <a:r>
              <a:rPr lang="fr-FR" dirty="0" smtClean="0"/>
              <a:t>qui simule console.log() à l’aide de messages.</a:t>
            </a:r>
            <a:endParaRPr lang="fr-FR" dirty="0"/>
          </a:p>
        </p:txBody>
      </p:sp>
    </p:spTree>
    <p:extLst>
      <p:ext uri="{BB962C8B-B14F-4D97-AF65-F5344CB8AC3E}">
        <p14:creationId xmlns:p14="http://schemas.microsoft.com/office/powerpoint/2010/main" val="120645184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HTML5 </a:t>
            </a:r>
            <a:r>
              <a:rPr lang="fr-FR" dirty="0" err="1" smtClean="0"/>
              <a:t>WebWorker</a:t>
            </a:r>
            <a:r>
              <a:rPr lang="fr-FR" dirty="0" smtClean="0"/>
              <a:t> : </a:t>
            </a:r>
            <a:r>
              <a:rPr lang="fr-FR" dirty="0" err="1" smtClean="0"/>
              <a:t>debug</a:t>
            </a:r>
            <a:endParaRPr lang="fr-FR" dirty="0"/>
          </a:p>
        </p:txBody>
      </p:sp>
      <p:sp>
        <p:nvSpPr>
          <p:cNvPr id="3" name="Espace réservé du contenu 2"/>
          <p:cNvSpPr>
            <a:spLocks noGrp="1"/>
          </p:cNvSpPr>
          <p:nvPr>
            <p:ph idx="1"/>
          </p:nvPr>
        </p:nvSpPr>
        <p:spPr/>
        <p:txBody>
          <a:bodyPr/>
          <a:lstStyle/>
          <a:p>
            <a:r>
              <a:rPr lang="fr-FR" dirty="0" smtClean="0"/>
              <a:t>On peut s’abonner à l’événement « </a:t>
            </a:r>
            <a:r>
              <a:rPr lang="fr-FR" dirty="0" err="1" smtClean="0"/>
              <a:t>error</a:t>
            </a:r>
            <a:r>
              <a:rPr lang="fr-FR" dirty="0" smtClean="0"/>
              <a:t> » :</a:t>
            </a:r>
          </a:p>
          <a:p>
            <a:pPr marL="0" indent="0">
              <a:buNone/>
            </a:pPr>
            <a:r>
              <a:rPr lang="en-US" sz="1800" b="1" dirty="0" err="1">
                <a:latin typeface="Courier New" pitchFamily="49" charset="0"/>
                <a:cs typeface="Courier New" pitchFamily="49" charset="0"/>
              </a:rPr>
              <a:t>monWorker.addEventListener</a:t>
            </a:r>
            <a:r>
              <a:rPr lang="en-US" sz="1800" b="1" dirty="0">
                <a:latin typeface="Courier New" pitchFamily="49" charset="0"/>
                <a:cs typeface="Courier New" pitchFamily="49" charset="0"/>
              </a:rPr>
              <a:t>("error", function (event) { </a:t>
            </a:r>
            <a:r>
              <a:rPr lang="en-US" sz="1800" b="1" dirty="0" smtClean="0">
                <a:latin typeface="Courier New" pitchFamily="49" charset="0"/>
                <a:cs typeface="Courier New" pitchFamily="49" charset="0"/>
              </a:rPr>
              <a:t>  </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a:t>
            </a:r>
            <a:r>
              <a:rPr lang="en-US" sz="1800" b="1" dirty="0" err="1" smtClean="0">
                <a:latin typeface="Courier New" pitchFamily="49" charset="0"/>
                <a:cs typeface="Courier New" pitchFamily="49" charset="0"/>
              </a:rPr>
              <a:t>output.textContent</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event.data</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false</a:t>
            </a:r>
            <a:r>
              <a:rPr lang="en-US" sz="1800" b="1" dirty="0" smtClean="0">
                <a:latin typeface="Courier New" pitchFamily="49" charset="0"/>
                <a:cs typeface="Courier New" pitchFamily="49" charset="0"/>
              </a:rPr>
              <a:t>);</a:t>
            </a:r>
          </a:p>
          <a:p>
            <a:r>
              <a:rPr lang="en-US" dirty="0" smtClean="0"/>
              <a:t>… </a:t>
            </a:r>
            <a:r>
              <a:rPr lang="en-US" dirty="0" err="1" smtClean="0"/>
              <a:t>ou</a:t>
            </a:r>
            <a:r>
              <a:rPr lang="en-US" dirty="0" smtClean="0"/>
              <a:t> </a:t>
            </a:r>
            <a:r>
              <a:rPr lang="en-US" dirty="0" err="1" smtClean="0"/>
              <a:t>utiliser</a:t>
            </a:r>
            <a:r>
              <a:rPr lang="en-US" dirty="0" smtClean="0"/>
              <a:t> les consoles de debug </a:t>
            </a:r>
            <a:r>
              <a:rPr lang="en-US" dirty="0" err="1" smtClean="0"/>
              <a:t>comme</a:t>
            </a:r>
            <a:r>
              <a:rPr lang="en-US" dirty="0" smtClean="0"/>
              <a:t> Firebug, console </a:t>
            </a:r>
            <a:r>
              <a:rPr lang="en-US" dirty="0" err="1" smtClean="0"/>
              <a:t>intégrée</a:t>
            </a:r>
            <a:r>
              <a:rPr lang="en-US" dirty="0" smtClean="0"/>
              <a:t> à Chrome, Opera </a:t>
            </a:r>
            <a:r>
              <a:rPr lang="en-US" dirty="0" err="1" smtClean="0"/>
              <a:t>ou</a:t>
            </a:r>
            <a:r>
              <a:rPr lang="en-US" dirty="0" smtClean="0"/>
              <a:t> IE10</a:t>
            </a:r>
            <a:endParaRPr lang="fr-FR" dirty="0"/>
          </a:p>
        </p:txBody>
      </p:sp>
    </p:spTree>
    <p:extLst>
      <p:ext uri="{BB962C8B-B14F-4D97-AF65-F5344CB8AC3E}">
        <p14:creationId xmlns:p14="http://schemas.microsoft.com/office/powerpoint/2010/main" val="1209720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type=range&gt;</a:t>
            </a:r>
            <a:endParaRPr lang="fr-FR" dirty="0"/>
          </a:p>
        </p:txBody>
      </p:sp>
      <p:sp>
        <p:nvSpPr>
          <p:cNvPr id="3" name="Espace réservé du contenu 2"/>
          <p:cNvSpPr>
            <a:spLocks noGrp="1"/>
          </p:cNvSpPr>
          <p:nvPr>
            <p:ph idx="1"/>
          </p:nvPr>
        </p:nvSpPr>
        <p:spPr>
          <a:xfrm>
            <a:off x="539552" y="1447800"/>
            <a:ext cx="8604448" cy="4724400"/>
          </a:xfrm>
        </p:spPr>
        <p:txBody>
          <a:bodyPr/>
          <a:lstStyle/>
          <a:p>
            <a:pPr marL="0" indent="0">
              <a:buNone/>
            </a:pPr>
            <a:r>
              <a:rPr lang="en-US" dirty="0"/>
              <a:t>&lt;input </a:t>
            </a:r>
            <a:r>
              <a:rPr lang="en-US" b="1" dirty="0">
                <a:solidFill>
                  <a:srgbClr val="FF0000"/>
                </a:solidFill>
              </a:rPr>
              <a:t>type="range" </a:t>
            </a:r>
            <a:r>
              <a:rPr lang="en-US" dirty="0"/>
              <a:t>name</a:t>
            </a:r>
            <a:r>
              <a:rPr lang="en-US" dirty="0" smtClean="0"/>
              <a:t>=“n" </a:t>
            </a:r>
            <a:r>
              <a:rPr lang="en-US" dirty="0"/>
              <a:t>min="1" max="10" </a:t>
            </a:r>
            <a:r>
              <a:rPr lang="en-US" dirty="0" smtClean="0"/>
              <a:t>/&gt;</a:t>
            </a:r>
          </a:p>
          <a:p>
            <a:endParaRPr lang="fr-FR" dirty="0" smtClean="0"/>
          </a:p>
          <a:p>
            <a:r>
              <a:rPr lang="fr-FR" dirty="0" smtClean="0"/>
              <a:t>Attributs : idem que ceux de type=</a:t>
            </a:r>
            <a:r>
              <a:rPr lang="fr-FR" dirty="0" err="1" smtClean="0"/>
              <a:t>number</a:t>
            </a:r>
            <a:endParaRPr lang="fr-FR" dirty="0" smtClean="0"/>
          </a:p>
          <a:p>
            <a:r>
              <a:rPr lang="fr-FR" dirty="0" err="1" smtClean="0"/>
              <a:t>Poppe</a:t>
            </a:r>
            <a:r>
              <a:rPr lang="fr-FR" dirty="0" smtClean="0"/>
              <a:t> un clavier contextuel sur mobile</a:t>
            </a:r>
          </a:p>
          <a:p>
            <a:r>
              <a:rPr lang="fr-FR" dirty="0" smtClean="0"/>
              <a:t>Support idem (</a:t>
            </a:r>
            <a:r>
              <a:rPr lang="fr-FR" dirty="0" err="1" smtClean="0"/>
              <a:t>Opera</a:t>
            </a:r>
            <a:r>
              <a:rPr lang="fr-FR" dirty="0" smtClean="0"/>
              <a:t>, Chrome, Safari)</a:t>
            </a:r>
          </a:p>
          <a:p>
            <a:r>
              <a:rPr lang="fr-FR" dirty="0">
                <a:hlinkClick r:id="rId2"/>
              </a:rPr>
              <a:t>Démonstration</a:t>
            </a:r>
            <a:endParaRPr lang="en-US" dirty="0"/>
          </a:p>
          <a:p>
            <a:pPr marL="0" indent="0">
              <a:buNone/>
            </a:pPr>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132856"/>
            <a:ext cx="5697704" cy="648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4725144"/>
            <a:ext cx="4032448" cy="2062803"/>
          </a:xfrm>
          <a:prstGeom prst="rect">
            <a:avLst/>
          </a:prstGeom>
          <a:ln>
            <a:solidFill>
              <a:schemeClr val="tx1"/>
            </a:solidFill>
          </a:ln>
        </p:spPr>
      </p:pic>
    </p:spTree>
    <p:extLst>
      <p:ext uri="{BB962C8B-B14F-4D97-AF65-F5344CB8AC3E}">
        <p14:creationId xmlns:p14="http://schemas.microsoft.com/office/powerpoint/2010/main" val="3486218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a:t>
            </a:r>
            <a:endParaRPr lang="fr-FR" dirty="0"/>
          </a:p>
        </p:txBody>
      </p:sp>
      <p:sp>
        <p:nvSpPr>
          <p:cNvPr id="3" name="Espace réservé du contenu 2"/>
          <p:cNvSpPr>
            <a:spLocks noGrp="1"/>
          </p:cNvSpPr>
          <p:nvPr>
            <p:ph idx="1"/>
          </p:nvPr>
        </p:nvSpPr>
        <p:spPr>
          <a:xfrm>
            <a:off x="611560" y="908720"/>
            <a:ext cx="8001000" cy="4724400"/>
          </a:xfrm>
        </p:spPr>
        <p:txBody>
          <a:bodyPr/>
          <a:lstStyle/>
          <a:p>
            <a:r>
              <a:rPr lang="fr-FR" dirty="0" smtClean="0"/>
              <a:t>HTML4 en 1999, beaucoup de changements depuis…</a:t>
            </a:r>
          </a:p>
          <a:p>
            <a:r>
              <a:rPr lang="en-US" dirty="0" smtClean="0"/>
              <a:t>Cooperation entre le World </a:t>
            </a:r>
            <a:r>
              <a:rPr lang="en-US" dirty="0"/>
              <a:t>Wide Web Consortium (W3C) </a:t>
            </a:r>
            <a:r>
              <a:rPr lang="en-US" dirty="0" smtClean="0"/>
              <a:t>et le Web </a:t>
            </a:r>
            <a:r>
              <a:rPr lang="en-US" dirty="0"/>
              <a:t>Hypertext Application Technology Working Group (WHATWG).</a:t>
            </a:r>
          </a:p>
          <a:p>
            <a:r>
              <a:rPr lang="en-US" dirty="0"/>
              <a:t>WHATWG </a:t>
            </a:r>
            <a:r>
              <a:rPr lang="en-US" dirty="0" err="1" smtClean="0"/>
              <a:t>travaillait</a:t>
            </a:r>
            <a:r>
              <a:rPr lang="en-US" dirty="0" smtClean="0"/>
              <a:t> </a:t>
            </a:r>
            <a:r>
              <a:rPr lang="en-US" dirty="0" err="1" smtClean="0"/>
              <a:t>sur</a:t>
            </a:r>
            <a:r>
              <a:rPr lang="en-US" dirty="0" smtClean="0"/>
              <a:t> de nouveaux </a:t>
            </a:r>
            <a:r>
              <a:rPr lang="en-US" dirty="0" err="1" smtClean="0"/>
              <a:t>formulaires</a:t>
            </a:r>
            <a:r>
              <a:rPr lang="en-US" dirty="0" smtClean="0"/>
              <a:t> et applications, le W3C </a:t>
            </a:r>
            <a:r>
              <a:rPr lang="en-US" dirty="0" err="1" smtClean="0"/>
              <a:t>sur</a:t>
            </a:r>
            <a:r>
              <a:rPr lang="en-US" dirty="0" smtClean="0"/>
              <a:t> XHTML 2. En 2006, </a:t>
            </a:r>
            <a:r>
              <a:rPr lang="en-US" dirty="0" err="1" smtClean="0"/>
              <a:t>ils</a:t>
            </a:r>
            <a:r>
              <a:rPr lang="en-US" dirty="0" smtClean="0"/>
              <a:t> </a:t>
            </a:r>
            <a:r>
              <a:rPr lang="en-US" dirty="0" err="1" smtClean="0"/>
              <a:t>ont</a:t>
            </a:r>
            <a:r>
              <a:rPr lang="en-US" dirty="0" smtClean="0"/>
              <a:t> </a:t>
            </a:r>
            <a:r>
              <a:rPr lang="en-US" dirty="0" err="1" smtClean="0"/>
              <a:t>décidé</a:t>
            </a:r>
            <a:r>
              <a:rPr lang="en-US" dirty="0" smtClean="0"/>
              <a:t> de </a:t>
            </a:r>
            <a:r>
              <a:rPr lang="en-US" dirty="0" err="1" smtClean="0"/>
              <a:t>coopérer</a:t>
            </a:r>
            <a:r>
              <a:rPr lang="en-US" dirty="0" smtClean="0"/>
              <a:t> pour </a:t>
            </a:r>
            <a:r>
              <a:rPr lang="en-US" dirty="0" err="1" smtClean="0"/>
              <a:t>créer</a:t>
            </a:r>
            <a:r>
              <a:rPr lang="en-US" dirty="0" smtClean="0"/>
              <a:t> HTML5.</a:t>
            </a:r>
          </a:p>
          <a:p>
            <a:r>
              <a:rPr lang="en-US" dirty="0" smtClean="0"/>
              <a:t>Forte implication des </a:t>
            </a:r>
            <a:r>
              <a:rPr lang="en-US" dirty="0" err="1" smtClean="0"/>
              <a:t>industriels</a:t>
            </a:r>
            <a:r>
              <a:rPr lang="en-US" dirty="0" smtClean="0"/>
              <a:t> et </a:t>
            </a:r>
            <a:r>
              <a:rPr lang="en-US" dirty="0" err="1" smtClean="0"/>
              <a:t>fabriquants</a:t>
            </a:r>
            <a:r>
              <a:rPr lang="en-US" dirty="0" smtClean="0"/>
              <a:t> de </a:t>
            </a:r>
            <a:r>
              <a:rPr lang="en-US" dirty="0" err="1" smtClean="0"/>
              <a:t>navigateurs</a:t>
            </a:r>
            <a:endParaRPr lang="en-US" dirty="0"/>
          </a:p>
        </p:txBody>
      </p:sp>
    </p:spTree>
    <p:extLst>
      <p:ext uri="{BB962C8B-B14F-4D97-AF65-F5344CB8AC3E}">
        <p14:creationId xmlns:p14="http://schemas.microsoft.com/office/powerpoint/2010/main" val="2714597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type=range&gt;</a:t>
            </a:r>
            <a:endParaRPr lang="fr-FR" dirty="0"/>
          </a:p>
        </p:txBody>
      </p:sp>
      <p:sp>
        <p:nvSpPr>
          <p:cNvPr id="3" name="Espace réservé du contenu 2"/>
          <p:cNvSpPr>
            <a:spLocks noGrp="1"/>
          </p:cNvSpPr>
          <p:nvPr>
            <p:ph idx="1"/>
          </p:nvPr>
        </p:nvSpPr>
        <p:spPr>
          <a:xfrm>
            <a:off x="685800" y="1124744"/>
            <a:ext cx="8001000" cy="5472608"/>
          </a:xfrm>
        </p:spPr>
        <p:txBody>
          <a:bodyPr/>
          <a:lstStyle/>
          <a:p>
            <a:r>
              <a:rPr lang="fr-FR" dirty="0" smtClean="0"/>
              <a:t>Exemple avec feedback</a:t>
            </a:r>
          </a:p>
          <a:p>
            <a:pPr marL="0" indent="0">
              <a:buNone/>
            </a:pPr>
            <a:r>
              <a:rPr lang="en-US" sz="2000" dirty="0"/>
              <a:t>&lt;input id="slider1" </a:t>
            </a:r>
            <a:r>
              <a:rPr lang="en-US" sz="2000" b="1" dirty="0">
                <a:solidFill>
                  <a:srgbClr val="FF0000"/>
                </a:solidFill>
              </a:rPr>
              <a:t>type="range"</a:t>
            </a:r>
            <a:r>
              <a:rPr lang="en-US" sz="2000" dirty="0"/>
              <a:t> in="100" max="500" step="10" </a:t>
            </a:r>
            <a:r>
              <a:rPr lang="en-US" sz="2000" dirty="0" smtClean="0"/>
              <a:t/>
            </a:r>
            <a:br>
              <a:rPr lang="en-US" sz="2000" dirty="0" smtClean="0"/>
            </a:br>
            <a:r>
              <a:rPr lang="en-US" sz="2000" dirty="0" smtClean="0"/>
              <a:t>                               </a:t>
            </a:r>
            <a:r>
              <a:rPr lang="en-US" sz="2000" dirty="0" err="1" smtClean="0"/>
              <a:t>onchange</a:t>
            </a:r>
            <a:r>
              <a:rPr lang="en-US" sz="2000" dirty="0"/>
              <a:t>="</a:t>
            </a:r>
            <a:r>
              <a:rPr lang="en-US" sz="2000" dirty="0" err="1"/>
              <a:t>printValue</a:t>
            </a:r>
            <a:r>
              <a:rPr lang="en-US" sz="2000" dirty="0"/>
              <a:t>('slider1','rangeValue1</a:t>
            </a:r>
            <a:r>
              <a:rPr lang="en-US" sz="2000" dirty="0" smtClean="0"/>
              <a:t>')"/&gt;</a:t>
            </a:r>
            <a:br>
              <a:rPr lang="en-US" sz="2000" dirty="0" smtClean="0"/>
            </a:br>
            <a:r>
              <a:rPr lang="en-US" sz="2000" dirty="0"/>
              <a:t>&lt;input id="rangeValue1" type="text" size="2"/&gt; </a:t>
            </a:r>
          </a:p>
          <a:p>
            <a:pPr marL="0" indent="0">
              <a:buNone/>
            </a:pPr>
            <a:r>
              <a:rPr lang="en-US" dirty="0"/>
              <a:t>Et </a:t>
            </a:r>
            <a:r>
              <a:rPr lang="en-US" dirty="0" err="1"/>
              <a:t>une</a:t>
            </a:r>
            <a:r>
              <a:rPr lang="en-US" dirty="0"/>
              <a:t> </a:t>
            </a:r>
            <a:r>
              <a:rPr lang="en-US" dirty="0" err="1"/>
              <a:t>fonction</a:t>
            </a:r>
            <a:r>
              <a:rPr lang="en-US" dirty="0"/>
              <a:t> JavaScript </a:t>
            </a:r>
          </a:p>
          <a:p>
            <a:pPr marL="0" indent="0">
              <a:buNone/>
            </a:pPr>
            <a:r>
              <a:rPr lang="en-US" sz="2000" dirty="0" smtClean="0"/>
              <a:t>&lt;script&gt;</a:t>
            </a:r>
            <a:r>
              <a:rPr lang="fr-FR" sz="2000" dirty="0"/>
              <a:t/>
            </a:r>
            <a:br>
              <a:rPr lang="fr-FR" sz="2000" dirty="0"/>
            </a:br>
            <a:r>
              <a:rPr lang="fr-FR" sz="2000" dirty="0" err="1"/>
              <a:t>function</a:t>
            </a:r>
            <a:r>
              <a:rPr lang="fr-FR" sz="2000" dirty="0"/>
              <a:t> </a:t>
            </a:r>
            <a:r>
              <a:rPr lang="fr-FR" sz="2000" dirty="0" err="1"/>
              <a:t>printValue</a:t>
            </a:r>
            <a:r>
              <a:rPr lang="fr-FR" sz="2000" dirty="0"/>
              <a:t>(</a:t>
            </a:r>
            <a:r>
              <a:rPr lang="fr-FR" sz="2000" dirty="0" err="1"/>
              <a:t>sliderID</a:t>
            </a:r>
            <a:r>
              <a:rPr lang="fr-FR" sz="2000" dirty="0"/>
              <a:t>, </a:t>
            </a:r>
            <a:r>
              <a:rPr lang="fr-FR" sz="2000" dirty="0" err="1"/>
              <a:t>textbox</a:t>
            </a:r>
            <a:r>
              <a:rPr lang="fr-FR" sz="2000" dirty="0"/>
              <a:t>) </a:t>
            </a:r>
            <a:r>
              <a:rPr lang="fr-FR" sz="2000" dirty="0" smtClean="0"/>
              <a:t>{</a:t>
            </a:r>
            <a:br>
              <a:rPr lang="fr-FR" sz="2000" dirty="0" smtClean="0"/>
            </a:br>
            <a:r>
              <a:rPr lang="fr-FR" sz="2000" dirty="0" smtClean="0"/>
              <a:t>    var </a:t>
            </a:r>
            <a:r>
              <a:rPr lang="fr-FR" sz="2000" dirty="0"/>
              <a:t>x = </a:t>
            </a:r>
            <a:r>
              <a:rPr lang="fr-FR" sz="2000" dirty="0" err="1"/>
              <a:t>document.getElementById</a:t>
            </a:r>
            <a:r>
              <a:rPr lang="fr-FR" sz="2000" dirty="0"/>
              <a:t>(</a:t>
            </a:r>
            <a:r>
              <a:rPr lang="fr-FR" sz="2000" dirty="0" err="1"/>
              <a:t>textbox</a:t>
            </a:r>
            <a:r>
              <a:rPr lang="fr-FR" sz="2000" dirty="0" smtClean="0"/>
              <a:t>);</a:t>
            </a:r>
            <a:br>
              <a:rPr lang="fr-FR" sz="2000" dirty="0" smtClean="0"/>
            </a:br>
            <a:r>
              <a:rPr lang="fr-FR" sz="2000" dirty="0" smtClean="0"/>
              <a:t>    var </a:t>
            </a:r>
            <a:r>
              <a:rPr lang="fr-FR" sz="2000" dirty="0"/>
              <a:t>y = </a:t>
            </a:r>
            <a:r>
              <a:rPr lang="fr-FR" sz="2000" dirty="0" err="1"/>
              <a:t>document.getElementById</a:t>
            </a:r>
            <a:r>
              <a:rPr lang="fr-FR" sz="2000" dirty="0"/>
              <a:t>(</a:t>
            </a:r>
            <a:r>
              <a:rPr lang="fr-FR" sz="2000" dirty="0" err="1"/>
              <a:t>sliderID</a:t>
            </a:r>
            <a:r>
              <a:rPr lang="fr-FR" sz="2000" dirty="0" smtClean="0"/>
              <a:t>);</a:t>
            </a:r>
            <a:br>
              <a:rPr lang="fr-FR" sz="2000" dirty="0" smtClean="0"/>
            </a:br>
            <a:r>
              <a:rPr lang="fr-FR" sz="2000" dirty="0" smtClean="0"/>
              <a:t>    </a:t>
            </a:r>
            <a:r>
              <a:rPr lang="fr-FR" sz="2000" dirty="0" err="1" smtClean="0"/>
              <a:t>x.value</a:t>
            </a:r>
            <a:r>
              <a:rPr lang="fr-FR" sz="2000" dirty="0" smtClean="0"/>
              <a:t> </a:t>
            </a:r>
            <a:r>
              <a:rPr lang="fr-FR" sz="2000" dirty="0"/>
              <a:t>= </a:t>
            </a:r>
            <a:r>
              <a:rPr lang="fr-FR" sz="2000" dirty="0" err="1"/>
              <a:t>y.value</a:t>
            </a:r>
            <a:r>
              <a:rPr lang="fr-FR" sz="2000" dirty="0" smtClean="0"/>
              <a:t>;</a:t>
            </a:r>
            <a:br>
              <a:rPr lang="fr-FR" sz="2000" dirty="0" smtClean="0"/>
            </a:br>
            <a:r>
              <a:rPr lang="fr-FR" sz="2000" dirty="0" smtClean="0"/>
              <a:t>}</a:t>
            </a:r>
            <a:br>
              <a:rPr lang="fr-FR" sz="2000" dirty="0" smtClean="0"/>
            </a:br>
            <a:r>
              <a:rPr lang="en-US" sz="2000" dirty="0" smtClean="0"/>
              <a:t>&lt;/script&gt;</a:t>
            </a:r>
          </a:p>
          <a:p>
            <a:pPr marL="0" indent="0">
              <a:buNone/>
            </a:pPr>
            <a:r>
              <a:rPr lang="fr-FR" dirty="0" smtClean="0">
                <a:hlinkClick r:id="rId2"/>
              </a:rPr>
              <a:t>Démonstration</a:t>
            </a:r>
            <a:r>
              <a:rPr lang="fr-FR" dirty="0" smtClean="0"/>
              <a:t> </a:t>
            </a:r>
            <a:r>
              <a:rPr lang="fr-FR" dirty="0"/>
              <a:t>(</a:t>
            </a:r>
            <a:r>
              <a:rPr lang="fr-FR" dirty="0" smtClean="0"/>
              <a:t>Chrome, </a:t>
            </a:r>
            <a:r>
              <a:rPr lang="fr-FR" dirty="0" err="1" smtClean="0"/>
              <a:t>Opera</a:t>
            </a:r>
            <a:r>
              <a:rPr lang="fr-FR" dirty="0" smtClean="0"/>
              <a:t>)</a:t>
            </a:r>
            <a:endParaRPr lang="en-US" dirty="0"/>
          </a:p>
          <a:p>
            <a:pPr marL="0" indent="0">
              <a:buNone/>
            </a:pPr>
            <a:endParaRPr lang="en-US" sz="2000" dirty="0" smtClean="0"/>
          </a:p>
          <a:p>
            <a:pPr marL="0" indent="0">
              <a:buNone/>
            </a:pPr>
            <a:r>
              <a:rPr lang="en-US" sz="2000" dirty="0" smtClean="0"/>
              <a:t> </a:t>
            </a:r>
            <a:endParaRPr lang="en-US" sz="2000" dirty="0"/>
          </a:p>
          <a:p>
            <a:endParaRPr lang="fr-FR" dirty="0" smtClean="0"/>
          </a:p>
          <a:p>
            <a:endParaRPr lang="fr-FR" dirty="0" smtClean="0"/>
          </a:p>
          <a:p>
            <a:endParaRPr lang="fr-FR" dirty="0"/>
          </a:p>
        </p:txBody>
      </p:sp>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869160"/>
            <a:ext cx="4896544" cy="11228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479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type=tel&gt;</a:t>
            </a:r>
            <a:endParaRPr lang="fr-FR" dirty="0"/>
          </a:p>
        </p:txBody>
      </p:sp>
      <p:sp>
        <p:nvSpPr>
          <p:cNvPr id="3" name="Espace réservé du contenu 2"/>
          <p:cNvSpPr>
            <a:spLocks noGrp="1"/>
          </p:cNvSpPr>
          <p:nvPr>
            <p:ph idx="1"/>
          </p:nvPr>
        </p:nvSpPr>
        <p:spPr/>
        <p:txBody>
          <a:bodyPr/>
          <a:lstStyle/>
          <a:p>
            <a:r>
              <a:rPr lang="en-US" dirty="0"/>
              <a:t>Telephone: &lt;input </a:t>
            </a:r>
            <a:r>
              <a:rPr lang="en-US" b="1" dirty="0">
                <a:solidFill>
                  <a:srgbClr val="FF0000"/>
                </a:solidFill>
              </a:rPr>
              <a:t>type="</a:t>
            </a:r>
            <a:r>
              <a:rPr lang="en-US" b="1" dirty="0" err="1">
                <a:solidFill>
                  <a:srgbClr val="FF0000"/>
                </a:solidFill>
              </a:rPr>
              <a:t>tel</a:t>
            </a:r>
            <a:r>
              <a:rPr lang="en-US" b="1" dirty="0">
                <a:solidFill>
                  <a:srgbClr val="FF0000"/>
                </a:solidFill>
              </a:rPr>
              <a:t>"</a:t>
            </a:r>
            <a:r>
              <a:rPr lang="en-US" dirty="0"/>
              <a:t> name="</a:t>
            </a:r>
            <a:r>
              <a:rPr lang="en-US" dirty="0" err="1"/>
              <a:t>usrtel</a:t>
            </a:r>
            <a:r>
              <a:rPr lang="en-US" dirty="0"/>
              <a:t>" </a:t>
            </a:r>
            <a:r>
              <a:rPr lang="en-US" dirty="0" smtClean="0"/>
              <a:t>/&gt;</a:t>
            </a:r>
          </a:p>
          <a:p>
            <a:r>
              <a:rPr lang="en-US" dirty="0" err="1" smtClean="0"/>
              <a:t>Intérêt</a:t>
            </a:r>
            <a:r>
              <a:rPr lang="en-US" dirty="0" smtClean="0"/>
              <a:t> principal : </a:t>
            </a:r>
            <a:r>
              <a:rPr lang="en-US" dirty="0" err="1" smtClean="0"/>
              <a:t>tablettes</a:t>
            </a:r>
            <a:r>
              <a:rPr lang="en-US" dirty="0" smtClean="0"/>
              <a:t>, smartphones !</a:t>
            </a:r>
          </a:p>
          <a:p>
            <a:endParaRPr lang="en-US" dirty="0"/>
          </a:p>
          <a:p>
            <a:endParaRPr lang="en-US" dirty="0" smtClean="0"/>
          </a:p>
          <a:p>
            <a:endParaRPr lang="en-US" dirty="0"/>
          </a:p>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0928"/>
            <a:ext cx="2750456"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780929"/>
            <a:ext cx="2410476"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384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type=tel&gt;</a:t>
            </a:r>
            <a:endParaRPr lang="fr-FR" dirty="0"/>
          </a:p>
        </p:txBody>
      </p:sp>
      <p:sp>
        <p:nvSpPr>
          <p:cNvPr id="3" name="Espace réservé du contenu 2"/>
          <p:cNvSpPr>
            <a:spLocks noGrp="1"/>
          </p:cNvSpPr>
          <p:nvPr>
            <p:ph idx="1"/>
          </p:nvPr>
        </p:nvSpPr>
        <p:spPr/>
        <p:txBody>
          <a:bodyPr/>
          <a:lstStyle/>
          <a:p>
            <a:r>
              <a:rPr lang="en-US" dirty="0" err="1"/>
              <a:t>Possibilité</a:t>
            </a:r>
            <a:r>
              <a:rPr lang="en-US" dirty="0"/>
              <a:t> de </a:t>
            </a:r>
            <a:r>
              <a:rPr lang="en-US" dirty="0" err="1"/>
              <a:t>mettre</a:t>
            </a:r>
            <a:r>
              <a:rPr lang="en-US" dirty="0"/>
              <a:t> des patterns et un placeholder</a:t>
            </a:r>
          </a:p>
          <a:p>
            <a:pPr marL="0" indent="0">
              <a:buNone/>
            </a:pPr>
            <a:r>
              <a:rPr lang="en-US" dirty="0"/>
              <a:t>&lt;input type="</a:t>
            </a:r>
            <a:r>
              <a:rPr lang="en-US" dirty="0" err="1"/>
              <a:t>tel</a:t>
            </a:r>
            <a:r>
              <a:rPr lang="en-US" dirty="0"/>
              <a:t>"  </a:t>
            </a:r>
            <a:r>
              <a:rPr lang="en-US" b="1" dirty="0">
                <a:solidFill>
                  <a:srgbClr val="00B050"/>
                </a:solidFill>
              </a:rPr>
              <a:t>placeholder="(555) </a:t>
            </a:r>
            <a:r>
              <a:rPr lang="en-US" b="1" dirty="0" smtClean="0">
                <a:solidFill>
                  <a:srgbClr val="00B050"/>
                </a:solidFill>
              </a:rPr>
              <a:t>555-5555“</a:t>
            </a:r>
            <a:r>
              <a:rPr lang="en-US" dirty="0" smtClean="0"/>
              <a:t>  </a:t>
            </a:r>
            <a:r>
              <a:rPr lang="en-US" b="1" dirty="0">
                <a:solidFill>
                  <a:srgbClr val="FF0000"/>
                </a:solidFill>
              </a:rPr>
              <a:t>pattern="^\(?\d{3}\)?[-\s]\</a:t>
            </a:r>
            <a:r>
              <a:rPr lang="en-US" b="1" dirty="0" smtClean="0">
                <a:solidFill>
                  <a:srgbClr val="FF0000"/>
                </a:solidFill>
              </a:rPr>
              <a:t>d{3</a:t>
            </a:r>
            <a:r>
              <a:rPr lang="en-US" b="1" dirty="0">
                <a:solidFill>
                  <a:srgbClr val="FF0000"/>
                </a:solidFill>
              </a:rPr>
              <a:t>}[-\s]\d{4}.*?$" </a:t>
            </a:r>
            <a:r>
              <a:rPr lang="en-US" dirty="0" smtClean="0"/>
              <a:t>/&gt;</a:t>
            </a:r>
          </a:p>
          <a:p>
            <a:r>
              <a:rPr lang="en-US" dirty="0" smtClean="0"/>
              <a:t>Utile via les styles </a:t>
            </a:r>
            <a:r>
              <a:rPr lang="en-US" dirty="0" err="1" smtClean="0"/>
              <a:t>ou</a:t>
            </a:r>
            <a:r>
              <a:rPr lang="en-US" dirty="0" smtClean="0"/>
              <a:t> de la </a:t>
            </a:r>
            <a:r>
              <a:rPr lang="en-US" dirty="0" err="1" smtClean="0"/>
              <a:t>gestion</a:t>
            </a:r>
            <a:r>
              <a:rPr lang="en-US" dirty="0" smtClean="0"/>
              <a:t> </a:t>
            </a:r>
            <a:r>
              <a:rPr lang="en-US" dirty="0" err="1" smtClean="0"/>
              <a:t>d’événement</a:t>
            </a:r>
            <a:r>
              <a:rPr lang="en-US" dirty="0" smtClean="0"/>
              <a:t> JavaScript pour la validation</a:t>
            </a:r>
          </a:p>
          <a:p>
            <a:endParaRPr lang="fr-FR"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869160"/>
            <a:ext cx="3105181"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5" y="4869161"/>
            <a:ext cx="332941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493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type=url&gt;</a:t>
            </a:r>
            <a:endParaRPr lang="fr-FR" dirty="0"/>
          </a:p>
        </p:txBody>
      </p:sp>
      <p:sp>
        <p:nvSpPr>
          <p:cNvPr id="3" name="Espace réservé du contenu 2"/>
          <p:cNvSpPr>
            <a:spLocks noGrp="1"/>
          </p:cNvSpPr>
          <p:nvPr>
            <p:ph idx="1"/>
          </p:nvPr>
        </p:nvSpPr>
        <p:spPr>
          <a:xfrm>
            <a:off x="539552" y="1447800"/>
            <a:ext cx="8604448" cy="4724400"/>
          </a:xfrm>
        </p:spPr>
        <p:txBody>
          <a:bodyPr/>
          <a:lstStyle/>
          <a:p>
            <a:pPr marL="0" indent="0">
              <a:buNone/>
            </a:pPr>
            <a:r>
              <a:rPr lang="fr-FR" dirty="0" err="1" smtClean="0"/>
              <a:t>Homepage</a:t>
            </a:r>
            <a:r>
              <a:rPr lang="fr-FR" dirty="0" smtClean="0"/>
              <a:t>: </a:t>
            </a:r>
            <a:r>
              <a:rPr lang="en-US" dirty="0"/>
              <a:t>&lt;input </a:t>
            </a:r>
            <a:r>
              <a:rPr lang="en-US" b="1" dirty="0">
                <a:solidFill>
                  <a:srgbClr val="FF0000"/>
                </a:solidFill>
              </a:rPr>
              <a:t>type="</a:t>
            </a:r>
            <a:r>
              <a:rPr lang="en-US" b="1" dirty="0" err="1">
                <a:solidFill>
                  <a:srgbClr val="FF0000"/>
                </a:solidFill>
              </a:rPr>
              <a:t>url</a:t>
            </a:r>
            <a:r>
              <a:rPr lang="en-US" b="1" dirty="0">
                <a:solidFill>
                  <a:srgbClr val="FF0000"/>
                </a:solidFill>
              </a:rPr>
              <a:t>"</a:t>
            </a:r>
            <a:r>
              <a:rPr lang="en-US" dirty="0"/>
              <a:t> name="homepage" </a:t>
            </a:r>
            <a:r>
              <a:rPr lang="en-US" dirty="0" smtClean="0"/>
              <a:t>/&gt;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smtClean="0"/>
              <a:t>Idem, </a:t>
            </a:r>
            <a:r>
              <a:rPr lang="en-US" dirty="0" err="1" smtClean="0"/>
              <a:t>soumis</a:t>
            </a:r>
            <a:r>
              <a:rPr lang="en-US" dirty="0" smtClean="0"/>
              <a:t> à validation par </a:t>
            </a:r>
            <a:r>
              <a:rPr lang="en-US" dirty="0" err="1" smtClean="0"/>
              <a:t>défaut</a:t>
            </a:r>
            <a:r>
              <a:rPr lang="en-US" dirty="0" smtClean="0"/>
              <a:t>, </a:t>
            </a:r>
            <a:r>
              <a:rPr lang="en-US" dirty="0" err="1" smtClean="0"/>
              <a:t>peuvent</a:t>
            </a:r>
            <a:r>
              <a:rPr lang="en-US" dirty="0" smtClean="0"/>
              <a:t> </a:t>
            </a:r>
            <a:r>
              <a:rPr lang="en-US" dirty="0" err="1" smtClean="0"/>
              <a:t>être</a:t>
            </a:r>
            <a:r>
              <a:rPr lang="en-US" dirty="0" smtClean="0"/>
              <a:t> </a:t>
            </a:r>
            <a:r>
              <a:rPr lang="en-US" dirty="0" err="1" smtClean="0"/>
              <a:t>stylés</a:t>
            </a:r>
            <a:r>
              <a:rPr lang="en-US" dirty="0" smtClean="0"/>
              <a:t> (required, invalid)</a:t>
            </a:r>
          </a:p>
          <a:p>
            <a:endParaRPr lang="fr-F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0848"/>
            <a:ext cx="2723969"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810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&lt;input type=</a:t>
            </a:r>
            <a:r>
              <a:rPr lang="fr-FR" dirty="0" err="1" smtClean="0"/>
              <a:t>search</a:t>
            </a:r>
            <a:r>
              <a:rPr lang="fr-FR" dirty="0" smtClean="0"/>
              <a:t>&gt;</a:t>
            </a:r>
            <a:endParaRPr lang="fr-FR" dirty="0"/>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en-US" b="1" dirty="0">
                <a:solidFill>
                  <a:srgbClr val="00B050"/>
                </a:solidFill>
                <a:latin typeface="Courier New" pitchFamily="49" charset="0"/>
                <a:cs typeface="Courier New" pitchFamily="49" charset="0"/>
              </a:rPr>
              <a:t>&lt;label for="mysearch2"&gt;</a:t>
            </a:r>
            <a:r>
              <a:rPr lang="en-US" dirty="0">
                <a:latin typeface="Courier New" pitchFamily="49" charset="0"/>
                <a:cs typeface="Courier New" pitchFamily="49" charset="0"/>
              </a:rPr>
              <a:t>Enter your search string here : &lt;/label&gt; </a:t>
            </a:r>
            <a:br>
              <a:rPr lang="en-US" dirty="0">
                <a:latin typeface="Courier New" pitchFamily="49" charset="0"/>
                <a:cs typeface="Courier New" pitchFamily="49" charset="0"/>
              </a:rPr>
            </a:br>
            <a:r>
              <a:rPr lang="en-US" dirty="0">
                <a:latin typeface="Courier New" pitchFamily="49" charset="0"/>
                <a:cs typeface="Courier New" pitchFamily="49" charset="0"/>
              </a:rPr>
              <a:t>&lt;input id="mysearch2" </a:t>
            </a:r>
            <a:r>
              <a:rPr lang="en-US" b="1" dirty="0">
                <a:solidFill>
                  <a:srgbClr val="FF0000"/>
                </a:solidFill>
                <a:latin typeface="Courier New" pitchFamily="49" charset="0"/>
                <a:cs typeface="Courier New" pitchFamily="49" charset="0"/>
              </a:rPr>
              <a:t>type="search" </a:t>
            </a:r>
            <a:r>
              <a:rPr lang="en-US" b="1" dirty="0">
                <a:solidFill>
                  <a:srgbClr val="00B050"/>
                </a:solidFill>
                <a:latin typeface="Courier New" pitchFamily="49" charset="0"/>
                <a:cs typeface="Courier New" pitchFamily="49" charset="0"/>
              </a:rPr>
              <a:t>placeholder="search</a:t>
            </a:r>
            <a:r>
              <a:rPr lang="en-US" b="1" dirty="0" smtClean="0">
                <a:solidFill>
                  <a:srgbClr val="00B050"/>
                </a:solidFill>
                <a:latin typeface="Courier New" pitchFamily="49" charset="0"/>
                <a:cs typeface="Courier New" pitchFamily="49" charset="0"/>
              </a:rPr>
              <a:t>"</a:t>
            </a:r>
            <a:r>
              <a:rPr lang="en-US" dirty="0" smtClean="0">
                <a:latin typeface="Courier New" pitchFamily="49" charset="0"/>
                <a:cs typeface="Courier New" pitchFamily="49" charset="0"/>
              </a:rPr>
              <a:t>&gt;</a:t>
            </a:r>
          </a:p>
          <a:p>
            <a:pPr marL="0" indent="0">
              <a:buNone/>
            </a:pPr>
            <a:endParaRPr lang="en-US" dirty="0">
              <a:latin typeface="Courier New" pitchFamily="49" charset="0"/>
              <a:cs typeface="Courier New" pitchFamily="49" charset="0"/>
            </a:endParaRPr>
          </a:p>
          <a:p>
            <a:pPr marL="0" indent="0">
              <a:buNone/>
            </a:pPr>
            <a:endParaRPr lang="en-US" dirty="0" smtClean="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r>
              <a:rPr lang="en-US" dirty="0" err="1"/>
              <a:t>Meilleur</a:t>
            </a:r>
            <a:r>
              <a:rPr lang="en-US" dirty="0"/>
              <a:t> </a:t>
            </a:r>
            <a:r>
              <a:rPr lang="en-US" dirty="0" err="1" smtClean="0"/>
              <a:t>affichage</a:t>
            </a:r>
            <a:r>
              <a:rPr lang="en-US" dirty="0" smtClean="0"/>
              <a:t> </a:t>
            </a:r>
            <a:r>
              <a:rPr lang="en-US" dirty="0" err="1" smtClean="0"/>
              <a:t>dans</a:t>
            </a:r>
            <a:r>
              <a:rPr lang="en-US" dirty="0" smtClean="0"/>
              <a:t> Chrome et Safari, petite </a:t>
            </a:r>
            <a:r>
              <a:rPr lang="en-US" dirty="0" err="1" smtClean="0"/>
              <a:t>croix</a:t>
            </a:r>
            <a:r>
              <a:rPr lang="en-US" dirty="0" smtClean="0"/>
              <a:t> pour </a:t>
            </a:r>
            <a:r>
              <a:rPr lang="en-US" dirty="0" err="1" smtClean="0"/>
              <a:t>vider</a:t>
            </a:r>
            <a:r>
              <a:rPr lang="en-US" dirty="0" smtClean="0"/>
              <a:t> le champs, </a:t>
            </a:r>
            <a:r>
              <a:rPr lang="en-US" dirty="0" err="1" smtClean="0"/>
              <a:t>possibilité</a:t>
            </a:r>
            <a:r>
              <a:rPr lang="en-US" dirty="0" smtClean="0"/>
              <a:t> de </a:t>
            </a:r>
            <a:r>
              <a:rPr lang="en-US" dirty="0" err="1" smtClean="0"/>
              <a:t>mettre</a:t>
            </a:r>
            <a:r>
              <a:rPr lang="en-US" dirty="0" smtClean="0"/>
              <a:t> un “placeholder” (</a:t>
            </a:r>
            <a:r>
              <a:rPr lang="en-US" dirty="0" err="1" smtClean="0"/>
              <a:t>val</a:t>
            </a:r>
            <a:r>
              <a:rPr lang="en-US" dirty="0" smtClean="0"/>
              <a:t> par </a:t>
            </a:r>
            <a:r>
              <a:rPr lang="en-US" dirty="0" err="1" smtClean="0"/>
              <a:t>défaut</a:t>
            </a:r>
            <a:r>
              <a:rPr lang="en-US" dirty="0" smtClean="0"/>
              <a:t> </a:t>
            </a:r>
            <a:r>
              <a:rPr lang="en-US" dirty="0" err="1" smtClean="0"/>
              <a:t>grisée</a:t>
            </a:r>
            <a:r>
              <a:rPr lang="en-US" dirty="0" smtClean="0"/>
              <a:t>), </a:t>
            </a:r>
            <a:r>
              <a:rPr lang="en-US" dirty="0" err="1" smtClean="0"/>
              <a:t>attribut</a:t>
            </a:r>
            <a:r>
              <a:rPr lang="en-US" dirty="0" smtClean="0"/>
              <a:t> “result”</a:t>
            </a:r>
            <a:endParaRPr lang="en-US" dirty="0"/>
          </a:p>
          <a:p>
            <a:pPr marL="0" indent="0">
              <a:buNone/>
            </a:pPr>
            <a:endParaRPr lang="fr-FR" dirty="0">
              <a:latin typeface="Courier New" pitchFamily="49" charset="0"/>
              <a:cs typeface="Courier New" pitchFamily="49" charset="0"/>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96952"/>
            <a:ext cx="565677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6268332" y="3645024"/>
            <a:ext cx="2592288" cy="523220"/>
          </a:xfrm>
          <a:prstGeom prst="rect">
            <a:avLst/>
          </a:prstGeom>
          <a:noFill/>
        </p:spPr>
        <p:txBody>
          <a:bodyPr wrap="square" rtlCol="0">
            <a:spAutoFit/>
          </a:bodyPr>
          <a:lstStyle/>
          <a:p>
            <a:r>
              <a:rPr lang="fr-FR" sz="2800" dirty="0">
                <a:latin typeface="+mn-lt"/>
                <a:hlinkClick r:id="rId3"/>
              </a:rPr>
              <a:t>Démonstration</a:t>
            </a:r>
            <a:endParaRPr lang="fr-FR" sz="2800" dirty="0">
              <a:latin typeface="+mn-lt"/>
            </a:endParaRP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3507075"/>
            <a:ext cx="2217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921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Reconnaissance vocale (expérimental)</a:t>
            </a:r>
            <a:endParaRPr lang="fr-FR" dirty="0"/>
          </a:p>
        </p:txBody>
      </p:sp>
      <p:sp>
        <p:nvSpPr>
          <p:cNvPr id="3" name="Espace réservé du contenu 2"/>
          <p:cNvSpPr>
            <a:spLocks noGrp="1"/>
          </p:cNvSpPr>
          <p:nvPr>
            <p:ph idx="1"/>
          </p:nvPr>
        </p:nvSpPr>
        <p:spPr/>
        <p:txBody>
          <a:bodyPr/>
          <a:lstStyle/>
          <a:p>
            <a:r>
              <a:rPr lang="fr-FR" dirty="0"/>
              <a:t>Veillez parler : &lt;input type="</a:t>
            </a:r>
            <a:r>
              <a:rPr lang="fr-FR" dirty="0" err="1" smtClean="0"/>
              <a:t>text</a:t>
            </a:r>
            <a:r>
              <a:rPr lang="fr-FR" dirty="0" smtClean="0"/>
              <a:t>" </a:t>
            </a:r>
            <a:r>
              <a:rPr lang="fr-FR" b="1" dirty="0">
                <a:solidFill>
                  <a:srgbClr val="FF0000"/>
                </a:solidFill>
              </a:rPr>
              <a:t>x-</a:t>
            </a:r>
            <a:r>
              <a:rPr lang="fr-FR" b="1" dirty="0" err="1">
                <a:solidFill>
                  <a:srgbClr val="FF0000"/>
                </a:solidFill>
              </a:rPr>
              <a:t>webkit</a:t>
            </a:r>
            <a:r>
              <a:rPr lang="fr-FR" b="1" dirty="0">
                <a:solidFill>
                  <a:srgbClr val="FF0000"/>
                </a:solidFill>
              </a:rPr>
              <a:t>-speech</a:t>
            </a:r>
            <a:r>
              <a:rPr lang="fr-FR" dirty="0"/>
              <a:t> </a:t>
            </a:r>
            <a:r>
              <a:rPr lang="fr-FR" dirty="0" err="1" smtClean="0"/>
              <a:t>name</a:t>
            </a:r>
            <a:r>
              <a:rPr lang="fr-FR" dirty="0" smtClean="0"/>
              <a:t>=</a:t>
            </a:r>
            <a:r>
              <a:rPr lang="fr-FR" dirty="0"/>
              <a:t>"</a:t>
            </a:r>
            <a:r>
              <a:rPr lang="fr-FR" dirty="0" err="1" smtClean="0"/>
              <a:t>search_value</a:t>
            </a:r>
            <a:r>
              <a:rPr lang="fr-FR" dirty="0"/>
              <a:t> " </a:t>
            </a:r>
            <a:r>
              <a:rPr lang="fr-FR" dirty="0" smtClean="0"/>
              <a:t>/&gt;</a:t>
            </a:r>
          </a:p>
          <a:p>
            <a:r>
              <a:rPr lang="fr-FR" dirty="0" smtClean="0"/>
              <a:t>Marche dans les navigateurs à base de </a:t>
            </a:r>
            <a:r>
              <a:rPr lang="fr-FR" dirty="0" err="1" smtClean="0"/>
              <a:t>WebKit</a:t>
            </a:r>
            <a:r>
              <a:rPr lang="fr-FR" dirty="0" smtClean="0"/>
              <a:t> (Chrome, Safari)</a:t>
            </a:r>
          </a:p>
          <a:p>
            <a:endParaRPr lang="fr-FR" dirty="0" smtClean="0"/>
          </a:p>
          <a:p>
            <a:endParaRPr lang="fr-FR" dirty="0"/>
          </a:p>
          <a:p>
            <a:r>
              <a:rPr lang="fr-FR" dirty="0" smtClean="0">
                <a:hlinkClick r:id="rId2"/>
              </a:rPr>
              <a:t>Démonstration</a:t>
            </a:r>
            <a:endParaRPr lang="fr-FR"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573016"/>
            <a:ext cx="44196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7440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Nouveaux éléments de formulaires</a:t>
            </a:r>
            <a:endParaRPr lang="fr-FR" dirty="0"/>
          </a:p>
        </p:txBody>
      </p:sp>
      <p:sp>
        <p:nvSpPr>
          <p:cNvPr id="3" name="Espace réservé du contenu 2"/>
          <p:cNvSpPr>
            <a:spLocks noGrp="1"/>
          </p:cNvSpPr>
          <p:nvPr>
            <p:ph idx="1"/>
          </p:nvPr>
        </p:nvSpPr>
        <p:spPr/>
        <p:txBody>
          <a:bodyPr/>
          <a:lstStyle/>
          <a:p>
            <a:r>
              <a:rPr lang="fr-FR" dirty="0" smtClean="0"/>
              <a:t>HTML5 propose de nouveaux éléments utiles aux formulaires</a:t>
            </a:r>
          </a:p>
          <a:p>
            <a:r>
              <a:rPr lang="fr-FR" dirty="0" smtClean="0"/>
              <a:t>&lt;output&gt;, &lt;</a:t>
            </a:r>
            <a:r>
              <a:rPr lang="fr-FR" dirty="0" err="1" smtClean="0"/>
              <a:t>datalist</a:t>
            </a:r>
            <a:r>
              <a:rPr lang="fr-FR" dirty="0" smtClean="0"/>
              <a:t>&gt; et &lt;</a:t>
            </a:r>
            <a:r>
              <a:rPr lang="fr-FR" dirty="0" err="1" smtClean="0"/>
              <a:t>keygen</a:t>
            </a:r>
            <a:r>
              <a:rPr lang="fr-FR" dirty="0" smtClean="0"/>
              <a:t>&gt;</a:t>
            </a:r>
          </a:p>
          <a:p>
            <a:r>
              <a:rPr lang="fr-FR" dirty="0" smtClean="0"/>
              <a:t>&lt;output&gt; évite de faire certains feedbacks qu’on faisait auparavant en JavaScript,</a:t>
            </a:r>
          </a:p>
          <a:p>
            <a:r>
              <a:rPr lang="fr-FR" dirty="0" smtClean="0"/>
              <a:t>&lt;</a:t>
            </a:r>
            <a:r>
              <a:rPr lang="fr-FR" dirty="0" err="1" smtClean="0"/>
              <a:t>datalist</a:t>
            </a:r>
            <a:r>
              <a:rPr lang="fr-FR" dirty="0" smtClean="0"/>
              <a:t>&gt; permet de définir des données utilisées par des formulaires (pour de la suggestion/</a:t>
            </a:r>
            <a:r>
              <a:rPr lang="fr-FR" dirty="0" err="1" smtClean="0"/>
              <a:t>autocomplétion</a:t>
            </a:r>
            <a:r>
              <a:rPr lang="fr-FR" dirty="0" smtClean="0"/>
              <a:t> par exemple),</a:t>
            </a:r>
          </a:p>
          <a:p>
            <a:r>
              <a:rPr lang="fr-FR" dirty="0" smtClean="0"/>
              <a:t>&lt;</a:t>
            </a:r>
            <a:r>
              <a:rPr lang="fr-FR" dirty="0" err="1" smtClean="0"/>
              <a:t>keygen</a:t>
            </a:r>
            <a:r>
              <a:rPr lang="fr-FR" dirty="0" smtClean="0"/>
              <a:t>&gt; sert à proposer un menu avec les types de cryptage supportés par le browser</a:t>
            </a:r>
            <a:endParaRPr lang="fr-FR" dirty="0"/>
          </a:p>
        </p:txBody>
      </p:sp>
    </p:spTree>
    <p:extLst>
      <p:ext uri="{BB962C8B-B14F-4D97-AF65-F5344CB8AC3E}">
        <p14:creationId xmlns:p14="http://schemas.microsoft.com/office/powerpoint/2010/main" val="35590508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&lt;output&gt;</a:t>
            </a:r>
            <a:endParaRPr lang="fr-FR" dirty="0"/>
          </a:p>
        </p:txBody>
      </p:sp>
      <p:sp>
        <p:nvSpPr>
          <p:cNvPr id="3" name="Espace réservé du contenu 2"/>
          <p:cNvSpPr>
            <a:spLocks noGrp="1"/>
          </p:cNvSpPr>
          <p:nvPr>
            <p:ph idx="1"/>
          </p:nvPr>
        </p:nvSpPr>
        <p:spPr>
          <a:xfrm>
            <a:off x="685800" y="1447800"/>
            <a:ext cx="8350696" cy="4724400"/>
          </a:xfrm>
        </p:spPr>
        <p:txBody>
          <a:bodyPr/>
          <a:lstStyle/>
          <a:p>
            <a:pPr marL="0" indent="0">
              <a:buNone/>
            </a:pPr>
            <a:r>
              <a:rPr lang="en-US" sz="2400" dirty="0">
                <a:latin typeface="Courier New" pitchFamily="49" charset="0"/>
                <a:cs typeface="Courier New" pitchFamily="49" charset="0"/>
              </a:rPr>
              <a:t>&lt;form </a:t>
            </a:r>
            <a:r>
              <a:rPr lang="en-US" sz="2400" b="1" dirty="0" err="1">
                <a:solidFill>
                  <a:srgbClr val="FF0000"/>
                </a:solidFill>
                <a:latin typeface="Courier New" pitchFamily="49" charset="0"/>
                <a:cs typeface="Courier New" pitchFamily="49" charset="0"/>
              </a:rPr>
              <a:t>oninput</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o.value</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a.value</a:t>
            </a:r>
            <a:r>
              <a:rPr lang="en-US" sz="2400" b="1" dirty="0">
                <a:solidFill>
                  <a:srgbClr val="FF0000"/>
                </a:solidFill>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b.value</a:t>
            </a:r>
            <a:r>
              <a:rPr lang="en-US" sz="2400" b="1" dirty="0">
                <a:latin typeface="Courier New" pitchFamily="49" charset="0"/>
                <a:cs typeface="Courier New" pitchFamily="49" charset="0"/>
              </a:rPr>
              <a:t>"</a:t>
            </a:r>
            <a:r>
              <a:rPr lang="en-US" sz="2400" dirty="0">
                <a:latin typeface="Courier New" pitchFamily="49" charset="0"/>
                <a:cs typeface="Courier New" pitchFamily="49" charset="0"/>
              </a:rPr>
              <a:t>&gt; &lt;input name="a" value="2" type="number"&gt; x &lt;input name="b" value="3" type="number"&gt; = </a:t>
            </a:r>
            <a:r>
              <a:rPr lang="en-US" sz="2400" b="1" dirty="0">
                <a:solidFill>
                  <a:srgbClr val="FF0000"/>
                </a:solidFill>
                <a:latin typeface="Courier New" pitchFamily="49" charset="0"/>
                <a:cs typeface="Courier New" pitchFamily="49" charset="0"/>
              </a:rPr>
              <a:t>&lt;output name="o"&gt;6&lt;/output&gt;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form</a:t>
            </a:r>
            <a:r>
              <a:rPr lang="en-US" sz="2400" dirty="0" smtClean="0">
                <a:latin typeface="Courier New" pitchFamily="49" charset="0"/>
                <a:cs typeface="Courier New" pitchFamily="49" charset="0"/>
              </a:rPr>
              <a:t>&gt;</a:t>
            </a:r>
          </a:p>
          <a:p>
            <a:r>
              <a:rPr lang="en-US" dirty="0">
                <a:hlinkClick r:id="rId2"/>
              </a:rPr>
              <a:t>Démonstration1 </a:t>
            </a:r>
            <a:r>
              <a:rPr lang="en-US" dirty="0"/>
              <a:t>et </a:t>
            </a:r>
            <a:r>
              <a:rPr lang="en-US" dirty="0">
                <a:hlinkClick r:id="rId3"/>
              </a:rPr>
              <a:t>Démonstration2</a:t>
            </a:r>
            <a:endParaRPr lang="en-US" dirty="0"/>
          </a:p>
          <a:p>
            <a:r>
              <a:rPr lang="en-US" dirty="0" err="1"/>
              <a:t>Sitôt</a:t>
            </a:r>
            <a:r>
              <a:rPr lang="en-US" dirty="0"/>
              <a:t> </a:t>
            </a:r>
            <a:r>
              <a:rPr lang="en-US" dirty="0" err="1"/>
              <a:t>qu’on</a:t>
            </a:r>
            <a:r>
              <a:rPr lang="en-US" dirty="0"/>
              <a:t> a </a:t>
            </a:r>
            <a:r>
              <a:rPr lang="en-US" dirty="0" err="1"/>
              <a:t>saisi</a:t>
            </a:r>
            <a:r>
              <a:rPr lang="en-US" dirty="0"/>
              <a:t> les </a:t>
            </a:r>
            <a:r>
              <a:rPr lang="en-US" dirty="0" err="1"/>
              <a:t>deux</a:t>
            </a:r>
            <a:r>
              <a:rPr lang="en-US" dirty="0"/>
              <a:t> premières </a:t>
            </a:r>
            <a:r>
              <a:rPr lang="en-US" dirty="0" err="1"/>
              <a:t>valeurs</a:t>
            </a:r>
            <a:r>
              <a:rPr lang="en-US" dirty="0"/>
              <a:t> le champ &lt;output&gt; </a:t>
            </a:r>
            <a:r>
              <a:rPr lang="en-US" dirty="0" err="1"/>
              <a:t>est</a:t>
            </a:r>
            <a:r>
              <a:rPr lang="en-US" dirty="0"/>
              <a:t> </a:t>
            </a:r>
            <a:r>
              <a:rPr lang="en-US" dirty="0" err="1"/>
              <a:t>mis</a:t>
            </a:r>
            <a:r>
              <a:rPr lang="en-US" dirty="0"/>
              <a:t> à jour, pas </a:t>
            </a:r>
            <a:r>
              <a:rPr lang="en-US" dirty="0" err="1"/>
              <a:t>besoin</a:t>
            </a:r>
            <a:r>
              <a:rPr lang="en-US" dirty="0"/>
              <a:t> de JavaScript !</a:t>
            </a:r>
          </a:p>
          <a:p>
            <a:endParaRPr lang="fr-FR" sz="2000"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27" y="5624928"/>
            <a:ext cx="700915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525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 &lt;</a:t>
            </a:r>
            <a:r>
              <a:rPr lang="fr-FR" dirty="0" err="1" smtClean="0"/>
              <a:t>datalist</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Cette balise sert à créer </a:t>
            </a:r>
            <a:r>
              <a:rPr lang="fr-FR" dirty="0"/>
              <a:t>une liste de suggestions associée à un champ (comme dans Google </a:t>
            </a:r>
            <a:r>
              <a:rPr lang="fr-FR" dirty="0" err="1"/>
              <a:t>Suggest</a:t>
            </a:r>
            <a:r>
              <a:rPr lang="fr-FR" dirty="0"/>
              <a:t>). </a:t>
            </a:r>
            <a:endParaRPr lang="fr-FR" dirty="0" smtClean="0"/>
          </a:p>
          <a:p>
            <a:r>
              <a:rPr lang="fr-FR" dirty="0" smtClean="0"/>
              <a:t>L'id du tag &lt;</a:t>
            </a:r>
            <a:r>
              <a:rPr lang="fr-FR" dirty="0" err="1" smtClean="0"/>
              <a:t>datalist</a:t>
            </a:r>
            <a:r>
              <a:rPr lang="fr-FR" dirty="0" smtClean="0"/>
              <a:t>&gt;</a:t>
            </a:r>
            <a:r>
              <a:rPr lang="fr-FR" dirty="0"/>
              <a:t> doit être </a:t>
            </a:r>
            <a:r>
              <a:rPr lang="fr-FR" dirty="0" smtClean="0"/>
              <a:t>identique à la valeur de l’attribut</a:t>
            </a:r>
            <a:r>
              <a:rPr lang="fr-FR" dirty="0"/>
              <a:t> </a:t>
            </a:r>
            <a:r>
              <a:rPr lang="fr-FR" dirty="0" smtClean="0"/>
              <a:t>"</a:t>
            </a:r>
            <a:r>
              <a:rPr lang="fr-FR" dirty="0" err="1" smtClean="0"/>
              <a:t>list</a:t>
            </a:r>
            <a:r>
              <a:rPr lang="fr-FR" dirty="0"/>
              <a:t> </a:t>
            </a:r>
            <a:r>
              <a:rPr lang="fr-FR" dirty="0" smtClean="0"/>
              <a:t>"</a:t>
            </a:r>
            <a:r>
              <a:rPr lang="fr-FR" dirty="0"/>
              <a:t> du champ </a:t>
            </a:r>
            <a:r>
              <a:rPr lang="fr-FR" dirty="0" smtClean="0"/>
              <a:t>&lt;input&gt; associé</a:t>
            </a:r>
            <a:r>
              <a:rPr lang="fr-FR" dirty="0"/>
              <a:t>.</a:t>
            </a:r>
          </a:p>
        </p:txBody>
      </p:sp>
    </p:spTree>
    <p:extLst>
      <p:ext uri="{BB962C8B-B14F-4D97-AF65-F5344CB8AC3E}">
        <p14:creationId xmlns:p14="http://schemas.microsoft.com/office/powerpoint/2010/main" val="40550115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champs &lt;</a:t>
            </a:r>
            <a:r>
              <a:rPr lang="fr-FR" dirty="0" err="1" smtClean="0"/>
              <a:t>datalist</a:t>
            </a:r>
            <a:r>
              <a:rPr lang="fr-FR" dirty="0" smtClean="0"/>
              <a:t>&gt;, exemple</a:t>
            </a:r>
            <a:endParaRPr lang="fr-FR" dirty="0"/>
          </a:p>
        </p:txBody>
      </p:sp>
      <p:sp>
        <p:nvSpPr>
          <p:cNvPr id="3" name="Espace réservé du contenu 2"/>
          <p:cNvSpPr>
            <a:spLocks noGrp="1"/>
          </p:cNvSpPr>
          <p:nvPr>
            <p:ph idx="1"/>
          </p:nvPr>
        </p:nvSpPr>
        <p:spPr/>
        <p:txBody>
          <a:bodyPr/>
          <a:lstStyle/>
          <a:p>
            <a:pPr marL="0" indent="0">
              <a:buNone/>
            </a:pPr>
            <a:r>
              <a:rPr lang="fr-FR" sz="1400" dirty="0">
                <a:latin typeface="Courier New" pitchFamily="49" charset="0"/>
                <a:cs typeface="Courier New" pitchFamily="49" charset="0"/>
              </a:rPr>
              <a:t>&lt;</a:t>
            </a:r>
            <a:r>
              <a:rPr lang="fr-FR" sz="1400" dirty="0" err="1">
                <a:latin typeface="Courier New" pitchFamily="49" charset="0"/>
                <a:cs typeface="Courier New" pitchFamily="49" charset="0"/>
              </a:rPr>
              <a:t>form</a:t>
            </a:r>
            <a:r>
              <a:rPr lang="fr-FR" sz="1400" dirty="0">
                <a:latin typeface="Courier New" pitchFamily="49" charset="0"/>
                <a:cs typeface="Courier New" pitchFamily="49" charset="0"/>
              </a:rPr>
              <a:t> action="demo_form.asp" </a:t>
            </a:r>
            <a:r>
              <a:rPr lang="fr-FR" sz="1400" dirty="0" err="1">
                <a:latin typeface="Courier New" pitchFamily="49" charset="0"/>
                <a:cs typeface="Courier New" pitchFamily="49" charset="0"/>
              </a:rPr>
              <a:t>method</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get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a:latin typeface="Courier New" pitchFamily="49" charset="0"/>
                <a:cs typeface="Courier New" pitchFamily="49" charset="0"/>
              </a:rPr>
              <a:t>input </a:t>
            </a:r>
            <a:r>
              <a:rPr lang="fr-FR" sz="1400" b="1" dirty="0" err="1">
                <a:solidFill>
                  <a:srgbClr val="FF0000"/>
                </a:solidFill>
                <a:latin typeface="Courier New" pitchFamily="49" charset="0"/>
                <a:cs typeface="Courier New" pitchFamily="49" charset="0"/>
              </a:rPr>
              <a:t>list</a:t>
            </a:r>
            <a:r>
              <a:rPr lang="fr-FR" sz="1400" b="1" dirty="0">
                <a:solidFill>
                  <a:srgbClr val="FF0000"/>
                </a:solidFill>
                <a:latin typeface="Courier New" pitchFamily="49" charset="0"/>
                <a:cs typeface="Courier New" pitchFamily="49" charset="0"/>
              </a:rPr>
              <a:t>="</a:t>
            </a:r>
            <a:r>
              <a:rPr lang="fr-FR" sz="1400" b="1" dirty="0">
                <a:solidFill>
                  <a:srgbClr val="00B050"/>
                </a:solidFill>
                <a:latin typeface="Courier New" pitchFamily="49" charset="0"/>
                <a:cs typeface="Courier New" pitchFamily="49" charset="0"/>
              </a:rPr>
              <a:t>browsers</a:t>
            </a:r>
            <a:r>
              <a:rPr lang="fr-FR" sz="1400" b="1" dirty="0">
                <a:solidFill>
                  <a:srgbClr val="FF0000"/>
                </a:solidFill>
                <a:latin typeface="Courier New" pitchFamily="49" charset="0"/>
                <a:cs typeface="Courier New" pitchFamily="49" charset="0"/>
              </a:rPr>
              <a:t>"</a:t>
            </a:r>
            <a:r>
              <a:rPr lang="fr-FR" sz="1400" dirty="0">
                <a:latin typeface="Courier New" pitchFamily="49" charset="0"/>
                <a:cs typeface="Courier New" pitchFamily="49" charset="0"/>
              </a:rPr>
              <a:t> </a:t>
            </a:r>
            <a:r>
              <a:rPr lang="fr-FR" sz="1400" dirty="0" err="1">
                <a:latin typeface="Courier New" pitchFamily="49" charset="0"/>
                <a:cs typeface="Courier New" pitchFamily="49" charset="0"/>
              </a:rPr>
              <a:t>name</a:t>
            </a:r>
            <a:r>
              <a:rPr lang="fr-FR" sz="1400" dirty="0">
                <a:latin typeface="Courier New" pitchFamily="49" charset="0"/>
                <a:cs typeface="Courier New" pitchFamily="49" charset="0"/>
              </a:rPr>
              <a:t>="browser" </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a:latin typeface="Courier New" pitchFamily="49" charset="0"/>
                <a:cs typeface="Courier New" pitchFamily="49" charset="0"/>
              </a:rPr>
              <a:t>datalist</a:t>
            </a:r>
            <a:r>
              <a:rPr lang="fr-FR" sz="1400" dirty="0">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id="</a:t>
            </a:r>
            <a:r>
              <a:rPr lang="fr-FR" sz="1400" b="1" dirty="0">
                <a:solidFill>
                  <a:srgbClr val="00B050"/>
                </a:solidFill>
                <a:latin typeface="Courier New" pitchFamily="49" charset="0"/>
                <a:cs typeface="Courier New" pitchFamily="49" charset="0"/>
              </a:rPr>
              <a:t>browsers</a:t>
            </a:r>
            <a:r>
              <a:rPr lang="fr-FR" sz="1400" b="1" dirty="0" smtClean="0">
                <a:solidFill>
                  <a:srgbClr val="FF0000"/>
                </a:solidFill>
                <a:latin typeface="Courier New" pitchFamily="49" charset="0"/>
                <a:cs typeface="Courier New" pitchFamily="49" charset="0"/>
              </a:rPr>
              <a: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value="Internet Explorer"&gt;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value="Firefox"&gt;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value="Chrome"&gt;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a:t>
            </a:r>
            <a:r>
              <a:rPr lang="fr-FR" sz="1400" dirty="0" err="1" smtClean="0">
                <a:latin typeface="Courier New" pitchFamily="49" charset="0"/>
                <a:cs typeface="Courier New" pitchFamily="49" charset="0"/>
              </a:rPr>
              <a:t>Opera</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&lt;option value="Safari"&gt;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err="1" smtClean="0">
                <a:latin typeface="Courier New" pitchFamily="49" charset="0"/>
                <a:cs typeface="Courier New" pitchFamily="49" charset="0"/>
              </a:rPr>
              <a:t>datalist</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&lt;</a:t>
            </a:r>
            <a:r>
              <a:rPr lang="fr-FR" sz="1400" dirty="0">
                <a:latin typeface="Courier New" pitchFamily="49" charset="0"/>
                <a:cs typeface="Courier New" pitchFamily="49" charset="0"/>
              </a:rPr>
              <a:t>input type="</a:t>
            </a:r>
            <a:r>
              <a:rPr lang="fr-FR" sz="1400" dirty="0" err="1">
                <a:latin typeface="Courier New" pitchFamily="49" charset="0"/>
                <a:cs typeface="Courier New" pitchFamily="49" charset="0"/>
              </a:rPr>
              <a:t>submit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/&gt;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&lt;/</a:t>
            </a:r>
            <a:r>
              <a:rPr lang="fr-FR" sz="1400" dirty="0" err="1">
                <a:latin typeface="Courier New" pitchFamily="49" charset="0"/>
                <a:cs typeface="Courier New" pitchFamily="49" charset="0"/>
              </a:rPr>
              <a:t>form</a:t>
            </a:r>
            <a:r>
              <a:rPr lang="fr-FR" sz="1400" dirty="0">
                <a:latin typeface="Courier New" pitchFamily="49" charset="0"/>
                <a:cs typeface="Courier New" pitchFamily="49" charset="0"/>
              </a:rPr>
              <a:t>&gt;</a:t>
            </a:r>
          </a:p>
          <a:p>
            <a:r>
              <a:rPr lang="fr-FR" dirty="0"/>
              <a:t>Le champs de saisie va proposer une liste avec de </a:t>
            </a:r>
            <a:r>
              <a:rPr lang="fr-FR" dirty="0" smtClean="0"/>
              <a:t>l’auto-complétion </a:t>
            </a:r>
            <a:r>
              <a:rPr lang="fr-FR" dirty="0"/>
              <a: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5533265"/>
            <a:ext cx="4313398" cy="92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129808"/>
            <a:ext cx="316993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231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 (2)</a:t>
            </a:r>
            <a:endParaRPr lang="fr-FR" dirty="0"/>
          </a:p>
        </p:txBody>
      </p:sp>
      <p:sp>
        <p:nvSpPr>
          <p:cNvPr id="3" name="Espace réservé du contenu 2"/>
          <p:cNvSpPr>
            <a:spLocks noGrp="1"/>
          </p:cNvSpPr>
          <p:nvPr>
            <p:ph idx="1"/>
          </p:nvPr>
        </p:nvSpPr>
        <p:spPr/>
        <p:txBody>
          <a:bodyPr/>
          <a:lstStyle/>
          <a:p>
            <a:r>
              <a:rPr lang="en-US" dirty="0" smtClean="0"/>
              <a:t>Des “</a:t>
            </a:r>
            <a:r>
              <a:rPr lang="en-US" dirty="0" err="1" smtClean="0"/>
              <a:t>règles</a:t>
            </a:r>
            <a:r>
              <a:rPr lang="en-US" dirty="0" smtClean="0"/>
              <a:t>” </a:t>
            </a:r>
            <a:r>
              <a:rPr lang="en-US" dirty="0" err="1" smtClean="0"/>
              <a:t>ont</a:t>
            </a:r>
            <a:r>
              <a:rPr lang="en-US" dirty="0" smtClean="0"/>
              <a:t> </a:t>
            </a:r>
            <a:r>
              <a:rPr lang="en-US" dirty="0" err="1" smtClean="0"/>
              <a:t>été</a:t>
            </a:r>
            <a:r>
              <a:rPr lang="en-US" dirty="0" smtClean="0"/>
              <a:t> </a:t>
            </a:r>
            <a:r>
              <a:rPr lang="en-US" dirty="0" err="1" smtClean="0"/>
              <a:t>établies</a:t>
            </a:r>
            <a:endParaRPr lang="en-US" dirty="0"/>
          </a:p>
          <a:p>
            <a:pPr lvl="1"/>
            <a:r>
              <a:rPr lang="en-US" dirty="0" err="1" smtClean="0"/>
              <a:t>Toutes</a:t>
            </a:r>
            <a:r>
              <a:rPr lang="en-US" dirty="0" smtClean="0"/>
              <a:t> les </a:t>
            </a:r>
            <a:r>
              <a:rPr lang="en-US" dirty="0" err="1" smtClean="0"/>
              <a:t>nouvelles</a:t>
            </a:r>
            <a:r>
              <a:rPr lang="en-US" dirty="0" smtClean="0"/>
              <a:t> </a:t>
            </a:r>
            <a:r>
              <a:rPr lang="en-US" dirty="0" err="1" smtClean="0"/>
              <a:t>fonctionnalités</a:t>
            </a:r>
            <a:r>
              <a:rPr lang="en-US" dirty="0" smtClean="0"/>
              <a:t> </a:t>
            </a:r>
            <a:r>
              <a:rPr lang="en-US" dirty="0" err="1" smtClean="0"/>
              <a:t>seront</a:t>
            </a:r>
            <a:r>
              <a:rPr lang="en-US" dirty="0" smtClean="0"/>
              <a:t> </a:t>
            </a:r>
            <a:r>
              <a:rPr lang="en-US" dirty="0" err="1" smtClean="0"/>
              <a:t>basées</a:t>
            </a:r>
            <a:r>
              <a:rPr lang="en-US" dirty="0" smtClean="0"/>
              <a:t> </a:t>
            </a:r>
            <a:r>
              <a:rPr lang="en-US" dirty="0" err="1" smtClean="0"/>
              <a:t>sur</a:t>
            </a:r>
            <a:r>
              <a:rPr lang="en-US" dirty="0" smtClean="0"/>
              <a:t> HTML</a:t>
            </a:r>
            <a:r>
              <a:rPr lang="en-US" dirty="0"/>
              <a:t>, CSS, DOM, </a:t>
            </a:r>
            <a:r>
              <a:rPr lang="en-US" dirty="0" smtClean="0"/>
              <a:t>et JavaScript</a:t>
            </a:r>
            <a:endParaRPr lang="en-US" dirty="0"/>
          </a:p>
          <a:p>
            <a:pPr lvl="1"/>
            <a:r>
              <a:rPr lang="en-US" dirty="0" err="1" smtClean="0"/>
              <a:t>Réduire</a:t>
            </a:r>
            <a:r>
              <a:rPr lang="en-US" dirty="0" smtClean="0"/>
              <a:t> au maximum la </a:t>
            </a:r>
            <a:r>
              <a:rPr lang="en-US" dirty="0" err="1" smtClean="0"/>
              <a:t>nécessité</a:t>
            </a:r>
            <a:r>
              <a:rPr lang="en-US" dirty="0" smtClean="0"/>
              <a:t> de plugins </a:t>
            </a:r>
            <a:r>
              <a:rPr lang="en-US" dirty="0" err="1" smtClean="0"/>
              <a:t>externes</a:t>
            </a:r>
            <a:r>
              <a:rPr lang="en-US" dirty="0" smtClean="0"/>
              <a:t> </a:t>
            </a:r>
            <a:r>
              <a:rPr lang="en-US" dirty="0" err="1" smtClean="0"/>
              <a:t>comme</a:t>
            </a:r>
            <a:r>
              <a:rPr lang="en-US" dirty="0" smtClean="0"/>
              <a:t> Flash,</a:t>
            </a:r>
            <a:endParaRPr lang="en-US" dirty="0"/>
          </a:p>
          <a:p>
            <a:pPr lvl="1"/>
            <a:r>
              <a:rPr lang="en-US" dirty="0" err="1" smtClean="0"/>
              <a:t>Meilleure</a:t>
            </a:r>
            <a:r>
              <a:rPr lang="en-US" dirty="0" smtClean="0"/>
              <a:t> </a:t>
            </a:r>
            <a:r>
              <a:rPr lang="en-US" dirty="0" err="1" smtClean="0"/>
              <a:t>gestion</a:t>
            </a:r>
            <a:r>
              <a:rPr lang="en-US" dirty="0" smtClean="0"/>
              <a:t> des </a:t>
            </a:r>
            <a:r>
              <a:rPr lang="en-US" dirty="0" err="1" smtClean="0"/>
              <a:t>erreurs</a:t>
            </a:r>
            <a:endParaRPr lang="en-US" dirty="0"/>
          </a:p>
          <a:p>
            <a:pPr lvl="1"/>
            <a:r>
              <a:rPr lang="en-US" dirty="0" smtClean="0"/>
              <a:t>Essayer de </a:t>
            </a:r>
            <a:r>
              <a:rPr lang="en-US" dirty="0" err="1" smtClean="0"/>
              <a:t>remplacer</a:t>
            </a:r>
            <a:r>
              <a:rPr lang="en-US" dirty="0" smtClean="0"/>
              <a:t> par des tags </a:t>
            </a:r>
            <a:r>
              <a:rPr lang="en-US" dirty="0" err="1" smtClean="0"/>
              <a:t>ce</a:t>
            </a:r>
            <a:r>
              <a:rPr lang="en-US" dirty="0" smtClean="0"/>
              <a:t> qui se fait en masse avec du script (menus, </a:t>
            </a:r>
            <a:r>
              <a:rPr lang="en-US" dirty="0" err="1" smtClean="0"/>
              <a:t>etc</a:t>
            </a:r>
            <a:r>
              <a:rPr lang="en-US" dirty="0" smtClean="0"/>
              <a:t>)</a:t>
            </a:r>
            <a:endParaRPr lang="en-US" dirty="0"/>
          </a:p>
          <a:p>
            <a:pPr lvl="1"/>
            <a:r>
              <a:rPr lang="en-US" dirty="0"/>
              <a:t>HTML5 </a:t>
            </a:r>
            <a:r>
              <a:rPr lang="en-US" dirty="0" err="1" smtClean="0"/>
              <a:t>doit</a:t>
            </a:r>
            <a:r>
              <a:rPr lang="en-US" dirty="0" smtClean="0"/>
              <a:t> supporter </a:t>
            </a:r>
            <a:r>
              <a:rPr lang="en-US" dirty="0" err="1" smtClean="0"/>
              <a:t>plusieurs</a:t>
            </a:r>
            <a:r>
              <a:rPr lang="en-US" dirty="0" smtClean="0"/>
              <a:t> devices (mobiles…)</a:t>
            </a:r>
            <a:endParaRPr lang="en-US" dirty="0"/>
          </a:p>
          <a:p>
            <a:pPr lvl="1"/>
            <a:r>
              <a:rPr lang="en-US" dirty="0" smtClean="0"/>
              <a:t>Le </a:t>
            </a:r>
            <a:r>
              <a:rPr lang="en-US" dirty="0" err="1" smtClean="0"/>
              <a:t>processus</a:t>
            </a:r>
            <a:r>
              <a:rPr lang="en-US" dirty="0" smtClean="0"/>
              <a:t> de </a:t>
            </a:r>
            <a:r>
              <a:rPr lang="en-US" dirty="0" err="1" smtClean="0"/>
              <a:t>développement</a:t>
            </a:r>
            <a:r>
              <a:rPr lang="en-US" dirty="0" smtClean="0"/>
              <a:t> </a:t>
            </a:r>
            <a:r>
              <a:rPr lang="en-US" dirty="0" err="1" smtClean="0"/>
              <a:t>doit</a:t>
            </a:r>
            <a:r>
              <a:rPr lang="en-US" dirty="0" smtClean="0"/>
              <a:t> </a:t>
            </a:r>
            <a:r>
              <a:rPr lang="en-US" dirty="0" err="1" smtClean="0"/>
              <a:t>être</a:t>
            </a:r>
            <a:r>
              <a:rPr lang="en-US" dirty="0" smtClean="0"/>
              <a:t> </a:t>
            </a:r>
            <a:r>
              <a:rPr lang="en-US" dirty="0" err="1" smtClean="0"/>
              <a:t>ouvert</a:t>
            </a:r>
            <a:r>
              <a:rPr lang="en-US" dirty="0" smtClean="0"/>
              <a:t> au public</a:t>
            </a:r>
            <a:endParaRPr lang="en-US" dirty="0"/>
          </a:p>
          <a:p>
            <a:pPr lvl="1"/>
            <a:endParaRPr lang="fr-FR" dirty="0"/>
          </a:p>
          <a:p>
            <a:pPr lvl="1"/>
            <a:endParaRPr lang="fr-FR" dirty="0"/>
          </a:p>
        </p:txBody>
      </p:sp>
    </p:spTree>
    <p:extLst>
      <p:ext uri="{BB962C8B-B14F-4D97-AF65-F5344CB8AC3E}">
        <p14:creationId xmlns:p14="http://schemas.microsoft.com/office/powerpoint/2010/main" val="4151157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datalist</a:t>
            </a:r>
            <a:r>
              <a:rPr lang="fr-FR" dirty="0" smtClean="0"/>
              <a:t>&gt;</a:t>
            </a:r>
            <a:endParaRPr lang="fr-FR" dirty="0"/>
          </a:p>
        </p:txBody>
      </p:sp>
      <p:sp>
        <p:nvSpPr>
          <p:cNvPr id="3" name="Espace réservé du contenu 2"/>
          <p:cNvSpPr>
            <a:spLocks noGrp="1"/>
          </p:cNvSpPr>
          <p:nvPr>
            <p:ph idx="1"/>
          </p:nvPr>
        </p:nvSpPr>
        <p:spPr/>
        <p:txBody>
          <a:bodyPr/>
          <a:lstStyle/>
          <a:p>
            <a:r>
              <a:rPr lang="fr-FR" dirty="0" smtClean="0"/>
              <a:t>Supporté par : Firefox, </a:t>
            </a:r>
            <a:r>
              <a:rPr lang="fr-FR" dirty="0" err="1" smtClean="0"/>
              <a:t>Opera</a:t>
            </a:r>
            <a:r>
              <a:rPr lang="fr-FR" dirty="0" smtClean="0"/>
              <a:t>, IE10</a:t>
            </a:r>
          </a:p>
          <a:p>
            <a:r>
              <a:rPr lang="fr-FR" dirty="0" smtClean="0">
                <a:hlinkClick r:id="rId2"/>
              </a:rPr>
              <a:t>Démonstration1 </a:t>
            </a:r>
            <a:r>
              <a:rPr lang="fr-FR" dirty="0" smtClean="0"/>
              <a:t>et </a:t>
            </a:r>
            <a:r>
              <a:rPr lang="fr-FR" dirty="0" smtClean="0">
                <a:hlinkClick r:id="rId3"/>
              </a:rPr>
              <a:t>Démonstration2</a:t>
            </a:r>
            <a:endParaRPr lang="fr-FR" dirty="0" smtClean="0"/>
          </a:p>
          <a:p>
            <a:r>
              <a:rPr lang="fr-FR" dirty="0" smtClean="0"/>
              <a:t>On peut utiliser une même liste avec plusieurs champs de plusieurs formulaires,</a:t>
            </a:r>
          </a:p>
          <a:p>
            <a:r>
              <a:rPr lang="fr-FR" dirty="0" smtClean="0"/>
              <a:t>Pour les navigateurs qui ne le supportent pas, on peut utiliser un &lt;select&gt; dans le &lt;</a:t>
            </a:r>
            <a:r>
              <a:rPr lang="fr-FR" dirty="0" err="1" smtClean="0"/>
              <a:t>datalist</a:t>
            </a:r>
            <a:r>
              <a:rPr lang="fr-FR" dirty="0" smtClean="0"/>
              <a:t>&gt; + du JavaScript</a:t>
            </a:r>
            <a:endParaRPr lang="fr-FR" dirty="0"/>
          </a:p>
        </p:txBody>
      </p:sp>
    </p:spTree>
    <p:extLst>
      <p:ext uri="{BB962C8B-B14F-4D97-AF65-F5344CB8AC3E}">
        <p14:creationId xmlns:p14="http://schemas.microsoft.com/office/powerpoint/2010/main" val="3024571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L’élément &lt;</a:t>
            </a:r>
            <a:r>
              <a:rPr lang="fr-FR" dirty="0" err="1" smtClean="0"/>
              <a:t>keygen</a:t>
            </a:r>
            <a:r>
              <a:rPr lang="fr-FR" dirty="0" smtClean="0"/>
              <a:t>&gt;</a:t>
            </a:r>
            <a:endParaRPr lang="fr-FR" dirty="0"/>
          </a:p>
        </p:txBody>
      </p:sp>
      <p:sp>
        <p:nvSpPr>
          <p:cNvPr id="3" name="Espace réservé du contenu 2"/>
          <p:cNvSpPr>
            <a:spLocks noGrp="1"/>
          </p:cNvSpPr>
          <p:nvPr>
            <p:ph idx="1"/>
          </p:nvPr>
        </p:nvSpPr>
        <p:spPr/>
        <p:txBody>
          <a:bodyPr/>
          <a:lstStyle/>
          <a:p>
            <a:r>
              <a:rPr lang="en-US" dirty="0" smtClean="0"/>
              <a:t>&lt;</a:t>
            </a:r>
            <a:r>
              <a:rPr lang="en-US" dirty="0" err="1" smtClean="0"/>
              <a:t>keygen</a:t>
            </a:r>
            <a:r>
              <a:rPr lang="en-US" dirty="0" smtClean="0"/>
              <a:t>&gt; </a:t>
            </a:r>
            <a:r>
              <a:rPr lang="en-US" dirty="0" err="1" smtClean="0"/>
              <a:t>sert</a:t>
            </a:r>
            <a:r>
              <a:rPr lang="en-US" dirty="0" smtClean="0"/>
              <a:t> à la </a:t>
            </a:r>
            <a:r>
              <a:rPr lang="en-US" dirty="0" err="1" smtClean="0"/>
              <a:t>génération</a:t>
            </a:r>
            <a:r>
              <a:rPr lang="en-US" dirty="0" smtClean="0"/>
              <a:t> de </a:t>
            </a:r>
            <a:r>
              <a:rPr lang="en-US" dirty="0" err="1" smtClean="0"/>
              <a:t>clés</a:t>
            </a:r>
            <a:r>
              <a:rPr lang="en-US" dirty="0" smtClean="0"/>
              <a:t> </a:t>
            </a:r>
            <a:r>
              <a:rPr lang="en-US" dirty="0" err="1" smtClean="0"/>
              <a:t>publiques-privées</a:t>
            </a:r>
            <a:r>
              <a:rPr lang="en-US" dirty="0" smtClean="0"/>
              <a:t>, en </a:t>
            </a:r>
            <a:r>
              <a:rPr lang="en-US" dirty="0" err="1" smtClean="0"/>
              <a:t>particulier</a:t>
            </a:r>
            <a:r>
              <a:rPr lang="en-US" dirty="0" smtClean="0"/>
              <a:t> pour </a:t>
            </a:r>
            <a:r>
              <a:rPr lang="en-US" dirty="0" err="1" smtClean="0"/>
              <a:t>que</a:t>
            </a:r>
            <a:r>
              <a:rPr lang="en-US" dirty="0" smtClean="0"/>
              <a:t> le </a:t>
            </a:r>
            <a:r>
              <a:rPr lang="en-US" dirty="0" err="1" smtClean="0"/>
              <a:t>navigateur</a:t>
            </a:r>
            <a:r>
              <a:rPr lang="en-US" dirty="0" smtClean="0"/>
              <a:t> </a:t>
            </a:r>
            <a:r>
              <a:rPr lang="en-US" dirty="0" err="1" smtClean="0"/>
              <a:t>puisse</a:t>
            </a:r>
            <a:r>
              <a:rPr lang="en-US" dirty="0" smtClean="0"/>
              <a:t> </a:t>
            </a:r>
            <a:r>
              <a:rPr lang="en-US" dirty="0" err="1" smtClean="0"/>
              <a:t>générer</a:t>
            </a:r>
            <a:r>
              <a:rPr lang="en-US" dirty="0" smtClean="0"/>
              <a:t> </a:t>
            </a:r>
            <a:r>
              <a:rPr lang="en-US" dirty="0" err="1" smtClean="0"/>
              <a:t>ces</a:t>
            </a:r>
            <a:r>
              <a:rPr lang="en-US" dirty="0" smtClean="0"/>
              <a:t> </a:t>
            </a:r>
            <a:r>
              <a:rPr lang="en-US" dirty="0" err="1" smtClean="0"/>
              <a:t>clés</a:t>
            </a:r>
            <a:r>
              <a:rPr lang="en-US" dirty="0" smtClean="0"/>
              <a:t> </a:t>
            </a:r>
            <a:r>
              <a:rPr lang="en-US" dirty="0" err="1" smtClean="0"/>
              <a:t>parfois</a:t>
            </a:r>
            <a:r>
              <a:rPr lang="en-US" dirty="0" smtClean="0"/>
              <a:t> </a:t>
            </a:r>
            <a:r>
              <a:rPr lang="en-US" dirty="0" err="1" smtClean="0"/>
              <a:t>nécessaires</a:t>
            </a:r>
            <a:r>
              <a:rPr lang="en-US" dirty="0" smtClean="0"/>
              <a:t> à </a:t>
            </a:r>
            <a:r>
              <a:rPr lang="en-US" dirty="0" err="1" smtClean="0"/>
              <a:t>certains</a:t>
            </a:r>
            <a:r>
              <a:rPr lang="en-US" dirty="0" smtClean="0"/>
              <a:t> </a:t>
            </a:r>
            <a:r>
              <a:rPr lang="en-US" dirty="0" err="1" smtClean="0"/>
              <a:t>serveurs</a:t>
            </a:r>
            <a:r>
              <a:rPr lang="en-US" dirty="0" smtClean="0"/>
              <a:t> </a:t>
            </a:r>
            <a:r>
              <a:rPr lang="en-US" dirty="0" err="1" smtClean="0"/>
              <a:t>ou</a:t>
            </a:r>
            <a:r>
              <a:rPr lang="en-US" dirty="0" smtClean="0"/>
              <a:t> </a:t>
            </a:r>
            <a:r>
              <a:rPr lang="en-US" dirty="0" err="1" smtClean="0"/>
              <a:t>certificats</a:t>
            </a:r>
            <a:r>
              <a:rPr lang="en-US" dirty="0" smtClean="0"/>
              <a:t>.</a:t>
            </a:r>
          </a:p>
          <a:p>
            <a:r>
              <a:rPr lang="en-US" dirty="0" smtClean="0"/>
              <a:t>Pose </a:t>
            </a:r>
            <a:r>
              <a:rPr lang="en-US" dirty="0" err="1" smtClean="0"/>
              <a:t>problème</a:t>
            </a:r>
            <a:r>
              <a:rPr lang="en-US" dirty="0" smtClean="0"/>
              <a:t> à Microsoft (</a:t>
            </a:r>
            <a:r>
              <a:rPr lang="en-US" dirty="0" err="1" smtClean="0"/>
              <a:t>voir</a:t>
            </a:r>
            <a:r>
              <a:rPr lang="en-US" dirty="0" smtClean="0"/>
              <a:t> </a:t>
            </a:r>
            <a:r>
              <a:rPr lang="en-US" dirty="0" err="1" smtClean="0"/>
              <a:t>cette</a:t>
            </a:r>
            <a:r>
              <a:rPr lang="en-US" dirty="0" smtClean="0"/>
              <a:t> </a:t>
            </a:r>
            <a:r>
              <a:rPr lang="en-US" dirty="0" smtClean="0">
                <a:hlinkClick r:id="rId2"/>
              </a:rPr>
              <a:t>discussion</a:t>
            </a:r>
            <a:r>
              <a:rPr lang="en-US" dirty="0" smtClean="0"/>
              <a:t>), </a:t>
            </a:r>
            <a:r>
              <a:rPr lang="en-US" dirty="0" err="1" smtClean="0"/>
              <a:t>supporté</a:t>
            </a:r>
            <a:r>
              <a:rPr lang="en-US" dirty="0" smtClean="0"/>
              <a:t> par les </a:t>
            </a:r>
            <a:r>
              <a:rPr lang="en-US" dirty="0" err="1" smtClean="0"/>
              <a:t>autres</a:t>
            </a:r>
            <a:r>
              <a:rPr lang="en-US" dirty="0" smtClean="0"/>
              <a:t>…</a:t>
            </a:r>
            <a:endParaRPr lang="fr-FR" dirty="0"/>
          </a:p>
        </p:txBody>
      </p:sp>
    </p:spTree>
    <p:extLst>
      <p:ext uri="{BB962C8B-B14F-4D97-AF65-F5344CB8AC3E}">
        <p14:creationId xmlns:p14="http://schemas.microsoft.com/office/powerpoint/2010/main" val="4197485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keygen</a:t>
            </a:r>
            <a:r>
              <a:rPr lang="fr-FR" dirty="0" smtClean="0"/>
              <a:t>&gt; exemple</a:t>
            </a:r>
            <a:endParaRPr lang="fr-FR" dirty="0"/>
          </a:p>
        </p:txBody>
      </p:sp>
      <p:sp>
        <p:nvSpPr>
          <p:cNvPr id="3" name="Espace réservé du contenu 2"/>
          <p:cNvSpPr>
            <a:spLocks noGrp="1"/>
          </p:cNvSpPr>
          <p:nvPr>
            <p:ph idx="1"/>
          </p:nvPr>
        </p:nvSpPr>
        <p:spPr/>
        <p:txBody>
          <a:bodyPr/>
          <a:lstStyle/>
          <a:p>
            <a:pPr marL="0" indent="0">
              <a:buNone/>
            </a:pPr>
            <a:r>
              <a:rPr lang="fr-FR" sz="2000" dirty="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 action="demo_keygen.asp" </a:t>
            </a:r>
            <a:r>
              <a:rPr lang="fr-FR" sz="2000" dirty="0" err="1">
                <a:latin typeface="Courier New" pitchFamily="49" charset="0"/>
                <a:cs typeface="Courier New" pitchFamily="49" charset="0"/>
              </a:rPr>
              <a:t>method</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get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Username</a:t>
            </a:r>
            <a:r>
              <a:rPr lang="fr-FR" sz="2000" dirty="0">
                <a:latin typeface="Courier New" pitchFamily="49" charset="0"/>
                <a:cs typeface="Courier New" pitchFamily="49" charset="0"/>
              </a:rPr>
              <a:t>: &lt;input type="</a:t>
            </a:r>
            <a:r>
              <a:rPr lang="fr-FR" sz="2000" dirty="0" err="1">
                <a:latin typeface="Courier New" pitchFamily="49" charset="0"/>
                <a:cs typeface="Courier New" pitchFamily="49" charset="0"/>
              </a:rPr>
              <a:t>text</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name</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usr_name</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err="1" smtClean="0">
                <a:latin typeface="Courier New" pitchFamily="49" charset="0"/>
                <a:cs typeface="Courier New" pitchFamily="49" charset="0"/>
              </a:rPr>
              <a:t>Encryption</a:t>
            </a:r>
            <a:r>
              <a:rPr lang="fr-FR" sz="2000" dirty="0">
                <a:latin typeface="Courier New" pitchFamily="49" charset="0"/>
                <a:cs typeface="Courier New" pitchFamily="49" charset="0"/>
              </a:rPr>
              <a:t>: </a:t>
            </a:r>
            <a:r>
              <a:rPr lang="fr-FR" sz="2000" b="1" dirty="0">
                <a:solidFill>
                  <a:srgbClr val="FF0000"/>
                </a:solidFill>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keygen</a:t>
            </a:r>
            <a:r>
              <a:rPr lang="fr-FR" sz="2000" b="1" dirty="0">
                <a:solidFill>
                  <a:srgbClr val="FF0000"/>
                </a:solidFill>
                <a:latin typeface="Courier New" pitchFamily="49" charset="0"/>
                <a:cs typeface="Courier New" pitchFamily="49" charset="0"/>
              </a:rPr>
              <a:t> </a:t>
            </a:r>
            <a:r>
              <a:rPr lang="fr-FR" sz="2000" b="1" dirty="0" err="1">
                <a:solidFill>
                  <a:srgbClr val="FF0000"/>
                </a:solidFill>
                <a:latin typeface="Courier New" pitchFamily="49" charset="0"/>
                <a:cs typeface="Courier New" pitchFamily="49" charset="0"/>
              </a:rPr>
              <a:t>name</a:t>
            </a:r>
            <a:r>
              <a:rPr lang="fr-FR" sz="2000" b="1" dirty="0">
                <a:solidFill>
                  <a:srgbClr val="FF0000"/>
                </a:solidFill>
                <a:latin typeface="Courier New" pitchFamily="49" charset="0"/>
                <a:cs typeface="Courier New" pitchFamily="49" charset="0"/>
              </a:rPr>
              <a:t>="</a:t>
            </a:r>
            <a:r>
              <a:rPr lang="fr-FR" sz="2000" b="1" dirty="0" err="1">
                <a:solidFill>
                  <a:srgbClr val="FF0000"/>
                </a:solidFill>
                <a:latin typeface="Courier New" pitchFamily="49" charset="0"/>
                <a:cs typeface="Courier New" pitchFamily="49" charset="0"/>
              </a:rPr>
              <a:t>security</a:t>
            </a:r>
            <a:r>
              <a:rPr lang="fr-FR" sz="2000" b="1" dirty="0">
                <a:solidFill>
                  <a:srgbClr val="FF0000"/>
                </a:solidFill>
                <a:latin typeface="Courier New" pitchFamily="49" charset="0"/>
                <a:cs typeface="Courier New" pitchFamily="49" charset="0"/>
              </a:rPr>
              <a:t>" </a:t>
            </a:r>
            <a:r>
              <a:rPr lang="fr-FR" sz="2000" b="1" dirty="0" smtClean="0">
                <a:solidFill>
                  <a:srgbClr val="FF0000"/>
                </a:solidFill>
                <a:latin typeface="Courier New" pitchFamily="49" charset="0"/>
                <a:cs typeface="Courier New" pitchFamily="49" charset="0"/>
              </a:rPr>
              <a:t>/&gt;</a:t>
            </a:r>
            <a:br>
              <a:rPr lang="fr-FR" sz="2000" b="1" dirty="0" smtClean="0">
                <a:solidFill>
                  <a:srgbClr val="FF0000"/>
                </a:solidFill>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input type="</a:t>
            </a:r>
            <a:r>
              <a:rPr lang="fr-FR" sz="2000" dirty="0" err="1">
                <a:latin typeface="Courier New" pitchFamily="49" charset="0"/>
                <a:cs typeface="Courier New" pitchFamily="49" charset="0"/>
              </a:rPr>
              <a:t>submit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smtClean="0">
                <a:latin typeface="Courier New" pitchFamily="49" charset="0"/>
                <a:cs typeface="Courier New" pitchFamily="49" charset="0"/>
              </a:rPr>
              <a:t>&gt;</a:t>
            </a:r>
          </a:p>
          <a:p>
            <a:pPr marL="0" indent="0">
              <a:buNone/>
            </a:pPr>
            <a:endParaRPr lang="fr-FR" sz="2000" dirty="0">
              <a:latin typeface="Courier New" pitchFamily="49" charset="0"/>
              <a:cs typeface="Courier New" pitchFamily="49" charset="0"/>
            </a:endParaRPr>
          </a:p>
          <a:p>
            <a:pPr marL="0" indent="0">
              <a:buNone/>
            </a:pPr>
            <a:endParaRPr lang="fr-FR" sz="2000" dirty="0" smtClean="0">
              <a:latin typeface="Courier New" pitchFamily="49" charset="0"/>
              <a:cs typeface="Courier New" pitchFamily="49" charset="0"/>
            </a:endParaRPr>
          </a:p>
          <a:p>
            <a:pPr marL="0" indent="0">
              <a:buNone/>
            </a:pPr>
            <a:r>
              <a:rPr lang="fr-FR" dirty="0"/>
              <a:t>Le navigateur génère une </a:t>
            </a:r>
            <a:r>
              <a:rPr lang="fr-FR" dirty="0" smtClean="0"/>
              <a:t>clé, il affiche un dialogue «</a:t>
            </a:r>
            <a:r>
              <a:rPr lang="fr-FR" smtClean="0"/>
              <a:t> génération </a:t>
            </a:r>
            <a:r>
              <a:rPr lang="fr-FR" dirty="0" smtClean="0"/>
              <a:t>de la clé, cette opération peut prendre plusieurs minutes », puis il soumet le formulaire avec la clé (il s’agit du champ </a:t>
            </a:r>
            <a:r>
              <a:rPr lang="fr-FR" dirty="0" err="1" smtClean="0"/>
              <a:t>usr-name</a:t>
            </a:r>
            <a:r>
              <a:rPr lang="fr-FR" dirty="0" smtClean="0"/>
              <a:t> crypté). </a:t>
            </a:r>
            <a:r>
              <a:rPr lang="fr-FR" dirty="0" smtClean="0">
                <a:hlinkClick r:id="rId2"/>
              </a:rPr>
              <a:t>Démonstration</a:t>
            </a:r>
            <a:endParaRPr lang="fr-FR" dirty="0"/>
          </a:p>
          <a:p>
            <a:pPr marL="0" indent="0">
              <a:buNone/>
            </a:pPr>
            <a:endParaRPr lang="fr-FR" sz="2000" dirty="0">
              <a:latin typeface="Courier New" pitchFamily="49" charset="0"/>
              <a:cs typeface="Courier New" pitchFamily="49"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181596"/>
            <a:ext cx="7560840" cy="106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144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keygen</a:t>
            </a:r>
            <a:r>
              <a:rPr lang="fr-FR" dirty="0"/>
              <a:t>&gt; </a:t>
            </a:r>
            <a:r>
              <a:rPr lang="fr-FR" dirty="0" smtClean="0"/>
              <a:t>exemple (suite)</a:t>
            </a:r>
            <a:endParaRPr lang="fr-FR" dirty="0"/>
          </a:p>
        </p:txBody>
      </p:sp>
      <p:sp>
        <p:nvSpPr>
          <p:cNvPr id="3" name="Espace réservé du contenu 2"/>
          <p:cNvSpPr>
            <a:spLocks noGrp="1"/>
          </p:cNvSpPr>
          <p:nvPr>
            <p:ph idx="1"/>
          </p:nvPr>
        </p:nvSpPr>
        <p:spPr/>
        <p:txBody>
          <a:bodyPr/>
          <a:lstStyle/>
          <a:p>
            <a:endParaRPr lang="fr-FR"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509105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645024"/>
            <a:ext cx="4968875"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en arc 4"/>
          <p:cNvCxnSpPr/>
          <p:nvPr/>
        </p:nvCxnSpPr>
        <p:spPr bwMode="auto">
          <a:xfrm>
            <a:off x="1691680" y="4653136"/>
            <a:ext cx="1656184" cy="720080"/>
          </a:xfrm>
          <a:prstGeom prst="curvedConnector3">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 name="ZoneTexte 5"/>
          <p:cNvSpPr txBox="1"/>
          <p:nvPr/>
        </p:nvSpPr>
        <p:spPr>
          <a:xfrm>
            <a:off x="5940152" y="1858471"/>
            <a:ext cx="2736304" cy="1323439"/>
          </a:xfrm>
          <a:prstGeom prst="rect">
            <a:avLst/>
          </a:prstGeom>
          <a:noFill/>
        </p:spPr>
        <p:txBody>
          <a:bodyPr wrap="square" rtlCol="0">
            <a:spAutoFit/>
          </a:bodyPr>
          <a:lstStyle/>
          <a:p>
            <a:r>
              <a:rPr lang="fr-FR" dirty="0" smtClean="0"/>
              <a:t>Requête envoyée et réponse retournée (traces dans </a:t>
            </a:r>
            <a:r>
              <a:rPr lang="fr-FR" dirty="0" err="1" smtClean="0"/>
              <a:t>Firebug</a:t>
            </a:r>
            <a:r>
              <a:rPr lang="fr-FR" dirty="0" smtClean="0"/>
              <a:t>/Firefox)</a:t>
            </a:r>
            <a:endParaRPr lang="fr-FR" dirty="0"/>
          </a:p>
        </p:txBody>
      </p:sp>
    </p:spTree>
    <p:extLst>
      <p:ext uri="{BB962C8B-B14F-4D97-AF65-F5344CB8AC3E}">
        <p14:creationId xmlns:p14="http://schemas.microsoft.com/office/powerpoint/2010/main" val="3541606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keygen</a:t>
            </a:r>
            <a:r>
              <a:rPr lang="fr-FR" dirty="0"/>
              <a:t>&gt; exemple (suite)</a:t>
            </a:r>
          </a:p>
        </p:txBody>
      </p:sp>
      <p:sp>
        <p:nvSpPr>
          <p:cNvPr id="3" name="Espace réservé du contenu 2"/>
          <p:cNvSpPr>
            <a:spLocks noGrp="1"/>
          </p:cNvSpPr>
          <p:nvPr>
            <p:ph idx="1"/>
          </p:nvPr>
        </p:nvSpPr>
        <p:spPr/>
        <p:txBody>
          <a:bodyPr/>
          <a:lstStyle/>
          <a:p>
            <a:r>
              <a:rPr lang="fr-FR" dirty="0" smtClean="0"/>
              <a:t>Firefox</a:t>
            </a:r>
          </a:p>
          <a:p>
            <a:r>
              <a:rPr lang="fr-FR" dirty="0" err="1" smtClean="0"/>
              <a:t>Opera</a:t>
            </a:r>
            <a:endParaRPr lang="fr-FR" dirty="0" smtClean="0"/>
          </a:p>
          <a:p>
            <a:endParaRPr lang="fr-FR" dirty="0"/>
          </a:p>
          <a:p>
            <a:endParaRPr lang="fr-FR" dirty="0" smtClean="0"/>
          </a:p>
          <a:p>
            <a:r>
              <a:rPr lang="fr-FR" dirty="0" smtClean="0"/>
              <a:t>Chrome</a:t>
            </a:r>
          </a:p>
          <a:p>
            <a:endParaRPr lang="fr-FR" dirty="0"/>
          </a:p>
          <a:p>
            <a:r>
              <a:rPr lang="fr-FR" dirty="0" smtClean="0"/>
              <a:t>Soucis d’</a:t>
            </a:r>
            <a:r>
              <a:rPr lang="fr-FR" dirty="0" err="1" smtClean="0"/>
              <a:t>ergomie</a:t>
            </a:r>
            <a:r>
              <a:rPr lang="fr-FR" dirty="0" smtClean="0"/>
              <a:t>, entre autres…</a:t>
            </a:r>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340768"/>
            <a:ext cx="4896544" cy="68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85" y="2276872"/>
            <a:ext cx="34067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4677013"/>
            <a:ext cx="5504657"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6844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Nouveaux attributs de &lt;</a:t>
            </a:r>
            <a:r>
              <a:rPr lang="fr-FR" dirty="0" err="1" smtClean="0"/>
              <a:t>form</a:t>
            </a:r>
            <a:r>
              <a:rPr lang="fr-FR" dirty="0" smtClean="0"/>
              <a:t>&gt; ou des champs de formulaires</a:t>
            </a:r>
            <a:endParaRPr lang="fr-FR" dirty="0"/>
          </a:p>
        </p:txBody>
      </p:sp>
      <p:sp>
        <p:nvSpPr>
          <p:cNvPr id="3" name="Espace réservé du contenu 2"/>
          <p:cNvSpPr>
            <a:spLocks noGrp="1"/>
          </p:cNvSpPr>
          <p:nvPr>
            <p:ph idx="1"/>
          </p:nvPr>
        </p:nvSpPr>
        <p:spPr/>
        <p:txBody>
          <a:bodyPr/>
          <a:lstStyle/>
          <a:p>
            <a:r>
              <a:rPr lang="fr-FR" dirty="0" smtClean="0"/>
              <a:t>On a en a déjà vu plusieurs, notamment les attributs spécifiques à certains types (min, max, </a:t>
            </a:r>
            <a:r>
              <a:rPr lang="fr-FR" dirty="0" err="1" smtClean="0"/>
              <a:t>step</a:t>
            </a:r>
            <a:r>
              <a:rPr lang="fr-FR" dirty="0" smtClean="0"/>
              <a:t>, etc.)</a:t>
            </a:r>
          </a:p>
          <a:p>
            <a:r>
              <a:rPr lang="fr-FR" dirty="0" smtClean="0"/>
              <a:t>HTML5 a introduit de nouveaux attributs qui s’appliquent à tous les champs, et permet aussi de « sortir » des champs du formulaire lui-même tout en y étant rattachés</a:t>
            </a:r>
          </a:p>
          <a:p>
            <a:pPr lvl="1"/>
            <a:r>
              <a:rPr lang="fr-FR" dirty="0" smtClean="0"/>
              <a:t>Permet plus de souplesse pour la création de l’interface utilisateur</a:t>
            </a:r>
          </a:p>
        </p:txBody>
      </p:sp>
    </p:spTree>
    <p:extLst>
      <p:ext uri="{BB962C8B-B14F-4D97-AF65-F5344CB8AC3E}">
        <p14:creationId xmlns:p14="http://schemas.microsoft.com/office/powerpoint/2010/main" val="1736249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Sortir des champs du formulaire, exemple</a:t>
            </a:r>
            <a:endParaRPr lang="fr-FR" dirty="0"/>
          </a:p>
        </p:txBody>
      </p:sp>
      <p:sp>
        <p:nvSpPr>
          <p:cNvPr id="3" name="Espace réservé du contenu 2"/>
          <p:cNvSpPr>
            <a:spLocks noGrp="1"/>
          </p:cNvSpPr>
          <p:nvPr>
            <p:ph idx="1"/>
          </p:nvPr>
        </p:nvSpPr>
        <p:spPr>
          <a:xfrm>
            <a:off x="539552" y="1447800"/>
            <a:ext cx="8496944" cy="4724400"/>
          </a:xfrm>
        </p:spPr>
        <p:txBody>
          <a:bodyPr/>
          <a:lstStyle/>
          <a:p>
            <a:pPr marL="0" indent="0">
              <a:buNone/>
            </a:pPr>
            <a:r>
              <a:rPr lang="fr-FR" sz="2000" dirty="0">
                <a:latin typeface="Courier New" pitchFamily="49" charset="0"/>
                <a:cs typeface="Courier New" pitchFamily="49" charset="0"/>
              </a:rPr>
              <a:t>&lt;input type="</a:t>
            </a:r>
            <a:r>
              <a:rPr lang="fr-FR" sz="2000" dirty="0" err="1">
                <a:latin typeface="Courier New" pitchFamily="49" charset="0"/>
                <a:cs typeface="Courier New" pitchFamily="49" charset="0"/>
              </a:rPr>
              <a:t>search</a:t>
            </a:r>
            <a:r>
              <a:rPr lang="fr-FR" sz="2000" dirty="0">
                <a:latin typeface="Courier New" pitchFamily="49" charset="0"/>
                <a:cs typeface="Courier New" pitchFamily="49" charset="0"/>
              </a:rPr>
              <a:t>" </a:t>
            </a:r>
            <a:r>
              <a:rPr lang="fr-FR" sz="2000" dirty="0" err="1">
                <a:latin typeface="Courier New" pitchFamily="49" charset="0"/>
                <a:cs typeface="Courier New" pitchFamily="49" charset="0"/>
              </a:rPr>
              <a:t>name</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search_field</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b="1" dirty="0" err="1" smtClean="0">
                <a:solidFill>
                  <a:srgbClr val="FF0000"/>
                </a:solidFill>
                <a:latin typeface="Courier New" pitchFamily="49" charset="0"/>
                <a:cs typeface="Courier New" pitchFamily="49" charset="0"/>
              </a:rPr>
              <a:t>form</a:t>
            </a:r>
            <a:r>
              <a:rPr lang="fr-FR" sz="2000" b="1" dirty="0">
                <a:solidFill>
                  <a:srgbClr val="FF0000"/>
                </a:solidFill>
                <a:latin typeface="Courier New" pitchFamily="49" charset="0"/>
                <a:cs typeface="Courier New" pitchFamily="49" charset="0"/>
              </a:rPr>
              <a:t>="</a:t>
            </a:r>
            <a:r>
              <a:rPr lang="fr-FR" sz="2000" b="1" dirty="0" err="1" smtClean="0">
                <a:solidFill>
                  <a:srgbClr val="FF0000"/>
                </a:solidFill>
                <a:latin typeface="Courier New" pitchFamily="49" charset="0"/>
                <a:cs typeface="Courier New" pitchFamily="49" charset="0"/>
              </a:rPr>
              <a:t>search_form</a:t>
            </a:r>
            <a:r>
              <a:rPr lang="fr-FR" sz="2000" b="1" dirty="0" smtClean="0">
                <a:solidFill>
                  <a:srgbClr val="FF0000"/>
                </a:solidFill>
                <a:latin typeface="Courier New" pitchFamily="49" charset="0"/>
                <a:cs typeface="Courier New" pitchFamily="49" charset="0"/>
              </a:rPr>
              <a: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 </a:t>
            </a:r>
            <a:r>
              <a:rPr lang="fr-FR" sz="2000" b="1" dirty="0">
                <a:solidFill>
                  <a:srgbClr val="FF0000"/>
                </a:solidFill>
                <a:latin typeface="Courier New" pitchFamily="49" charset="0"/>
                <a:cs typeface="Courier New" pitchFamily="49" charset="0"/>
              </a:rPr>
              <a:t>id="</a:t>
            </a:r>
            <a:r>
              <a:rPr lang="fr-FR" sz="2000" b="1" dirty="0" err="1">
                <a:solidFill>
                  <a:srgbClr val="FF0000"/>
                </a:solidFill>
                <a:latin typeface="Courier New" pitchFamily="49" charset="0"/>
                <a:cs typeface="Courier New" pitchFamily="49" charset="0"/>
              </a:rPr>
              <a:t>search_form</a:t>
            </a:r>
            <a:r>
              <a:rPr lang="fr-FR" sz="2000" b="1" dirty="0">
                <a:solidFill>
                  <a:srgbClr val="FF0000"/>
                </a:solidFill>
                <a:latin typeface="Courier New" pitchFamily="49" charset="0"/>
                <a:cs typeface="Courier New" pitchFamily="49" charset="0"/>
              </a:rPr>
              <a:t>"</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action</a:t>
            </a:r>
            <a:r>
              <a:rPr lang="fr-FR" sz="2000" dirty="0">
                <a:latin typeface="Courier New" pitchFamily="49" charset="0"/>
                <a:cs typeface="Courier New" pitchFamily="49" charset="0"/>
              </a:rPr>
              <a:t>="</a:t>
            </a:r>
            <a:r>
              <a:rPr lang="fr-FR" sz="2000" dirty="0" err="1">
                <a:latin typeface="Courier New" pitchFamily="49" charset="0"/>
                <a:cs typeface="Courier New" pitchFamily="49" charset="0"/>
              </a:rPr>
              <a:t>search.php</a:t>
            </a:r>
            <a:r>
              <a:rPr lang="fr-FR" sz="2000" dirty="0">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method</a:t>
            </a:r>
            <a:r>
              <a:rPr lang="fr-FR" sz="2000" dirty="0">
                <a:latin typeface="Courier New" pitchFamily="49" charset="0"/>
                <a:cs typeface="Courier New" pitchFamily="49" charset="0"/>
              </a:rPr>
              <a:t>="post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fieldset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legend</a:t>
            </a:r>
            <a:r>
              <a:rPr lang="fr-FR" sz="2000" dirty="0">
                <a:latin typeface="Courier New" pitchFamily="49" charset="0"/>
                <a:cs typeface="Courier New" pitchFamily="49" charset="0"/>
              </a:rPr>
              <a:t>&gt;Options&lt;/</a:t>
            </a:r>
            <a:r>
              <a:rPr lang="fr-FR" sz="2000" dirty="0" err="1">
                <a:latin typeface="Courier New" pitchFamily="49" charset="0"/>
                <a:cs typeface="Courier New" pitchFamily="49" charset="0"/>
              </a:rPr>
              <a:t>legend</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input type="</a:t>
            </a:r>
            <a:r>
              <a:rPr lang="fr-FR" sz="2000" dirty="0" err="1" smtClean="0">
                <a:latin typeface="Courier New" pitchFamily="49" charset="0"/>
                <a:cs typeface="Courier New" pitchFamily="49" charset="0"/>
              </a:rPr>
              <a:t>checkbox</a:t>
            </a:r>
            <a:r>
              <a:rPr lang="fr-FR" sz="2000" dirty="0" smtClean="0">
                <a:latin typeface="Courier New" pitchFamily="49" charset="0"/>
                <a:cs typeface="Courier New" pitchFamily="49" charset="0"/>
              </a:rPr>
              <a:t>"</a:t>
            </a:r>
            <a:r>
              <a:rPr lang="fr-FR" sz="2000" dirty="0">
                <a:latin typeface="Courier New" pitchFamily="49" charset="0"/>
                <a:cs typeface="Courier New" pitchFamily="49" charset="0"/>
              </a:rPr>
              <a:t>/</a:t>
            </a:r>
            <a:r>
              <a:rPr lang="fr-FR" sz="2000" dirty="0" smtClean="0">
                <a:latin typeface="Courier New" pitchFamily="49" charset="0"/>
                <a:cs typeface="Courier New" pitchFamily="49" charset="0"/>
              </a:rPr>
              <a:t>&gt;</a:t>
            </a:r>
            <a:r>
              <a:rPr lang="fr-FR" sz="2000" dirty="0">
                <a:latin typeface="Courier New" pitchFamily="49" charset="0"/>
                <a:cs typeface="Courier New" pitchFamily="49" charset="0"/>
              </a:rPr>
              <a:t>Option </a:t>
            </a:r>
            <a:r>
              <a:rPr lang="fr-FR" sz="2000" dirty="0" smtClean="0">
                <a:latin typeface="Courier New" pitchFamily="49" charset="0"/>
                <a:cs typeface="Courier New" pitchFamily="49" charset="0"/>
              </a:rPr>
              <a:t>1</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&lt;input </a:t>
            </a:r>
            <a:r>
              <a:rPr lang="fr-FR" sz="2000" dirty="0">
                <a:latin typeface="Courier New" pitchFamily="49" charset="0"/>
                <a:cs typeface="Courier New" pitchFamily="49" charset="0"/>
              </a:rPr>
              <a:t>type="</a:t>
            </a:r>
            <a:r>
              <a:rPr lang="fr-FR" sz="2000" dirty="0" err="1" smtClean="0">
                <a:latin typeface="Courier New" pitchFamily="49" charset="0"/>
                <a:cs typeface="Courier New" pitchFamily="49" charset="0"/>
              </a:rPr>
              <a:t>checkbox</a:t>
            </a:r>
            <a:r>
              <a:rPr lang="fr-FR" sz="2000" dirty="0" smtClean="0">
                <a:latin typeface="Courier New" pitchFamily="49" charset="0"/>
                <a:cs typeface="Courier New" pitchFamily="49" charset="0"/>
              </a:rPr>
              <a:t>"/&gt;</a:t>
            </a:r>
            <a:r>
              <a:rPr lang="fr-FR" sz="2000" dirty="0">
                <a:latin typeface="Courier New" pitchFamily="49" charset="0"/>
                <a:cs typeface="Courier New" pitchFamily="49" charset="0"/>
              </a:rPr>
              <a:t>Option </a:t>
            </a:r>
            <a:r>
              <a:rPr lang="fr-FR" sz="2000" dirty="0" smtClean="0">
                <a:latin typeface="Courier New" pitchFamily="49" charset="0"/>
                <a:cs typeface="Courier New" pitchFamily="49" charset="0"/>
              </a:rPr>
              <a:t>2</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err="1">
                <a:latin typeface="Courier New" pitchFamily="49" charset="0"/>
                <a:cs typeface="Courier New" pitchFamily="49" charset="0"/>
              </a:rPr>
              <a:t>fieldset</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err="1">
                <a:latin typeface="Courier New" pitchFamily="49" charset="0"/>
                <a:cs typeface="Courier New" pitchFamily="49" charset="0"/>
              </a:rPr>
              <a:t>form</a:t>
            </a:r>
            <a:r>
              <a:rPr lang="fr-FR" sz="2000" dirty="0">
                <a:latin typeface="Courier New" pitchFamily="49" charset="0"/>
                <a:cs typeface="Courier New" pitchFamily="49" charset="0"/>
              </a:rPr>
              <a:t>&gt;</a:t>
            </a:r>
          </a:p>
        </p:txBody>
      </p:sp>
    </p:spTree>
    <p:extLst>
      <p:ext uri="{BB962C8B-B14F-4D97-AF65-F5344CB8AC3E}">
        <p14:creationId xmlns:p14="http://schemas.microsoft.com/office/powerpoint/2010/main" val="2080614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formaction</a:t>
            </a:r>
            <a:r>
              <a:rPr lang="fr-FR" dirty="0" smtClean="0"/>
              <a:t> et </a:t>
            </a:r>
            <a:r>
              <a:rPr lang="fr-FR" dirty="0" err="1" smtClean="0"/>
              <a:t>formmethod</a:t>
            </a:r>
            <a:endParaRPr lang="fr-FR" dirty="0"/>
          </a:p>
        </p:txBody>
      </p:sp>
      <p:sp>
        <p:nvSpPr>
          <p:cNvPr id="3" name="Espace réservé du contenu 2"/>
          <p:cNvSpPr>
            <a:spLocks noGrp="1"/>
          </p:cNvSpPr>
          <p:nvPr>
            <p:ph idx="1"/>
          </p:nvPr>
        </p:nvSpPr>
        <p:spPr/>
        <p:txBody>
          <a:bodyPr/>
          <a:lstStyle/>
          <a:p>
            <a:r>
              <a:rPr lang="fr-FR" dirty="0"/>
              <a:t>Permettent d’avoir plusieurs actions possibles dans un formulaire. L’attribut </a:t>
            </a:r>
            <a:r>
              <a:rPr lang="fr-FR" dirty="0" smtClean="0">
                <a:latin typeface="Courier New" pitchFamily="49" charset="0"/>
                <a:cs typeface="Courier New" pitchFamily="49" charset="0"/>
              </a:rPr>
              <a:t>"</a:t>
            </a:r>
            <a:r>
              <a:rPr lang="fr-FR" dirty="0" err="1" smtClean="0"/>
              <a:t>formaction</a:t>
            </a:r>
            <a:r>
              <a:rPr lang="fr-FR" dirty="0" smtClean="0">
                <a:latin typeface="Courier New" pitchFamily="49" charset="0"/>
                <a:cs typeface="Courier New" pitchFamily="49" charset="0"/>
              </a:rPr>
              <a:t>"</a:t>
            </a:r>
            <a:r>
              <a:rPr lang="fr-FR" dirty="0" smtClean="0"/>
              <a:t> remplace </a:t>
            </a:r>
            <a:r>
              <a:rPr lang="fr-FR" dirty="0"/>
              <a:t>dans ce cas l’attribut </a:t>
            </a:r>
            <a:r>
              <a:rPr lang="fr-FR" dirty="0" smtClean="0">
                <a:latin typeface="Courier New" pitchFamily="49" charset="0"/>
                <a:cs typeface="Courier New" pitchFamily="49" charset="0"/>
              </a:rPr>
              <a:t>"</a:t>
            </a:r>
            <a:r>
              <a:rPr lang="fr-FR" dirty="0" smtClean="0"/>
              <a:t>action</a:t>
            </a:r>
            <a:r>
              <a:rPr lang="fr-FR" dirty="0" smtClean="0">
                <a:latin typeface="Courier New" pitchFamily="49" charset="0"/>
                <a:cs typeface="Courier New" pitchFamily="49" charset="0"/>
              </a:rPr>
              <a:t>"</a:t>
            </a:r>
            <a:r>
              <a:rPr lang="fr-FR" dirty="0" smtClean="0"/>
              <a:t> </a:t>
            </a:r>
            <a:r>
              <a:rPr lang="fr-FR" dirty="0"/>
              <a:t>du </a:t>
            </a:r>
            <a:r>
              <a:rPr lang="fr-FR" dirty="0" smtClean="0"/>
              <a:t>formulaire</a:t>
            </a:r>
            <a:endParaRPr lang="fr-FR" sz="2400" dirty="0">
              <a:latin typeface="Courier New" pitchFamily="49" charset="0"/>
              <a:cs typeface="Courier New" pitchFamily="49" charset="0"/>
            </a:endParaRPr>
          </a:p>
          <a:p>
            <a:pPr marL="0" indent="0">
              <a:buNone/>
            </a:pPr>
            <a:r>
              <a:rPr lang="fr-FR" sz="2400" dirty="0" smtClean="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 action="</a:t>
            </a:r>
            <a:r>
              <a:rPr lang="fr-FR" sz="2400" dirty="0" err="1">
                <a:latin typeface="Courier New" pitchFamily="49" charset="0"/>
                <a:cs typeface="Courier New" pitchFamily="49" charset="0"/>
              </a:rPr>
              <a:t>post.php</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method</a:t>
            </a:r>
            <a:r>
              <a:rPr lang="fr-FR" sz="2400" dirty="0">
                <a:latin typeface="Courier New" pitchFamily="49" charset="0"/>
                <a:cs typeface="Courier New" pitchFamily="49" charset="0"/>
              </a:rPr>
              <a:t>="post"&gt; </a:t>
            </a:r>
            <a:r>
              <a:rPr lang="fr-FR" sz="2400" dirty="0" smtClean="0">
                <a:latin typeface="Courier New" pitchFamily="49" charset="0"/>
                <a:cs typeface="Courier New" pitchFamily="49" charset="0"/>
              </a:rPr>
              <a:t>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formaction</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preview.php</a:t>
            </a:r>
            <a:r>
              <a:rPr lang="fr-FR" sz="2400" b="1" dirty="0">
                <a:solidFill>
                  <a:srgbClr val="FF0000"/>
                </a:solidFill>
                <a:latin typeface="Courier New" pitchFamily="49" charset="0"/>
                <a:cs typeface="Courier New" pitchFamily="49" charset="0"/>
              </a:rPr>
              <a:t>"</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err="1" smtClean="0">
                <a:solidFill>
                  <a:srgbClr val="FF0000"/>
                </a:solidFill>
                <a:latin typeface="Courier New" pitchFamily="49" charset="0"/>
                <a:cs typeface="Courier New" pitchFamily="49" charset="0"/>
              </a:rPr>
              <a:t>formmethod</a:t>
            </a:r>
            <a:r>
              <a:rPr lang="fr-FR" sz="2400" b="1" dirty="0">
                <a:solidFill>
                  <a:srgbClr val="FF0000"/>
                </a:solidFill>
                <a:latin typeface="Courier New" pitchFamily="49" charset="0"/>
                <a:cs typeface="Courier New" pitchFamily="49" charset="0"/>
              </a:rPr>
              <a:t>="</a:t>
            </a:r>
            <a:r>
              <a:rPr lang="fr-FR" sz="2400" b="1" dirty="0" err="1">
                <a:solidFill>
                  <a:srgbClr val="FF0000"/>
                </a:solidFill>
                <a:latin typeface="Courier New" pitchFamily="49" charset="0"/>
                <a:cs typeface="Courier New" pitchFamily="49" charset="0"/>
              </a:rPr>
              <a:t>get</a:t>
            </a:r>
            <a:r>
              <a:rPr lang="fr-FR" sz="2400" b="1" dirty="0">
                <a:solidFill>
                  <a:srgbClr val="FF0000"/>
                </a:solidFill>
                <a:latin typeface="Courier New" pitchFamily="49" charset="0"/>
                <a:cs typeface="Courier New" pitchFamily="49" charset="0"/>
              </a:rPr>
              <a: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value</a:t>
            </a:r>
            <a:r>
              <a:rPr lang="fr-FR" sz="2400" dirty="0">
                <a:latin typeface="Courier New" pitchFamily="49" charset="0"/>
                <a:cs typeface="Courier New" pitchFamily="49" charset="0"/>
              </a:rPr>
              <a:t>="</a:t>
            </a:r>
            <a:r>
              <a:rPr lang="fr-FR" sz="2400" dirty="0" err="1">
                <a:latin typeface="Courier New" pitchFamily="49" charset="0"/>
                <a:cs typeface="Courier New" pitchFamily="49" charset="0"/>
              </a:rPr>
              <a:t>Prévisualiser</a:t>
            </a:r>
            <a:r>
              <a:rPr lang="fr-FR" sz="2400" dirty="0">
                <a:latin typeface="Courier New" pitchFamily="49" charset="0"/>
                <a:cs typeface="Courier New" pitchFamily="49" charset="0"/>
              </a:rPr>
              <a:t>"&gt; </a:t>
            </a:r>
            <a:r>
              <a:rPr lang="fr-FR" sz="2400" dirty="0" smtClean="0">
                <a:latin typeface="Courier New" pitchFamily="49" charset="0"/>
                <a:cs typeface="Courier New" pitchFamily="49" charset="0"/>
              </a:rPr>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a:latin typeface="Courier New" pitchFamily="49" charset="0"/>
                <a:cs typeface="Courier New" pitchFamily="49" charset="0"/>
              </a:rPr>
              <a:t>" value="Envoyer"&gt; &lt;/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&gt;</a:t>
            </a:r>
          </a:p>
        </p:txBody>
      </p:sp>
    </p:spTree>
    <p:extLst>
      <p:ext uri="{BB962C8B-B14F-4D97-AF65-F5344CB8AC3E}">
        <p14:creationId xmlns:p14="http://schemas.microsoft.com/office/powerpoint/2010/main" val="3092911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multiple</a:t>
            </a:r>
            <a:endParaRPr lang="fr-FR" dirty="0"/>
          </a:p>
        </p:txBody>
      </p:sp>
      <p:sp>
        <p:nvSpPr>
          <p:cNvPr id="3" name="Espace réservé du contenu 2"/>
          <p:cNvSpPr>
            <a:spLocks noGrp="1"/>
          </p:cNvSpPr>
          <p:nvPr>
            <p:ph idx="1"/>
          </p:nvPr>
        </p:nvSpPr>
        <p:spPr>
          <a:xfrm>
            <a:off x="685800" y="1447800"/>
            <a:ext cx="8278688" cy="4724400"/>
          </a:xfrm>
        </p:spPr>
        <p:txBody>
          <a:bodyPr/>
          <a:lstStyle/>
          <a:p>
            <a:r>
              <a:rPr lang="fr-FR" dirty="0" smtClean="0"/>
              <a:t>Déjà vu avec type=email</a:t>
            </a:r>
          </a:p>
          <a:p>
            <a:r>
              <a:rPr lang="fr-FR" dirty="0" smtClean="0"/>
              <a:t>Peut-être utilisé aussi avec type=file</a:t>
            </a:r>
          </a:p>
          <a:p>
            <a:pPr marL="0" indent="0">
              <a:buNone/>
            </a:pPr>
            <a:r>
              <a:rPr lang="en-US" sz="2400" dirty="0">
                <a:latin typeface="Courier New" pitchFamily="49" charset="0"/>
                <a:cs typeface="Courier New" pitchFamily="49" charset="0"/>
              </a:rPr>
              <a:t>&lt;form action="demo_form.asp</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Select </a:t>
            </a:r>
            <a:r>
              <a:rPr lang="en-US" sz="2400" dirty="0">
                <a:latin typeface="Courier New" pitchFamily="49" charset="0"/>
                <a:cs typeface="Courier New" pitchFamily="49" charset="0"/>
              </a:rPr>
              <a:t>images: &lt;input </a:t>
            </a:r>
            <a:r>
              <a:rPr lang="en-US" sz="2400" b="1" dirty="0">
                <a:solidFill>
                  <a:srgbClr val="00B050"/>
                </a:solidFill>
                <a:latin typeface="Courier New" pitchFamily="49" charset="0"/>
                <a:cs typeface="Courier New" pitchFamily="49" charset="0"/>
              </a:rPr>
              <a:t>type="file"</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name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img</a:t>
            </a:r>
            <a:r>
              <a:rPr lang="en-US" sz="2400"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multiple="multiple" </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&lt;</a:t>
            </a:r>
            <a:r>
              <a:rPr lang="en-US" sz="2400" dirty="0">
                <a:latin typeface="Courier New" pitchFamily="49" charset="0"/>
                <a:cs typeface="Courier New" pitchFamily="49" charset="0"/>
              </a:rPr>
              <a:t>input type="submit" </a:t>
            </a:r>
            <a:r>
              <a:rPr lang="en-US" sz="2400" dirty="0" smtClean="0">
                <a:latin typeface="Courier New" pitchFamily="49" charset="0"/>
                <a:cs typeface="Courier New" pitchFamily="49" charset="0"/>
              </a:rPr>
              <a:t>/&gt;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form</a:t>
            </a:r>
            <a:r>
              <a:rPr lang="en-US" sz="2400" dirty="0" smtClean="0">
                <a:latin typeface="Courier New" pitchFamily="49" charset="0"/>
                <a:cs typeface="Courier New" pitchFamily="49" charset="0"/>
              </a:rPr>
              <a:t>&gt;</a:t>
            </a:r>
          </a:p>
          <a:p>
            <a:r>
              <a:rPr lang="fr-FR" sz="2400" dirty="0" smtClean="0">
                <a:hlinkClick r:id="rId2"/>
              </a:rPr>
              <a:t>Démonstration</a:t>
            </a:r>
            <a:endParaRPr lang="en-US" sz="2400" dirty="0" smtClean="0">
              <a:latin typeface="Courier New" pitchFamily="49" charset="0"/>
              <a:cs typeface="Courier New" pitchFamily="49" charset="0"/>
            </a:endParaRPr>
          </a:p>
          <a:p>
            <a:pPr marL="0" indent="0">
              <a:buNone/>
            </a:pPr>
            <a:endParaRPr lang="fr-FR" dirty="0"/>
          </a:p>
        </p:txBody>
      </p:sp>
    </p:spTree>
    <p:extLst>
      <p:ext uri="{BB962C8B-B14F-4D97-AF65-F5344CB8AC3E}">
        <p14:creationId xmlns:p14="http://schemas.microsoft.com/office/powerpoint/2010/main" val="25837814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autofocus</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smtClean="0"/>
              <a:t>Permet de mettre le focus sur un champ particulier d’un formulaire, sitôt la page chargée entièrement dans le navigateur.</a:t>
            </a:r>
          </a:p>
          <a:p>
            <a:r>
              <a:rPr lang="fr-FR" dirty="0" smtClean="0">
                <a:hlinkClick r:id="rId2"/>
              </a:rPr>
              <a:t>Démonstration</a:t>
            </a:r>
            <a:endParaRPr lang="fr-FR" dirty="0" smtClean="0"/>
          </a:p>
          <a:p>
            <a:pPr marL="0" indent="0">
              <a:buNone/>
            </a:pPr>
            <a:r>
              <a:rPr lang="fr-FR" sz="2400" dirty="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 action="demo_form.asp</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Nom:&lt;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text</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name</a:t>
            </a:r>
            <a:r>
              <a:rPr lang="fr-FR" sz="2400" dirty="0" smtClean="0">
                <a:latin typeface="Courier New" pitchFamily="49" charset="0"/>
                <a:cs typeface="Courier New" pitchFamily="49" charset="0"/>
              </a:rPr>
              <a:t>="nom" </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            </a:t>
            </a:r>
            <a:r>
              <a:rPr lang="fr-FR" sz="2400" b="1" dirty="0" smtClean="0">
                <a:solidFill>
                  <a:srgbClr val="FF0000"/>
                </a:solidFill>
                <a:latin typeface="Courier New" pitchFamily="49" charset="0"/>
                <a:cs typeface="Courier New" pitchFamily="49" charset="0"/>
              </a:rPr>
              <a:t>autofocus</a:t>
            </a:r>
            <a:r>
              <a:rPr lang="fr-FR" sz="2400" b="1" dirty="0">
                <a:solidFill>
                  <a:srgbClr val="FF0000"/>
                </a:solidFill>
                <a:latin typeface="Courier New" pitchFamily="49" charset="0"/>
                <a:cs typeface="Courier New" pitchFamily="49" charset="0"/>
              </a:rPr>
              <a:t>="autofocus</a:t>
            </a:r>
            <a:r>
              <a:rPr lang="fr-FR" sz="2400" b="1" dirty="0" smtClean="0">
                <a:solidFill>
                  <a:srgbClr val="FF0000"/>
                </a:solidFill>
                <a:latin typeface="Courier New" pitchFamily="49" charset="0"/>
                <a:cs typeface="Courier New" pitchFamily="49" charset="0"/>
              </a:rPr>
              <a:t>"</a:t>
            </a:r>
            <a:r>
              <a:rPr lang="fr-FR" sz="2400" dirty="0" smtClean="0">
                <a:latin typeface="Courier New" pitchFamily="49" charset="0"/>
                <a:cs typeface="Courier New" pitchFamily="49" charset="0"/>
              </a:rPr>
              <a:t>/&gt;&lt;</a:t>
            </a:r>
            <a:r>
              <a:rPr lang="fr-FR" sz="2400" dirty="0" err="1">
                <a:latin typeface="Courier New" pitchFamily="49" charset="0"/>
                <a:cs typeface="Courier New" pitchFamily="49" charset="0"/>
              </a:rPr>
              <a:t>br</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Prénom: </a:t>
            </a:r>
            <a:r>
              <a:rPr lang="fr-FR" sz="2400" dirty="0">
                <a:latin typeface="Courier New" pitchFamily="49" charset="0"/>
                <a:cs typeface="Courier New" pitchFamily="49" charset="0"/>
              </a:rPr>
              <a:t>&lt;input type="</a:t>
            </a:r>
            <a:r>
              <a:rPr lang="fr-FR" sz="2400" dirty="0" err="1">
                <a:latin typeface="Courier New" pitchFamily="49" charset="0"/>
                <a:cs typeface="Courier New" pitchFamily="49" charset="0"/>
              </a:rPr>
              <a:t>text</a:t>
            </a:r>
            <a:r>
              <a:rPr lang="fr-FR" sz="2400" dirty="0">
                <a:latin typeface="Courier New" pitchFamily="49" charset="0"/>
                <a:cs typeface="Courier New" pitchFamily="49" charset="0"/>
              </a:rPr>
              <a:t>" </a:t>
            </a:r>
            <a:r>
              <a:rPr lang="fr-FR" sz="2400" dirty="0" err="1">
                <a:latin typeface="Courier New" pitchFamily="49" charset="0"/>
                <a:cs typeface="Courier New" pitchFamily="49" charset="0"/>
              </a:rPr>
              <a:t>name</a:t>
            </a:r>
            <a:r>
              <a:rPr lang="fr-FR" sz="2400" dirty="0" smtClean="0">
                <a:latin typeface="Courier New" pitchFamily="49" charset="0"/>
                <a:cs typeface="Courier New" pitchFamily="49" charset="0"/>
              </a:rPr>
              <a:t>="</a:t>
            </a:r>
            <a:r>
              <a:rPr lang="fr-FR" sz="2400" dirty="0" err="1" smtClean="0">
                <a:latin typeface="Courier New" pitchFamily="49" charset="0"/>
                <a:cs typeface="Courier New" pitchFamily="49" charset="0"/>
              </a:rPr>
              <a:t>pre</a:t>
            </a:r>
            <a:r>
              <a:rPr lang="fr-FR" sz="2400" dirty="0" smtClean="0">
                <a:latin typeface="Courier New" pitchFamily="49" charset="0"/>
                <a:cs typeface="Courier New" pitchFamily="49" charset="0"/>
              </a:rPr>
              <a:t>"/&gt;&lt;</a:t>
            </a:r>
            <a:r>
              <a:rPr lang="fr-FR" sz="2400" dirty="0" err="1">
                <a:latin typeface="Courier New" pitchFamily="49" charset="0"/>
                <a:cs typeface="Courier New" pitchFamily="49" charset="0"/>
              </a:rPr>
              <a:t>br</a:t>
            </a:r>
            <a:r>
              <a:rPr lang="fr-FR" sz="2400" dirty="0">
                <a:latin typeface="Courier New" pitchFamily="49" charset="0"/>
                <a:cs typeface="Courier New" pitchFamily="49" charset="0"/>
              </a:rPr>
              <a:t> </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&lt;</a:t>
            </a:r>
            <a:r>
              <a:rPr lang="fr-FR" sz="2400" dirty="0">
                <a:latin typeface="Courier New" pitchFamily="49" charset="0"/>
                <a:cs typeface="Courier New" pitchFamily="49" charset="0"/>
              </a:rPr>
              <a:t>input type="</a:t>
            </a:r>
            <a:r>
              <a:rPr lang="fr-FR" sz="2400" dirty="0" err="1">
                <a:latin typeface="Courier New" pitchFamily="49" charset="0"/>
                <a:cs typeface="Courier New" pitchFamily="49" charset="0"/>
              </a:rPr>
              <a:t>submit</a:t>
            </a:r>
            <a:r>
              <a:rPr lang="fr-FR" sz="2400" dirty="0" smtClean="0">
                <a:latin typeface="Courier New" pitchFamily="49" charset="0"/>
                <a:cs typeface="Courier New" pitchFamily="49" charset="0"/>
              </a:rPr>
              <a:t>"/&gt;</a:t>
            </a:r>
            <a:br>
              <a:rPr lang="fr-FR" sz="2400" dirty="0" smtClean="0">
                <a:latin typeface="Courier New" pitchFamily="49" charset="0"/>
                <a:cs typeface="Courier New" pitchFamily="49" charset="0"/>
              </a:rPr>
            </a:br>
            <a:r>
              <a:rPr lang="fr-FR" sz="2400" dirty="0" smtClean="0">
                <a:latin typeface="Courier New" pitchFamily="49" charset="0"/>
                <a:cs typeface="Courier New" pitchFamily="49" charset="0"/>
              </a:rPr>
              <a:t>&lt;/</a:t>
            </a:r>
            <a:r>
              <a:rPr lang="fr-FR" sz="2400" dirty="0" err="1">
                <a:latin typeface="Courier New" pitchFamily="49" charset="0"/>
                <a:cs typeface="Courier New" pitchFamily="49" charset="0"/>
              </a:rPr>
              <a:t>form</a:t>
            </a:r>
            <a:r>
              <a:rPr lang="fr-FR" sz="2400" dirty="0">
                <a:latin typeface="Courier New" pitchFamily="49" charset="0"/>
                <a:cs typeface="Courier New" pitchFamily="49" charset="0"/>
              </a:rPr>
              <a:t>&gt;</a:t>
            </a:r>
          </a:p>
        </p:txBody>
      </p:sp>
    </p:spTree>
    <p:extLst>
      <p:ext uri="{BB962C8B-B14F-4D97-AF65-F5344CB8AC3E}">
        <p14:creationId xmlns:p14="http://schemas.microsoft.com/office/powerpoint/2010/main" val="1222557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904656"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Les </a:t>
            </a:r>
            <a:r>
              <a:rPr lang="en-US" dirty="0" err="1" smtClean="0"/>
              <a:t>nouveautés</a:t>
            </a:r>
            <a:r>
              <a:rPr lang="en-US" dirty="0" smtClean="0"/>
              <a:t> ! Des </a:t>
            </a:r>
            <a:r>
              <a:rPr lang="en-US" dirty="0" err="1" smtClean="0"/>
              <a:t>démos</a:t>
            </a:r>
            <a:r>
              <a:rPr lang="en-US" dirty="0" smtClean="0"/>
              <a:t> </a:t>
            </a:r>
            <a:r>
              <a:rPr lang="en-US" dirty="0" err="1" smtClean="0"/>
              <a:t>avant</a:t>
            </a:r>
            <a:r>
              <a:rPr lang="en-US" dirty="0" smtClean="0"/>
              <a:t> </a:t>
            </a:r>
            <a:r>
              <a:rPr lang="en-US" dirty="0" err="1" smtClean="0"/>
              <a:t>d’aller</a:t>
            </a:r>
            <a:r>
              <a:rPr lang="en-US" dirty="0" smtClean="0"/>
              <a:t> plus loin !</a:t>
            </a:r>
            <a:endParaRPr lang="en-US" dirty="0"/>
          </a:p>
        </p:txBody>
      </p:sp>
    </p:spTree>
    <p:extLst>
      <p:ext uri="{BB962C8B-B14F-4D97-AF65-F5344CB8AC3E}">
        <p14:creationId xmlns:p14="http://schemas.microsoft.com/office/powerpoint/2010/main" val="974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height</a:t>
            </a:r>
            <a:r>
              <a:rPr lang="fr-FR" dirty="0" smtClean="0"/>
              <a:t> et </a:t>
            </a:r>
            <a:r>
              <a:rPr lang="fr-FR" dirty="0" err="1" smtClean="0"/>
              <a:t>width</a:t>
            </a:r>
            <a:endParaRPr lang="fr-FR" dirty="0"/>
          </a:p>
        </p:txBody>
      </p:sp>
      <p:sp>
        <p:nvSpPr>
          <p:cNvPr id="3" name="Espace réservé du contenu 2"/>
          <p:cNvSpPr>
            <a:spLocks noGrp="1"/>
          </p:cNvSpPr>
          <p:nvPr>
            <p:ph idx="1"/>
          </p:nvPr>
        </p:nvSpPr>
        <p:spPr>
          <a:xfrm>
            <a:off x="685800" y="1447800"/>
            <a:ext cx="8001000" cy="5365576"/>
          </a:xfrm>
        </p:spPr>
        <p:txBody>
          <a:bodyPr/>
          <a:lstStyle/>
          <a:p>
            <a:r>
              <a:rPr lang="fr-FR" dirty="0"/>
              <a:t>&lt;input </a:t>
            </a:r>
            <a:r>
              <a:rPr lang="fr-FR" b="1" dirty="0">
                <a:solidFill>
                  <a:srgbClr val="00B050"/>
                </a:solidFill>
              </a:rPr>
              <a:t>type="image"</a:t>
            </a:r>
            <a:r>
              <a:rPr lang="fr-FR" dirty="0"/>
              <a:t> </a:t>
            </a:r>
            <a:r>
              <a:rPr lang="fr-FR" dirty="0" err="1"/>
              <a:t>src</a:t>
            </a:r>
            <a:r>
              <a:rPr lang="fr-FR" dirty="0"/>
              <a:t>="img_submit.gif" </a:t>
            </a:r>
            <a:r>
              <a:rPr lang="fr-FR" b="1" dirty="0" err="1">
                <a:solidFill>
                  <a:srgbClr val="00B050"/>
                </a:solidFill>
              </a:rPr>
              <a:t>alt</a:t>
            </a:r>
            <a:r>
              <a:rPr lang="fr-FR" b="1" dirty="0">
                <a:solidFill>
                  <a:srgbClr val="00B050"/>
                </a:solidFill>
              </a:rPr>
              <a:t>="</a:t>
            </a:r>
            <a:r>
              <a:rPr lang="fr-FR" b="1" dirty="0" err="1">
                <a:solidFill>
                  <a:srgbClr val="00B050"/>
                </a:solidFill>
              </a:rPr>
              <a:t>Submit</a:t>
            </a:r>
            <a:r>
              <a:rPr lang="fr-FR" b="1" dirty="0">
                <a:solidFill>
                  <a:srgbClr val="00B050"/>
                </a:solidFill>
              </a:rPr>
              <a:t>"</a:t>
            </a:r>
            <a:r>
              <a:rPr lang="fr-FR" dirty="0"/>
              <a:t> </a:t>
            </a:r>
            <a:r>
              <a:rPr lang="fr-FR" b="1" dirty="0" err="1">
                <a:solidFill>
                  <a:srgbClr val="FF0000"/>
                </a:solidFill>
              </a:rPr>
              <a:t>width</a:t>
            </a:r>
            <a:r>
              <a:rPr lang="fr-FR" b="1" dirty="0">
                <a:solidFill>
                  <a:srgbClr val="FF0000"/>
                </a:solidFill>
              </a:rPr>
              <a:t>="48" </a:t>
            </a:r>
            <a:r>
              <a:rPr lang="fr-FR" b="1" dirty="0" err="1">
                <a:solidFill>
                  <a:srgbClr val="FF0000"/>
                </a:solidFill>
              </a:rPr>
              <a:t>height</a:t>
            </a:r>
            <a:r>
              <a:rPr lang="fr-FR" b="1" dirty="0">
                <a:solidFill>
                  <a:srgbClr val="FF0000"/>
                </a:solidFill>
              </a:rPr>
              <a:t>="48</a:t>
            </a:r>
            <a:r>
              <a:rPr lang="fr-FR" b="1" dirty="0" smtClean="0">
                <a:solidFill>
                  <a:srgbClr val="FF0000"/>
                </a:solidFill>
              </a:rPr>
              <a:t>"</a:t>
            </a:r>
            <a:r>
              <a:rPr lang="fr-FR" dirty="0" smtClean="0"/>
              <a:t>/&gt;</a:t>
            </a:r>
          </a:p>
          <a:p>
            <a:r>
              <a:rPr lang="fr-FR" dirty="0" smtClean="0"/>
              <a:t>Il s’agit d’un bouton qui est une image, et qui provoque la soumission du formulaire !</a:t>
            </a:r>
          </a:p>
          <a:p>
            <a:r>
              <a:rPr lang="fr-FR" dirty="0" smtClean="0"/>
              <a:t>Envoie deux paramètres supplémentaires : les coordonnées du point cliqué dans l’image</a:t>
            </a:r>
          </a:p>
          <a:p>
            <a:pPr marL="0" indent="0">
              <a:buNone/>
            </a:pPr>
            <a:r>
              <a:rPr lang="fr-FR" sz="1600" dirty="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 action="demo_form.asp</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First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 &lt;input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fname</a:t>
            </a:r>
            <a:r>
              <a:rPr lang="fr-FR" sz="1600" dirty="0">
                <a:latin typeface="Courier New" pitchFamily="49" charset="0"/>
                <a:cs typeface="Courier New" pitchFamily="49" charset="0"/>
              </a:rPr>
              <a:t>" /&gt;&lt;</a:t>
            </a:r>
            <a:r>
              <a:rPr lang="fr-FR" sz="1600" dirty="0" err="1">
                <a:latin typeface="Courier New" pitchFamily="49" charset="0"/>
                <a:cs typeface="Courier New" pitchFamily="49" charset="0"/>
              </a:rPr>
              <a:t>br</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Last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 &lt;input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name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lname</a:t>
            </a:r>
            <a:r>
              <a:rPr lang="fr-FR" sz="1600" dirty="0">
                <a:latin typeface="Courier New" pitchFamily="49" charset="0"/>
                <a:cs typeface="Courier New" pitchFamily="49" charset="0"/>
              </a:rPr>
              <a:t>" /&gt;&lt;</a:t>
            </a:r>
            <a:r>
              <a:rPr lang="fr-FR" sz="1600" dirty="0" err="1">
                <a:latin typeface="Courier New" pitchFamily="49" charset="0"/>
                <a:cs typeface="Courier New" pitchFamily="49" charset="0"/>
              </a:rPr>
              <a:t>br</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input type="image" </a:t>
            </a:r>
            <a:r>
              <a:rPr lang="fr-FR" sz="1600" dirty="0" err="1">
                <a:latin typeface="Courier New" pitchFamily="49" charset="0"/>
                <a:cs typeface="Courier New" pitchFamily="49" charset="0"/>
              </a:rPr>
              <a:t>src</a:t>
            </a:r>
            <a:r>
              <a:rPr lang="fr-FR" sz="1600" dirty="0">
                <a:latin typeface="Courier New" pitchFamily="49" charset="0"/>
                <a:cs typeface="Courier New" pitchFamily="49" charset="0"/>
              </a:rPr>
              <a:t>="img_submit.gif" </a:t>
            </a:r>
            <a:r>
              <a:rPr lang="fr-FR" sz="1600" dirty="0" err="1">
                <a:latin typeface="Courier New" pitchFamily="49" charset="0"/>
                <a:cs typeface="Courier New" pitchFamily="49" charset="0"/>
              </a:rPr>
              <a:t>alt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Submit</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          </a:t>
            </a:r>
            <a:r>
              <a:rPr lang="fr-FR" sz="1600" dirty="0" err="1" smtClean="0">
                <a:latin typeface="Courier New" pitchFamily="49" charset="0"/>
                <a:cs typeface="Courier New" pitchFamily="49" charset="0"/>
              </a:rPr>
              <a:t>width</a:t>
            </a:r>
            <a:r>
              <a:rPr lang="fr-FR" sz="1600" dirty="0">
                <a:latin typeface="Courier New" pitchFamily="49" charset="0"/>
                <a:cs typeface="Courier New" pitchFamily="49" charset="0"/>
              </a:rPr>
              <a:t>="48" </a:t>
            </a:r>
            <a:r>
              <a:rPr lang="fr-FR" sz="1600" dirty="0" err="1">
                <a:latin typeface="Courier New" pitchFamily="49" charset="0"/>
                <a:cs typeface="Courier New" pitchFamily="49" charset="0"/>
              </a:rPr>
              <a:t>height</a:t>
            </a:r>
            <a:r>
              <a:rPr lang="fr-FR" sz="1600" dirty="0">
                <a:latin typeface="Courier New" pitchFamily="49" charset="0"/>
                <a:cs typeface="Courier New" pitchFamily="49" charset="0"/>
              </a:rPr>
              <a:t>="48</a:t>
            </a:r>
            <a:r>
              <a:rPr lang="fr-FR" sz="1600" dirty="0" smtClean="0">
                <a:latin typeface="Courier New" pitchFamily="49" charset="0"/>
                <a:cs typeface="Courier New" pitchFamily="49" charset="0"/>
              </a:rPr>
              <a:t>"/&gt;</a:t>
            </a:r>
            <a:br>
              <a:rPr lang="fr-FR" sz="1600" dirty="0" smtClean="0">
                <a:latin typeface="Courier New" pitchFamily="49" charset="0"/>
                <a:cs typeface="Courier New" pitchFamily="49" charset="0"/>
              </a:rPr>
            </a:br>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form</a:t>
            </a:r>
            <a:r>
              <a:rPr lang="fr-FR" sz="1600" dirty="0">
                <a:latin typeface="Courier New" pitchFamily="49" charset="0"/>
                <a:cs typeface="Courier New" pitchFamily="49" charset="0"/>
              </a:rPr>
              <a:t>&gt;</a:t>
            </a:r>
            <a:endParaRPr lang="fr-FR" sz="1600" dirty="0" smtClean="0">
              <a:latin typeface="Courier New" pitchFamily="49" charset="0"/>
              <a:cs typeface="Courier New" pitchFamily="49"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805264"/>
            <a:ext cx="2608539"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246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a:t>
            </a:r>
            <a:r>
              <a:rPr lang="fr-FR" dirty="0" err="1" smtClean="0"/>
              <a:t>width</a:t>
            </a:r>
            <a:r>
              <a:rPr lang="fr-FR" dirty="0" smtClean="0"/>
              <a:t> et </a:t>
            </a:r>
            <a:r>
              <a:rPr lang="fr-FR" dirty="0" err="1" smtClean="0"/>
              <a:t>height</a:t>
            </a:r>
            <a:endParaRPr lang="fr-FR" dirty="0"/>
          </a:p>
        </p:txBody>
      </p:sp>
      <p:sp>
        <p:nvSpPr>
          <p:cNvPr id="3" name="Espace réservé du contenu 2"/>
          <p:cNvSpPr>
            <a:spLocks noGrp="1"/>
          </p:cNvSpPr>
          <p:nvPr>
            <p:ph idx="1"/>
          </p:nvPr>
        </p:nvSpPr>
        <p:spPr/>
        <p:txBody>
          <a:bodyPr/>
          <a:lstStyle/>
          <a:p>
            <a:r>
              <a:rPr lang="fr-FR" dirty="0" smtClean="0"/>
              <a:t>Lorsqu’on soumet, envoie :</a:t>
            </a:r>
          </a:p>
          <a:p>
            <a:r>
              <a:rPr lang="fr-FR" dirty="0" err="1" smtClean="0"/>
              <a:t>fname</a:t>
            </a:r>
            <a:r>
              <a:rPr lang="fr-FR" dirty="0" smtClean="0"/>
              <a:t>=</a:t>
            </a:r>
            <a:r>
              <a:rPr lang="fr-FR" dirty="0" err="1" smtClean="0"/>
              <a:t>Michel&amp;lname</a:t>
            </a:r>
            <a:r>
              <a:rPr lang="fr-FR" dirty="0" smtClean="0"/>
              <a:t>=</a:t>
            </a:r>
            <a:r>
              <a:rPr lang="fr-FR" dirty="0" err="1" smtClean="0"/>
              <a:t>Buffa&amp;</a:t>
            </a:r>
            <a:r>
              <a:rPr lang="fr-FR" b="1" dirty="0" err="1" smtClean="0">
                <a:solidFill>
                  <a:srgbClr val="FF0000"/>
                </a:solidFill>
              </a:rPr>
              <a:t>x</a:t>
            </a:r>
            <a:r>
              <a:rPr lang="fr-FR" b="1" dirty="0" smtClean="0">
                <a:solidFill>
                  <a:srgbClr val="FF0000"/>
                </a:solidFill>
              </a:rPr>
              <a:t>=34&amp;y=35</a:t>
            </a:r>
          </a:p>
          <a:p>
            <a:r>
              <a:rPr lang="fr-FR" dirty="0" smtClean="0">
                <a:hlinkClick r:id="rId2"/>
              </a:rPr>
              <a:t>Démonstration</a:t>
            </a:r>
            <a:endParaRPr lang="fr-FR" dirty="0"/>
          </a:p>
        </p:txBody>
      </p:sp>
    </p:spTree>
    <p:extLst>
      <p:ext uri="{BB962C8B-B14F-4D97-AF65-F5344CB8AC3E}">
        <p14:creationId xmlns:p14="http://schemas.microsoft.com/office/powerpoint/2010/main" val="3180913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Pseudo classes CSS </a:t>
            </a:r>
            <a:endParaRPr lang="fr-FR" dirty="0"/>
          </a:p>
        </p:txBody>
      </p:sp>
      <p:sp>
        <p:nvSpPr>
          <p:cNvPr id="3" name="Espace réservé du contenu 2"/>
          <p:cNvSpPr>
            <a:spLocks noGrp="1"/>
          </p:cNvSpPr>
          <p:nvPr>
            <p:ph idx="1"/>
          </p:nvPr>
        </p:nvSpPr>
        <p:spPr>
          <a:xfrm>
            <a:off x="539552" y="1124744"/>
            <a:ext cx="8604448" cy="5616624"/>
          </a:xfrm>
        </p:spPr>
        <p:txBody>
          <a:bodyPr/>
          <a:lstStyle/>
          <a:p>
            <a:pPr marL="0" indent="0">
              <a:buNone/>
            </a:pPr>
            <a:r>
              <a:rPr lang="fr-FR" sz="1800" dirty="0">
                <a:latin typeface="Courier New" pitchFamily="49" charset="0"/>
                <a:cs typeface="Courier New" pitchFamily="49" charset="0"/>
              </a:rPr>
              <a:t>&lt;input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a:t>
            </a:r>
            <a:r>
              <a:rPr lang="fr-FR" sz="1800" dirty="0" err="1">
                <a:latin typeface="Courier New" pitchFamily="49" charset="0"/>
                <a:cs typeface="Courier New" pitchFamily="49" charset="0"/>
              </a:rPr>
              <a:t>optional</a:t>
            </a:r>
            <a:r>
              <a:rPr lang="fr-FR" sz="1800" dirty="0">
                <a:latin typeface="Courier New" pitchFamily="49" charset="0"/>
                <a:cs typeface="Courier New" pitchFamily="49" charset="0"/>
              </a:rPr>
              <a:t>"&gt;&lt;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a:t>
            </a:r>
            <a:r>
              <a:rPr lang="fr-FR" sz="1800" dirty="0" err="1">
                <a:latin typeface="Courier New" pitchFamily="49" charset="0"/>
                <a:cs typeface="Courier New" pitchFamily="49" charset="0"/>
              </a:rPr>
              <a:t>required</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required</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type="time" value="06:06"    </a:t>
            </a:r>
            <a:r>
              <a:rPr lang="fr-FR" sz="1800" dirty="0" err="1">
                <a:latin typeface="Courier New" pitchFamily="49" charset="0"/>
                <a:cs typeface="Courier New" pitchFamily="49" charset="0"/>
              </a:rPr>
              <a:t>required</a:t>
            </a:r>
            <a:r>
              <a:rPr lang="fr-FR" sz="1800" dirty="0">
                <a:latin typeface="Courier New" pitchFamily="49" charset="0"/>
                <a:cs typeface="Courier New" pitchFamily="49" charset="0"/>
              </a:rPr>
              <a:t>&gt;&lt;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err="1">
                <a:latin typeface="Courier New" pitchFamily="49" charset="0"/>
                <a:cs typeface="Courier New" pitchFamily="49" charset="0"/>
              </a:rPr>
              <a:t>br</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input type="</a:t>
            </a:r>
            <a:r>
              <a:rPr lang="fr-FR" sz="1800" dirty="0" err="1">
                <a:latin typeface="Courier New" pitchFamily="49" charset="0"/>
                <a:cs typeface="Courier New" pitchFamily="49" charset="0"/>
              </a:rPr>
              <a:t>text</a:t>
            </a:r>
            <a:r>
              <a:rPr lang="fr-FR" sz="1800" dirty="0">
                <a:latin typeface="Courier New" pitchFamily="49" charset="0"/>
                <a:cs typeface="Courier New" pitchFamily="49" charset="0"/>
              </a:rPr>
              <a:t>" value="lettres9" pattern="[ a-</a:t>
            </a:r>
            <a:r>
              <a:rPr lang="fr-FR" sz="1800" dirty="0" err="1">
                <a:latin typeface="Courier New" pitchFamily="49" charset="0"/>
                <a:cs typeface="Courier New" pitchFamily="49" charset="0"/>
              </a:rPr>
              <a:t>zA</a:t>
            </a:r>
            <a:r>
              <a:rPr lang="fr-FR" sz="1800" dirty="0">
                <a:latin typeface="Courier New" pitchFamily="49" charset="0"/>
                <a:cs typeface="Courier New" pitchFamily="49" charset="0"/>
              </a:rPr>
              <a:t>-Z</a:t>
            </a:r>
            <a:r>
              <a:rPr lang="fr-FR" sz="1800" dirty="0" smtClean="0">
                <a:latin typeface="Courier New" pitchFamily="49" charset="0"/>
                <a:cs typeface="Courier New" pitchFamily="49" charset="0"/>
              </a:rPr>
              <a:t>]*"&gt;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Effacez </a:t>
            </a:r>
            <a:r>
              <a:rPr lang="fr-FR" sz="1800" dirty="0">
                <a:latin typeface="Courier New" pitchFamily="49" charset="0"/>
                <a:cs typeface="Courier New" pitchFamily="49" charset="0"/>
              </a:rPr>
              <a:t>le chiffre, pour rendre ce champ valide</a:t>
            </a:r>
            <a:r>
              <a:rPr lang="fr-FR" sz="1800" dirty="0" smtClean="0">
                <a:latin typeface="Courier New" pitchFamily="49" charset="0"/>
                <a:cs typeface="Courier New" pitchFamily="49" charset="0"/>
              </a:rPr>
              <a:t>.</a:t>
            </a:r>
          </a:p>
          <a:p>
            <a:r>
              <a:rPr lang="fr-FR" dirty="0"/>
              <a:t>Avec comme CSS </a:t>
            </a:r>
            <a:r>
              <a:rPr lang="fr-FR" dirty="0" smtClean="0"/>
              <a:t>:                </a:t>
            </a:r>
            <a:r>
              <a:rPr lang="fr-FR" dirty="0" smtClean="0">
                <a:hlinkClick r:id="rId2"/>
              </a:rPr>
              <a:t>Démonstration</a:t>
            </a:r>
            <a:endParaRPr lang="fr-FR" dirty="0"/>
          </a:p>
          <a:p>
            <a:pPr marL="0" indent="0">
              <a:buNone/>
            </a:pPr>
            <a:r>
              <a:rPr lang="fr-FR" sz="1800" dirty="0">
                <a:latin typeface="Courier New" pitchFamily="49" charset="0"/>
                <a:cs typeface="Courier New" pitchFamily="49" charset="0"/>
              </a:rPr>
              <a:t>&lt;</a:t>
            </a:r>
            <a:r>
              <a:rPr lang="fr-FR" sz="1800" dirty="0" smtClean="0">
                <a:latin typeface="Courier New" pitchFamily="49" charset="0"/>
                <a:cs typeface="Courier New" pitchFamily="49" charset="0"/>
              </a:rPr>
              <a:t>style&gt;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input:optional</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err="1" smtClean="0">
                <a:latin typeface="Courier New" pitchFamily="49" charset="0"/>
                <a:cs typeface="Courier New" pitchFamily="49" charset="0"/>
              </a:rPr>
              <a:t>silver</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input:required</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fuchsia}</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input:invalid</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{background-</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red</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&lt;/</a:t>
            </a:r>
            <a:r>
              <a:rPr lang="fr-FR" sz="1800" dirty="0">
                <a:latin typeface="Courier New" pitchFamily="49" charset="0"/>
                <a:cs typeface="Courier New" pitchFamily="49" charset="0"/>
              </a:rPr>
              <a:t>style&gt;</a:t>
            </a:r>
            <a:r>
              <a:rPr lang="fr-FR" sz="2400" dirty="0"/>
              <a:t>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901" y="5157192"/>
            <a:ext cx="5482148"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7581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t>
            </a:r>
            <a:r>
              <a:rPr lang="fr-FR" dirty="0" err="1" smtClean="0"/>
              <a:t>required</a:t>
            </a:r>
            <a:endParaRPr lang="fr-FR" dirty="0"/>
          </a:p>
        </p:txBody>
      </p:sp>
      <p:sp>
        <p:nvSpPr>
          <p:cNvPr id="3" name="Espace réservé du contenu 2"/>
          <p:cNvSpPr>
            <a:spLocks noGrp="1"/>
          </p:cNvSpPr>
          <p:nvPr>
            <p:ph idx="1"/>
          </p:nvPr>
        </p:nvSpPr>
        <p:spPr/>
        <p:txBody>
          <a:bodyPr/>
          <a:lstStyle/>
          <a:p>
            <a:r>
              <a:rPr lang="fr-FR" dirty="0" smtClean="0"/>
              <a:t>Cet attribut indique qu’un champ input ne peut demeurer vide</a:t>
            </a:r>
          </a:p>
          <a:p>
            <a:r>
              <a:rPr lang="fr-FR" dirty="0" smtClean="0"/>
              <a:t>S’applique aux types </a:t>
            </a:r>
            <a:r>
              <a:rPr lang="en-US" dirty="0"/>
              <a:t> text, search, </a:t>
            </a:r>
            <a:r>
              <a:rPr lang="en-US" dirty="0" err="1"/>
              <a:t>url</a:t>
            </a:r>
            <a:r>
              <a:rPr lang="en-US" dirty="0"/>
              <a:t>, </a:t>
            </a:r>
            <a:r>
              <a:rPr lang="en-US" dirty="0" err="1"/>
              <a:t>tel</a:t>
            </a:r>
            <a:r>
              <a:rPr lang="en-US" dirty="0"/>
              <a:t>, email, password, date pickers, number, checkbox, radio, </a:t>
            </a:r>
            <a:r>
              <a:rPr lang="en-US" dirty="0" smtClean="0"/>
              <a:t>et file</a:t>
            </a:r>
            <a:endParaRPr lang="fr-FR" dirty="0" smtClean="0"/>
          </a:p>
          <a:p>
            <a:r>
              <a:rPr lang="fr-FR" dirty="0"/>
              <a:t>&lt;input type="</a:t>
            </a:r>
            <a:r>
              <a:rPr lang="fr-FR" dirty="0" err="1"/>
              <a:t>text</a:t>
            </a:r>
            <a:r>
              <a:rPr lang="fr-FR" dirty="0"/>
              <a:t>" </a:t>
            </a:r>
            <a:r>
              <a:rPr lang="fr-FR" b="1" dirty="0" err="1">
                <a:solidFill>
                  <a:srgbClr val="FF0000"/>
                </a:solidFill>
              </a:rPr>
              <a:t>required</a:t>
            </a:r>
            <a:r>
              <a:rPr lang="fr-FR" dirty="0" smtClean="0"/>
              <a:t>&gt;</a:t>
            </a:r>
          </a:p>
          <a:p>
            <a:r>
              <a:rPr lang="fr-FR" dirty="0" smtClean="0"/>
              <a:t>Utile car peut être stylé via CSS</a:t>
            </a:r>
          </a:p>
          <a:p>
            <a:pPr marL="0" indent="0">
              <a:buNone/>
            </a:pPr>
            <a:r>
              <a:rPr lang="fr-FR" dirty="0" err="1">
                <a:latin typeface="Courier New" pitchFamily="49" charset="0"/>
                <a:cs typeface="Courier New" pitchFamily="49" charset="0"/>
              </a:rPr>
              <a:t>input:required</a:t>
            </a:r>
            <a:r>
              <a:rPr lang="fr-FR" dirty="0">
                <a:latin typeface="Courier New" pitchFamily="49" charset="0"/>
                <a:cs typeface="Courier New" pitchFamily="49" charset="0"/>
              </a:rPr>
              <a:t> </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   background-</a:t>
            </a:r>
            <a:r>
              <a:rPr lang="fr-FR" dirty="0" err="1" smtClean="0">
                <a:latin typeface="Courier New" pitchFamily="49" charset="0"/>
                <a:cs typeface="Courier New" pitchFamily="49" charset="0"/>
              </a:rPr>
              <a:t>color</a:t>
            </a:r>
            <a:r>
              <a:rPr lang="fr-FR" dirty="0">
                <a:latin typeface="Courier New" pitchFamily="49" charset="0"/>
                <a:cs typeface="Courier New" pitchFamily="49" charset="0"/>
              </a:rPr>
              <a:t>: green</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a:t>
            </a:r>
            <a:endParaRPr lang="fr-FR" dirty="0">
              <a:latin typeface="Courier New" pitchFamily="49" charset="0"/>
              <a:cs typeface="Courier New" pitchFamily="49" charset="0"/>
            </a:endParaRPr>
          </a:p>
          <a:p>
            <a:endParaRPr lang="fr-FR" dirty="0"/>
          </a:p>
        </p:txBody>
      </p:sp>
    </p:spTree>
    <p:extLst>
      <p:ext uri="{BB962C8B-B14F-4D97-AF65-F5344CB8AC3E}">
        <p14:creationId xmlns:p14="http://schemas.microsoft.com/office/powerpoint/2010/main" val="809569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Attribut </a:t>
            </a:r>
            <a:r>
              <a:rPr lang="fr-FR" dirty="0" err="1" smtClean="0"/>
              <a:t>required</a:t>
            </a:r>
            <a:r>
              <a:rPr lang="fr-FR" dirty="0" smtClean="0"/>
              <a:t> (1)</a:t>
            </a:r>
            <a:endParaRPr lang="fr-FR" dirty="0"/>
          </a:p>
        </p:txBody>
      </p:sp>
      <p:sp>
        <p:nvSpPr>
          <p:cNvPr id="3" name="Espace réservé du contenu 2"/>
          <p:cNvSpPr>
            <a:spLocks noGrp="1"/>
          </p:cNvSpPr>
          <p:nvPr>
            <p:ph idx="1"/>
          </p:nvPr>
        </p:nvSpPr>
        <p:spPr/>
        <p:txBody>
          <a:bodyPr/>
          <a:lstStyle/>
          <a:p>
            <a:r>
              <a:rPr lang="fr-FR" dirty="0" smtClean="0"/>
              <a:t>Avec l’exemple précédent le champs input sera encadré de rouge par défaut, vert dès qu’un caractère sera saisi (</a:t>
            </a:r>
            <a:r>
              <a:rPr lang="fr-FR" dirty="0" err="1" smtClean="0"/>
              <a:t>cf</a:t>
            </a:r>
            <a:r>
              <a:rPr lang="fr-FR" dirty="0" smtClean="0"/>
              <a:t> </a:t>
            </a:r>
            <a:r>
              <a:rPr lang="fr-FR" dirty="0" err="1" smtClean="0"/>
              <a:t>css</a:t>
            </a:r>
            <a:r>
              <a:rPr lang="fr-FR" dirty="0"/>
              <a:t>)</a:t>
            </a:r>
            <a:endParaRPr lang="fr-FR" dirty="0" smtClean="0"/>
          </a:p>
          <a:p>
            <a:endParaRPr lang="fr-FR" dirty="0"/>
          </a:p>
        </p:txBody>
      </p:sp>
    </p:spTree>
    <p:extLst>
      <p:ext uri="{BB962C8B-B14F-4D97-AF65-F5344CB8AC3E}">
        <p14:creationId xmlns:p14="http://schemas.microsoft.com/office/powerpoint/2010/main" val="35076005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a:t>
            </a:r>
            <a:r>
              <a:rPr lang="fr-FR" dirty="0" err="1" smtClean="0"/>
              <a:t>novalidate</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dirty="0"/>
              <a:t>&lt;input type="submit" </a:t>
            </a:r>
            <a:r>
              <a:rPr lang="en-US" b="1" dirty="0" err="1">
                <a:solidFill>
                  <a:srgbClr val="FF0000"/>
                </a:solidFill>
              </a:rPr>
              <a:t>formnovalidate</a:t>
            </a:r>
            <a:r>
              <a:rPr lang="en-US" b="1" dirty="0">
                <a:solidFill>
                  <a:srgbClr val="FF0000"/>
                </a:solidFill>
              </a:rPr>
              <a:t>="</a:t>
            </a:r>
            <a:r>
              <a:rPr lang="en-US" b="1" dirty="0" err="1">
                <a:solidFill>
                  <a:srgbClr val="FF0000"/>
                </a:solidFill>
              </a:rPr>
              <a:t>formnovalidate</a:t>
            </a:r>
            <a:r>
              <a:rPr lang="en-US" b="1" dirty="0">
                <a:solidFill>
                  <a:srgbClr val="FF0000"/>
                </a:solidFill>
              </a:rPr>
              <a:t>"</a:t>
            </a:r>
            <a:r>
              <a:rPr lang="en-US" dirty="0"/>
              <a:t> value</a:t>
            </a:r>
            <a:r>
              <a:rPr lang="en-US" dirty="0" smtClean="0"/>
              <a:t>=“</a:t>
            </a:r>
            <a:r>
              <a:rPr lang="en-US" dirty="0" err="1" smtClean="0"/>
              <a:t>Soumettre</a:t>
            </a:r>
            <a:r>
              <a:rPr lang="en-US" dirty="0" smtClean="0"/>
              <a:t> sans </a:t>
            </a:r>
            <a:r>
              <a:rPr lang="en-US" dirty="0" err="1" smtClean="0"/>
              <a:t>valider</a:t>
            </a:r>
            <a:r>
              <a:rPr lang="en-US" dirty="0" smtClean="0"/>
              <a:t>" </a:t>
            </a:r>
            <a:r>
              <a:rPr lang="en-US" dirty="0"/>
              <a:t>/&gt;</a:t>
            </a:r>
            <a:endParaRPr lang="fr-FR" dirty="0" smtClean="0"/>
          </a:p>
          <a:p>
            <a:r>
              <a:rPr lang="fr-FR" dirty="0" smtClean="0"/>
              <a:t>Permet de soumettre un formulaire même s’il contient des champs qui doivent être validés et qui sont incorrects</a:t>
            </a:r>
          </a:p>
          <a:p>
            <a:r>
              <a:rPr lang="fr-FR" dirty="0" smtClean="0"/>
              <a:t>Ex : un formulaire qui a un champ email ou un champ </a:t>
            </a:r>
            <a:r>
              <a:rPr lang="fr-FR" dirty="0" err="1" smtClean="0"/>
              <a:t>required</a:t>
            </a:r>
            <a:r>
              <a:rPr lang="fr-FR" dirty="0" smtClean="0"/>
              <a:t> et qui ne sont pas remplis</a:t>
            </a:r>
          </a:p>
          <a:p>
            <a:r>
              <a:rPr lang="fr-FR" dirty="0" smtClean="0"/>
              <a:t>En général, deux boutons de soumission</a:t>
            </a:r>
          </a:p>
          <a:p>
            <a:r>
              <a:rPr lang="fr-FR" dirty="0" smtClean="0">
                <a:hlinkClick r:id="rId2"/>
              </a:rPr>
              <a:t>Démonstration</a:t>
            </a:r>
            <a:endParaRPr lang="fr-FR" dirty="0"/>
          </a:p>
        </p:txBody>
      </p:sp>
    </p:spTree>
    <p:extLst>
      <p:ext uri="{BB962C8B-B14F-4D97-AF65-F5344CB8AC3E}">
        <p14:creationId xmlns:p14="http://schemas.microsoft.com/office/powerpoint/2010/main" val="29714244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 pattern</a:t>
            </a:r>
            <a:endParaRPr lang="fr-FR" dirty="0"/>
          </a:p>
        </p:txBody>
      </p:sp>
      <p:sp>
        <p:nvSpPr>
          <p:cNvPr id="3" name="Espace réservé du contenu 2"/>
          <p:cNvSpPr>
            <a:spLocks noGrp="1"/>
          </p:cNvSpPr>
          <p:nvPr>
            <p:ph idx="1"/>
          </p:nvPr>
        </p:nvSpPr>
        <p:spPr/>
        <p:txBody>
          <a:bodyPr/>
          <a:lstStyle/>
          <a:p>
            <a:r>
              <a:rPr lang="fr-FR" dirty="0" smtClean="0"/>
              <a:t>Permet de faire des validations complexes (à la volée ou à la soumission)</a:t>
            </a:r>
          </a:p>
          <a:p>
            <a:r>
              <a:rPr lang="fr-FR" dirty="0" smtClean="0"/>
              <a:t>Exemple : </a:t>
            </a:r>
          </a:p>
          <a:p>
            <a:r>
              <a:rPr lang="en-US" dirty="0" smtClean="0"/>
              <a:t>Code </a:t>
            </a:r>
            <a:r>
              <a:rPr lang="en-US" dirty="0" err="1" smtClean="0"/>
              <a:t>sur</a:t>
            </a:r>
            <a:r>
              <a:rPr lang="en-US" dirty="0" smtClean="0"/>
              <a:t> </a:t>
            </a:r>
            <a:r>
              <a:rPr lang="en-US" dirty="0" err="1" smtClean="0"/>
              <a:t>trois</a:t>
            </a:r>
            <a:r>
              <a:rPr lang="en-US" dirty="0" smtClean="0"/>
              <a:t> </a:t>
            </a:r>
            <a:r>
              <a:rPr lang="en-US" dirty="0" err="1" smtClean="0"/>
              <a:t>lettres</a:t>
            </a:r>
            <a:r>
              <a:rPr lang="en-US" dirty="0" smtClean="0"/>
              <a:t> : </a:t>
            </a:r>
            <a:r>
              <a:rPr lang="en-US" dirty="0"/>
              <a:t>&lt;input type="text" name="</a:t>
            </a:r>
            <a:r>
              <a:rPr lang="en-US" dirty="0" err="1"/>
              <a:t>country_code</a:t>
            </a:r>
            <a:r>
              <a:rPr lang="en-US" dirty="0"/>
              <a:t>" </a:t>
            </a:r>
            <a:r>
              <a:rPr lang="en-US" b="1" dirty="0">
                <a:solidFill>
                  <a:srgbClr val="FF0000"/>
                </a:solidFill>
              </a:rPr>
              <a:t>pattern="[A-</a:t>
            </a:r>
            <a:r>
              <a:rPr lang="en-US" b="1" dirty="0" err="1">
                <a:solidFill>
                  <a:srgbClr val="FF0000"/>
                </a:solidFill>
              </a:rPr>
              <a:t>Za</a:t>
            </a:r>
            <a:r>
              <a:rPr lang="en-US" b="1" dirty="0">
                <a:solidFill>
                  <a:srgbClr val="FF0000"/>
                </a:solidFill>
              </a:rPr>
              <a:t>-z]{3}</a:t>
            </a:r>
            <a:r>
              <a:rPr lang="en-US" dirty="0"/>
              <a:t>" title</a:t>
            </a:r>
            <a:r>
              <a:rPr lang="en-US" dirty="0" smtClean="0"/>
              <a:t>=“Code 3 </a:t>
            </a:r>
            <a:r>
              <a:rPr lang="en-US" dirty="0" err="1" smtClean="0"/>
              <a:t>lettres</a:t>
            </a:r>
            <a:r>
              <a:rPr lang="en-US" dirty="0" smtClean="0"/>
              <a:t>" /&gt;</a:t>
            </a:r>
          </a:p>
          <a:p>
            <a:r>
              <a:rPr lang="en-US" dirty="0" smtClean="0">
                <a:hlinkClick r:id="rId2"/>
              </a:rPr>
              <a:t>Démonstration</a:t>
            </a:r>
            <a:endParaRPr lang="en-US" dirty="0" smtClean="0"/>
          </a:p>
          <a:p>
            <a:r>
              <a:rPr lang="en-US" dirty="0" err="1" smtClean="0"/>
              <a:t>Utilise</a:t>
            </a:r>
            <a:r>
              <a:rPr lang="en-US" dirty="0" smtClean="0"/>
              <a:t> la </a:t>
            </a:r>
            <a:r>
              <a:rPr lang="en-US" dirty="0" err="1" smtClean="0"/>
              <a:t>syntaxe</a:t>
            </a:r>
            <a:r>
              <a:rPr lang="en-US" dirty="0" smtClean="0"/>
              <a:t> des </a:t>
            </a:r>
            <a:r>
              <a:rPr lang="en-US" dirty="0" smtClean="0">
                <a:hlinkClick r:id="rId3"/>
              </a:rPr>
              <a:t>expressions </a:t>
            </a:r>
            <a:r>
              <a:rPr lang="en-US" dirty="0" err="1" smtClean="0">
                <a:hlinkClick r:id="rId3"/>
              </a:rPr>
              <a:t>régulières</a:t>
            </a:r>
            <a:r>
              <a:rPr lang="en-US" dirty="0" smtClean="0">
                <a:hlinkClick r:id="rId3"/>
              </a:rPr>
              <a:t> JavaScript</a:t>
            </a:r>
            <a:endParaRPr lang="fr-FR" dirty="0"/>
          </a:p>
        </p:txBody>
      </p:sp>
    </p:spTree>
    <p:extLst>
      <p:ext uri="{BB962C8B-B14F-4D97-AF65-F5344CB8AC3E}">
        <p14:creationId xmlns:p14="http://schemas.microsoft.com/office/powerpoint/2010/main" val="3198450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de validité</a:t>
            </a:r>
            <a:endParaRPr lang="fr-FR" dirty="0"/>
          </a:p>
        </p:txBody>
      </p:sp>
      <p:sp>
        <p:nvSpPr>
          <p:cNvPr id="3" name="Espace réservé du contenu 2"/>
          <p:cNvSpPr>
            <a:spLocks noGrp="1"/>
          </p:cNvSpPr>
          <p:nvPr>
            <p:ph idx="1"/>
          </p:nvPr>
        </p:nvSpPr>
        <p:spPr/>
        <p:txBody>
          <a:bodyPr/>
          <a:lstStyle/>
          <a:p>
            <a:r>
              <a:rPr lang="fr-FR" dirty="0"/>
              <a:t>On peut aussi implémenter son propre gestionnaire de </a:t>
            </a:r>
            <a:r>
              <a:rPr lang="fr-FR" dirty="0" smtClean="0"/>
              <a:t>validité, grâce à l’API de validité</a:t>
            </a:r>
          </a:p>
          <a:p>
            <a:r>
              <a:rPr lang="fr-FR" dirty="0"/>
              <a:t>La fonction </a:t>
            </a:r>
            <a:r>
              <a:rPr lang="fr-FR" dirty="0" smtClean="0"/>
              <a:t>JavaScript </a:t>
            </a:r>
            <a:r>
              <a:rPr lang="fr-FR" b="1" dirty="0" err="1" smtClean="0"/>
              <a:t>setCustomValidity</a:t>
            </a:r>
            <a:r>
              <a:rPr lang="fr-FR" b="1" dirty="0"/>
              <a:t>()</a:t>
            </a:r>
            <a:r>
              <a:rPr lang="fr-FR" dirty="0"/>
              <a:t> permet de personnaliser les messages d'erreur. Elle prend en paramètre une chaîne de caractère. Lorsque cette chaîne est vide, l'élément est considéré comme étant valide</a:t>
            </a:r>
            <a:r>
              <a:rPr lang="fr-FR" dirty="0" smtClean="0"/>
              <a:t>.</a:t>
            </a:r>
          </a:p>
          <a:p>
            <a:r>
              <a:rPr lang="fr-FR" dirty="0" smtClean="0"/>
              <a:t>Supporté par Firefox pour le moment…</a:t>
            </a:r>
            <a:endParaRPr lang="fr-FR" dirty="0"/>
          </a:p>
          <a:p>
            <a:pPr marL="0" indent="0">
              <a:buNone/>
            </a:pPr>
            <a:endParaRPr lang="fr-FR" sz="1200" dirty="0">
              <a:latin typeface="Courier New" pitchFamily="49" charset="0"/>
              <a:cs typeface="Courier New" pitchFamily="49" charset="0"/>
            </a:endParaRPr>
          </a:p>
        </p:txBody>
      </p:sp>
    </p:spTree>
    <p:extLst>
      <p:ext uri="{BB962C8B-B14F-4D97-AF65-F5344CB8AC3E}">
        <p14:creationId xmlns:p14="http://schemas.microsoft.com/office/powerpoint/2010/main" val="1315747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de </a:t>
            </a:r>
            <a:r>
              <a:rPr lang="fr-FR" dirty="0" smtClean="0"/>
              <a:t>validité exemple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1600" b="1" dirty="0">
                <a:latin typeface="Courier New" pitchFamily="49" charset="0"/>
                <a:cs typeface="Courier New" pitchFamily="49" charset="0"/>
              </a:rPr>
              <a:t>&lt;script&gt;</a:t>
            </a:r>
            <a:br>
              <a:rPr lang="fr-FR" sz="1600" b="1" dirty="0">
                <a:latin typeface="Courier New" pitchFamily="49" charset="0"/>
                <a:cs typeface="Courier New" pitchFamily="49" charset="0"/>
              </a:rPr>
            </a:b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var password1 =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('password1');</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var password2 =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('password2');</a:t>
            </a:r>
          </a:p>
          <a:p>
            <a:pPr marL="0" indent="0">
              <a:buNone/>
            </a:pPr>
            <a:r>
              <a:rPr lang="fr-FR" sz="1600" b="1" dirty="0">
                <a:latin typeface="Courier New" pitchFamily="49" charset="0"/>
                <a:cs typeface="Courier New" pitchFamily="49" charset="0"/>
              </a:rPr>
              <a:t>    if (password1.value != password2.value)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password2.setCustomValidity('Les mots de passe ne correspondent pas.');</a:t>
            </a:r>
            <a:r>
              <a:rPr lang="fr-FR" sz="1600" b="1" dirty="0">
                <a:latin typeface="Courier New" pitchFamily="49" charset="0"/>
                <a:cs typeface="Courier New" pitchFamily="49" charset="0"/>
              </a:rPr>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password2.setCustomValidity('');</a:t>
            </a:r>
            <a:r>
              <a:rPr lang="fr-FR" sz="1600" b="1" dirty="0">
                <a:latin typeface="Courier New" pitchFamily="49" charset="0"/>
                <a:cs typeface="Courier New" pitchFamily="49" charset="0"/>
              </a:rPr>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&lt;/script&gt;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a:t>
            </a:r>
          </a:p>
          <a:p>
            <a:pPr marL="0" indent="0">
              <a:buNone/>
            </a:pPr>
            <a:r>
              <a:rPr lang="fr-FR" sz="1600" b="1" dirty="0">
                <a:latin typeface="Courier New" pitchFamily="49" charset="0"/>
                <a:cs typeface="Courier New" pitchFamily="49" charset="0"/>
              </a:rPr>
              <a:t>&lt;body&gt;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Mot de passe: &lt;input type="</a:t>
            </a:r>
            <a:r>
              <a:rPr lang="fr-FR" sz="1600" b="1" dirty="0" err="1">
                <a:latin typeface="Courier New" pitchFamily="49" charset="0"/>
                <a:cs typeface="Courier New" pitchFamily="49" charset="0"/>
              </a:rPr>
              <a:t>password</a:t>
            </a:r>
            <a:r>
              <a:rPr lang="fr-FR" sz="1600" b="1" dirty="0">
                <a:latin typeface="Courier New" pitchFamily="49" charset="0"/>
                <a:cs typeface="Courier New" pitchFamily="49" charset="0"/>
              </a:rPr>
              <a:t>" id="password1" </a:t>
            </a:r>
            <a:r>
              <a:rPr lang="fr-FR" sz="1600" b="1" dirty="0" err="1">
                <a:latin typeface="Courier New" pitchFamily="49" charset="0"/>
                <a:cs typeface="Courier New" pitchFamily="49" charset="0"/>
              </a:rPr>
              <a:t>oninput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()"&gt;</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Répétez mot de passe: &lt;input type="</a:t>
            </a:r>
            <a:r>
              <a:rPr lang="fr-FR" sz="1600" b="1" dirty="0" err="1">
                <a:latin typeface="Courier New" pitchFamily="49" charset="0"/>
                <a:cs typeface="Courier New" pitchFamily="49" charset="0"/>
              </a:rPr>
              <a:t>password</a:t>
            </a:r>
            <a:r>
              <a:rPr lang="fr-FR" sz="1600" b="1" dirty="0">
                <a:latin typeface="Courier New" pitchFamily="49" charset="0"/>
                <a:cs typeface="Courier New" pitchFamily="49" charset="0"/>
              </a:rPr>
              <a:t>" id="password2</a:t>
            </a:r>
            <a:br>
              <a:rPr lang="fr-FR" sz="1600" b="1" dirty="0">
                <a:latin typeface="Courier New" pitchFamily="49" charset="0"/>
                <a:cs typeface="Courier New" pitchFamily="49" charset="0"/>
              </a:rPr>
            </a:b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oninput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checkPasswords</a:t>
            </a:r>
            <a:r>
              <a:rPr lang="fr-FR" sz="1600" b="1" dirty="0">
                <a:latin typeface="Courier New" pitchFamily="49" charset="0"/>
                <a:cs typeface="Courier New" pitchFamily="49" charset="0"/>
              </a:rPr>
              <a:t>()"&gt;</a:t>
            </a:r>
          </a:p>
          <a:p>
            <a:pPr marL="0" indent="0">
              <a:buNone/>
            </a:pPr>
            <a:r>
              <a:rPr lang="fr-FR" sz="1600" b="1" dirty="0">
                <a:latin typeface="Courier New" pitchFamily="49" charset="0"/>
                <a:cs typeface="Courier New" pitchFamily="49" charset="0"/>
              </a:rPr>
              <a:t>&lt;/body&gt;</a:t>
            </a:r>
          </a:p>
          <a:p>
            <a:endParaRPr lang="fr-FR" sz="1600" b="1" dirty="0"/>
          </a:p>
        </p:txBody>
      </p:sp>
      <p:sp>
        <p:nvSpPr>
          <p:cNvPr id="4" name="ZoneTexte 3"/>
          <p:cNvSpPr txBox="1"/>
          <p:nvPr/>
        </p:nvSpPr>
        <p:spPr>
          <a:xfrm>
            <a:off x="5508104" y="5949280"/>
            <a:ext cx="2592288" cy="954107"/>
          </a:xfrm>
          <a:prstGeom prst="rect">
            <a:avLst/>
          </a:prstGeom>
          <a:noFill/>
        </p:spPr>
        <p:txBody>
          <a:bodyPr wrap="square" rtlCol="0">
            <a:spAutoFit/>
          </a:bodyPr>
          <a:lstStyle/>
          <a:p>
            <a:r>
              <a:rPr lang="fr-FR" sz="2800" dirty="0" smtClean="0">
                <a:latin typeface="+mn-lt"/>
                <a:hlinkClick r:id="rId2"/>
              </a:rPr>
              <a:t>Démonstration</a:t>
            </a:r>
            <a:r>
              <a:rPr lang="fr-FR" sz="2800" dirty="0" smtClean="0">
                <a:latin typeface="+mn-lt"/>
              </a:rPr>
              <a:t> (Firefox)</a:t>
            </a:r>
            <a:endParaRPr lang="fr-FR" sz="2800" dirty="0">
              <a:latin typeface="+mn-lt"/>
            </a:endParaRPr>
          </a:p>
        </p:txBody>
      </p:sp>
    </p:spTree>
    <p:extLst>
      <p:ext uri="{BB962C8B-B14F-4D97-AF65-F5344CB8AC3E}">
        <p14:creationId xmlns:p14="http://schemas.microsoft.com/office/powerpoint/2010/main" val="1187122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Tags de structuration</a:t>
            </a:r>
            <a:endParaRPr lang="en-US" dirty="0"/>
          </a:p>
        </p:txBody>
      </p:sp>
    </p:spTree>
    <p:extLst>
      <p:ext uri="{BB962C8B-B14F-4D97-AF65-F5344CB8AC3E}">
        <p14:creationId xmlns:p14="http://schemas.microsoft.com/office/powerpoint/2010/main" val="388595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000" y="177800"/>
            <a:ext cx="8636000" cy="533400"/>
          </a:xfrm>
        </p:spPr>
        <p:txBody>
          <a:bodyPr/>
          <a:lstStyle/>
          <a:p>
            <a:r>
              <a:rPr lang="fr-FR" dirty="0" smtClean="0"/>
              <a:t>Ressources pour démos, </a:t>
            </a:r>
            <a:r>
              <a:rPr lang="fr-FR" dirty="0" err="1" smtClean="0"/>
              <a:t>tutos</a:t>
            </a:r>
            <a:r>
              <a:rPr lang="fr-FR" dirty="0" smtClean="0"/>
              <a:t> et exemples</a:t>
            </a:r>
            <a:endParaRPr lang="fr-FR" dirty="0"/>
          </a:p>
        </p:txBody>
      </p:sp>
      <p:sp>
        <p:nvSpPr>
          <p:cNvPr id="3" name="Espace réservé du contenu 2"/>
          <p:cNvSpPr>
            <a:spLocks noGrp="1"/>
          </p:cNvSpPr>
          <p:nvPr>
            <p:ph idx="1"/>
          </p:nvPr>
        </p:nvSpPr>
        <p:spPr/>
        <p:txBody>
          <a:bodyPr/>
          <a:lstStyle/>
          <a:p>
            <a:r>
              <a:rPr lang="fr-FR" dirty="0" smtClean="0"/>
              <a:t>Page de ressources HTML5 régulièrement mise à jour :</a:t>
            </a:r>
          </a:p>
          <a:p>
            <a:pPr lvl="1"/>
            <a:r>
              <a:rPr lang="fr-FR" b="1" dirty="0">
                <a:hlinkClick r:id="rId2"/>
              </a:rPr>
              <a:t>http://</a:t>
            </a:r>
            <a:r>
              <a:rPr lang="fr-FR" b="1" dirty="0" smtClean="0">
                <a:hlinkClick r:id="rId2"/>
              </a:rPr>
              <a:t>tinyurl.com/7px5gpe</a:t>
            </a:r>
            <a:endParaRPr lang="fr-FR" b="1" dirty="0" smtClean="0"/>
          </a:p>
          <a:p>
            <a:r>
              <a:rPr lang="fr-FR" b="1" dirty="0" smtClean="0"/>
              <a:t>Autres démonstrations utilisées</a:t>
            </a:r>
          </a:p>
          <a:p>
            <a:pPr lvl="1"/>
            <a:r>
              <a:rPr lang="fr-FR" dirty="0">
                <a:hlinkClick r:id="rId3" tooltip="http://slides.html5rocks.com/"/>
              </a:rPr>
              <a:t>http://slides.html5rocks.com</a:t>
            </a:r>
            <a:r>
              <a:rPr lang="fr-FR" dirty="0" smtClean="0">
                <a:hlinkClick r:id="rId3" tooltip="http://slides.html5rocks.com/"/>
              </a:rPr>
              <a:t>/</a:t>
            </a:r>
            <a:endParaRPr lang="fr-FR" dirty="0" smtClean="0"/>
          </a:p>
          <a:p>
            <a:pPr lvl="1"/>
            <a:r>
              <a:rPr lang="fr-FR" dirty="0">
                <a:hlinkClick r:id="rId4"/>
              </a:rPr>
              <a:t>http://www.w3.org/2010/Talks/0430-www2010-plh</a:t>
            </a:r>
            <a:r>
              <a:rPr lang="fr-FR" dirty="0" smtClean="0">
                <a:hlinkClick r:id="rId4"/>
              </a:rPr>
              <a:t>/</a:t>
            </a:r>
            <a:endParaRPr lang="fr-FR" dirty="0" smtClean="0"/>
          </a:p>
          <a:p>
            <a:pPr lvl="1"/>
            <a:r>
              <a:rPr lang="fr-FR" dirty="0">
                <a:hlinkClick r:id="rId5" tooltip="http://www.htmlfivewow.com/"/>
              </a:rPr>
              <a:t>http://</a:t>
            </a:r>
            <a:r>
              <a:rPr lang="fr-FR" dirty="0" smtClean="0">
                <a:hlinkClick r:id="rId5" tooltip="http://www.htmlfivewow.com/"/>
              </a:rPr>
              <a:t>www.htmlfivewow.com</a:t>
            </a:r>
            <a:endParaRPr lang="fr-FR" dirty="0" smtClean="0"/>
          </a:p>
          <a:p>
            <a:pPr lvl="1"/>
            <a:r>
              <a:rPr lang="fr-FR" dirty="0">
                <a:hlinkClick r:id="rId6"/>
              </a:rPr>
              <a:t>http://io-2011-html5-games-hr.appspot.com/#1</a:t>
            </a:r>
            <a:endParaRPr lang="fr-FR" b="1" dirty="0" smtClean="0"/>
          </a:p>
          <a:p>
            <a:pPr lvl="1"/>
            <a:endParaRPr lang="fr-FR" dirty="0"/>
          </a:p>
        </p:txBody>
      </p:sp>
    </p:spTree>
    <p:extLst>
      <p:ext uri="{BB962C8B-B14F-4D97-AF65-F5344CB8AC3E}">
        <p14:creationId xmlns:p14="http://schemas.microsoft.com/office/powerpoint/2010/main" val="29361673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Eléments de section, article, </a:t>
            </a:r>
            <a:r>
              <a:rPr lang="fr-FR" dirty="0" err="1" smtClean="0"/>
              <a:t>nav</a:t>
            </a:r>
            <a:r>
              <a:rPr lang="fr-FR" dirty="0" smtClean="0"/>
              <a:t>, </a:t>
            </a:r>
            <a:r>
              <a:rPr lang="fr-FR" dirty="0" err="1" smtClean="0"/>
              <a:t>aside</a:t>
            </a:r>
            <a:r>
              <a:rPr lang="fr-FR" dirty="0" smtClean="0"/>
              <a:t>, header, </a:t>
            </a:r>
            <a:r>
              <a:rPr lang="fr-FR" dirty="0" err="1" smtClean="0"/>
              <a:t>footer</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fr-FR" sz="2400" dirty="0" smtClean="0"/>
              <a:t>Ce sont des éléments de structure, plus précis que &lt;</a:t>
            </a:r>
            <a:r>
              <a:rPr lang="fr-FR" sz="2400" dirty="0" err="1" smtClean="0"/>
              <a:t>span</a:t>
            </a:r>
            <a:r>
              <a:rPr lang="fr-FR" sz="2400" dirty="0" smtClean="0"/>
              <a:t>&gt; ou &lt;div&gt;</a:t>
            </a:r>
          </a:p>
          <a:p>
            <a:r>
              <a:rPr lang="fr-FR" sz="2400" dirty="0" smtClean="0"/>
              <a:t>Etablis à partir de statistiques d’utilisation des </a:t>
            </a:r>
            <a:r>
              <a:rPr lang="fr-FR" sz="2400" dirty="0" err="1" smtClean="0"/>
              <a:t>ids</a:t>
            </a:r>
            <a:r>
              <a:rPr lang="fr-FR" sz="2400" dirty="0" smtClean="0"/>
              <a:t> et classes les plus populaires du web,</a:t>
            </a:r>
          </a:p>
          <a:p>
            <a:pPr lvl="1"/>
            <a:r>
              <a:rPr lang="fr-FR" sz="2000" dirty="0"/>
              <a:t>&lt;div class="</a:t>
            </a:r>
            <a:r>
              <a:rPr lang="fr-FR" sz="2000" dirty="0" err="1"/>
              <a:t>aside</a:t>
            </a:r>
            <a:r>
              <a:rPr lang="fr-FR" sz="2000" dirty="0" smtClean="0"/>
              <a:t>"&gt; devient &lt;</a:t>
            </a:r>
            <a:r>
              <a:rPr lang="fr-FR" sz="2000" dirty="0" err="1" smtClean="0"/>
              <a:t>aside</a:t>
            </a:r>
            <a:r>
              <a:rPr lang="fr-FR" sz="2000" dirty="0" smtClean="0"/>
              <a:t>&gt; pour les menus sur le côté</a:t>
            </a:r>
          </a:p>
          <a:p>
            <a:r>
              <a:rPr lang="fr-FR" sz="2400" dirty="0" smtClean="0"/>
              <a:t>En devenant standards, on peut plus facilement leur appliquer une CSS standard, partageable,</a:t>
            </a:r>
          </a:p>
          <a:p>
            <a:r>
              <a:rPr lang="fr-FR" sz="2400" dirty="0" smtClean="0"/>
              <a:t>Les navigateurs peuvent les reconnaître et proposer un rendu spécifique,</a:t>
            </a:r>
          </a:p>
          <a:p>
            <a:r>
              <a:rPr lang="fr-FR" sz="2400" dirty="0" smtClean="0"/>
              <a:t>Il devient plus simple de générer une table des matières, par exemple</a:t>
            </a:r>
            <a:endParaRPr lang="fr-FR" sz="2400" dirty="0"/>
          </a:p>
        </p:txBody>
      </p:sp>
    </p:spTree>
    <p:extLst>
      <p:ext uri="{BB962C8B-B14F-4D97-AF65-F5344CB8AC3E}">
        <p14:creationId xmlns:p14="http://schemas.microsoft.com/office/powerpoint/2010/main" val="1318255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(1)</a:t>
            </a:r>
            <a:endParaRPr lang="fr-FR" dirty="0"/>
          </a:p>
        </p:txBody>
      </p:sp>
      <p:sp>
        <p:nvSpPr>
          <p:cNvPr id="3" name="Espace réservé du contenu 2"/>
          <p:cNvSpPr>
            <a:spLocks noGrp="1"/>
          </p:cNvSpPr>
          <p:nvPr>
            <p:ph idx="1"/>
          </p:nvPr>
        </p:nvSpPr>
        <p:spPr>
          <a:xfrm>
            <a:off x="708991" y="1052736"/>
            <a:ext cx="8001000" cy="4724400"/>
          </a:xfrm>
        </p:spPr>
        <p:txBody>
          <a:bodyPr/>
          <a:lstStyle/>
          <a:p>
            <a:r>
              <a:rPr lang="fr-FR" dirty="0"/>
              <a:t>Source : </a:t>
            </a:r>
            <a:r>
              <a:rPr lang="fr-FR" dirty="0">
                <a:hlinkClick r:id="rId2"/>
              </a:rPr>
              <a:t>http://www.alsacreations.com/article/lire/1376-html5-section-article-nav-header-footer-aside.html</a:t>
            </a:r>
            <a:endParaRPr lang="fr-FR"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564904"/>
            <a:ext cx="6192688" cy="403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580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(2)</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052736"/>
            <a:ext cx="5679732" cy="5616624"/>
          </a:xfrm>
        </p:spPr>
      </p:pic>
    </p:spTree>
    <p:extLst>
      <p:ext uri="{BB962C8B-B14F-4D97-AF65-F5344CB8AC3E}">
        <p14:creationId xmlns:p14="http://schemas.microsoft.com/office/powerpoint/2010/main" val="29876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structure globale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en-US" sz="2000" dirty="0">
                <a:latin typeface="Courier New" pitchFamily="49" charset="0"/>
                <a:cs typeface="Courier New" pitchFamily="49" charset="0"/>
              </a:rPr>
              <a:t>&lt;header&gt;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h1&gt;Nouveaux </a:t>
            </a:r>
            <a:r>
              <a:rPr lang="en-US" sz="2000" dirty="0" err="1">
                <a:latin typeface="Courier New" pitchFamily="49" charset="0"/>
                <a:cs typeface="Courier New" pitchFamily="49" charset="0"/>
              </a:rPr>
              <a:t>éléments</a:t>
            </a:r>
            <a:r>
              <a:rPr lang="en-US" sz="2000" dirty="0">
                <a:latin typeface="Courier New" pitchFamily="49" charset="0"/>
                <a:cs typeface="Courier New" pitchFamily="49" charset="0"/>
              </a:rPr>
              <a:t> de section, article, header, footer, aside, </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&lt;/h1&gt;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header&gt;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 </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principale</a:t>
            </a:r>
            <a:r>
              <a:rPr lang="en-US" sz="2000" dirty="0">
                <a:latin typeface="Courier New" pitchFamily="49" charset="0"/>
                <a:cs typeface="Courier New" pitchFamily="49" charset="0"/>
              </a:rPr>
              <a:t> --&gt;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err="1" smtClean="0">
                <a:latin typeface="Courier New" pitchFamily="49" charset="0"/>
                <a:cs typeface="Courier New" pitchFamily="49" charset="0"/>
              </a:rPr>
              <a:t>nav</a:t>
            </a:r>
            <a:r>
              <a:rPr lang="en-US" sz="2000" dirty="0" smtClean="0">
                <a:latin typeface="Courier New" pitchFamily="49" charset="0"/>
                <a:cs typeface="Courier New" pitchFamily="49" charset="0"/>
              </a:rPr>
              <a:t>&gt;</a:t>
            </a:r>
            <a:r>
              <a:rPr lang="en-US" sz="2000" dirty="0" err="1" smtClean="0">
                <a:latin typeface="Courier New" pitchFamily="49" charset="0"/>
                <a:cs typeface="Courier New" pitchFamily="49" charset="0"/>
              </a:rPr>
              <a:t>nav</a:t>
            </a:r>
            <a:r>
              <a:rPr lang="en-US" sz="2000" dirty="0">
                <a:latin typeface="Courier New" pitchFamily="49" charset="0"/>
                <a:cs typeface="Courier New" pitchFamily="49" charset="0"/>
              </a:rPr>
              <a:t/>
            </a:r>
            <a:br>
              <a:rPr lang="en-US" sz="2000" dirty="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err="1" smtClean="0">
                <a:latin typeface="Courier New" pitchFamily="49" charset="0"/>
                <a:cs typeface="Courier New" pitchFamily="49" charset="0"/>
              </a:rPr>
              <a:t>ul</a:t>
            </a:r>
            <a:r>
              <a:rPr lang="en-US" sz="2000" dirty="0">
                <a:latin typeface="Courier New" pitchFamily="49" charset="0"/>
                <a:cs typeface="Courier New" pitchFamily="49" charset="0"/>
              </a:rPr>
              <a:t>&gt;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1&lt;/a&gt;&lt;/li</a:t>
            </a:r>
            <a:r>
              <a:rPr lang="en-US" sz="2000" dirty="0" smtClean="0">
                <a:latin typeface="Courier New" pitchFamily="49" charset="0"/>
                <a:cs typeface="Courier New" pitchFamily="49" charset="0"/>
              </a:rPr>
              <a:t>&gt;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&lt;li&gt;&lt;a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2&lt;/a&gt;&lt;/li&gt;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3&lt;/a&gt;&lt;/li&gt;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&lt;</a:t>
            </a:r>
            <a:r>
              <a:rPr lang="en-US" sz="2000" dirty="0">
                <a:latin typeface="Courier New" pitchFamily="49" charset="0"/>
                <a:cs typeface="Courier New" pitchFamily="49" charset="0"/>
              </a:rPr>
              <a:t>li&gt;&lt;a </a:t>
            </a:r>
            <a:r>
              <a:rPr lang="en-US" sz="2000" dirty="0" err="1">
                <a:latin typeface="Courier New" pitchFamily="49" charset="0"/>
                <a:cs typeface="Courier New" pitchFamily="49" charset="0"/>
              </a:rPr>
              <a:t>href</a:t>
            </a:r>
            <a:r>
              <a:rPr lang="en-US" sz="2000" dirty="0">
                <a:latin typeface="Courier New" pitchFamily="49" charset="0"/>
                <a:cs typeface="Courier New" pitchFamily="49" charset="0"/>
              </a:rPr>
              <a:t>="</a:t>
            </a:r>
            <a:r>
              <a:rPr lang="en-US" sz="2000" dirty="0">
                <a:latin typeface="Courier New" pitchFamily="49" charset="0"/>
                <a:cs typeface="Courier New" pitchFamily="49" charset="0"/>
                <a:hlinkClick r:id="rId2"/>
              </a:rPr>
              <a:t>#</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Rubrique</a:t>
            </a:r>
            <a:r>
              <a:rPr lang="en-US" sz="2000" dirty="0">
                <a:latin typeface="Courier New" pitchFamily="49" charset="0"/>
                <a:cs typeface="Courier New" pitchFamily="49" charset="0"/>
              </a:rPr>
              <a:t> 4&lt;/a&gt;&lt;/li</a:t>
            </a:r>
            <a:r>
              <a:rPr lang="en-US" sz="2000" dirty="0" smtClean="0">
                <a:latin typeface="Courier New" pitchFamily="49" charset="0"/>
                <a:cs typeface="Courier New" pitchFamily="49" charset="0"/>
              </a:rPr>
              <a:t>&gt;</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a:t>
            </a: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ul</a:t>
            </a:r>
            <a:r>
              <a:rPr lang="en-US" sz="2000" dirty="0">
                <a:latin typeface="Courier New" pitchFamily="49" charset="0"/>
                <a:cs typeface="Courier New" pitchFamily="49" charset="0"/>
              </a:rPr>
              <a:t>&gt;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err="1">
                <a:latin typeface="Courier New" pitchFamily="49" charset="0"/>
                <a:cs typeface="Courier New" pitchFamily="49" charset="0"/>
              </a:rPr>
              <a:t>nav</a:t>
            </a:r>
            <a:r>
              <a:rPr lang="en-US" sz="2000" dirty="0">
                <a:latin typeface="Courier New" pitchFamily="49" charset="0"/>
                <a:cs typeface="Courier New" pitchFamily="49" charset="0"/>
              </a:rPr>
              <a:t>&gt; </a:t>
            </a:r>
            <a:endParaRPr lang="en-US" sz="2000" dirty="0" smtClean="0">
              <a:latin typeface="Courier New" pitchFamily="49" charset="0"/>
              <a:cs typeface="Courier New" pitchFamily="49" charset="0"/>
            </a:endParaRPr>
          </a:p>
          <a:p>
            <a:pPr marL="0" indent="0">
              <a:buNone/>
            </a:pPr>
            <a:r>
              <a:rPr lang="en-US" sz="2000" dirty="0" smtClean="0">
                <a:latin typeface="Courier New" pitchFamily="49" charset="0"/>
                <a:cs typeface="Courier New" pitchFamily="49" charset="0"/>
              </a:rPr>
              <a:t>&lt;!-- </a:t>
            </a:r>
            <a:r>
              <a:rPr lang="en-US" sz="2000" dirty="0">
                <a:latin typeface="Courier New" pitchFamily="49" charset="0"/>
                <a:cs typeface="Courier New" pitchFamily="49" charset="0"/>
              </a:rPr>
              <a:t>Main --&gt;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section id="main"&gt; </a:t>
            </a:r>
            <a:r>
              <a:rPr lang="en-US" sz="2000" dirty="0" smtClean="0">
                <a:latin typeface="Courier New" pitchFamily="49" charset="0"/>
                <a:cs typeface="Courier New" pitchFamily="49" charset="0"/>
              </a:rPr>
              <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&lt;</a:t>
            </a:r>
            <a:r>
              <a:rPr lang="en-US" sz="2000" dirty="0">
                <a:latin typeface="Courier New" pitchFamily="49" charset="0"/>
                <a:cs typeface="Courier New" pitchFamily="49" charset="0"/>
              </a:rPr>
              <a:t>article</a:t>
            </a:r>
            <a:r>
              <a:rPr lang="en-US" sz="2000" dirty="0" smtClean="0">
                <a:latin typeface="Courier New" pitchFamily="49" charset="0"/>
                <a:cs typeface="Courier New" pitchFamily="49" charset="0"/>
              </a:rPr>
              <a:t>&gt; .. &lt;/article&gt;</a:t>
            </a:r>
          </a:p>
          <a:p>
            <a:pPr marL="0" indent="0">
              <a:buNone/>
            </a:pPr>
            <a:r>
              <a:rPr lang="en-US" sz="2000" dirty="0" smtClean="0">
                <a:latin typeface="Courier New" pitchFamily="49" charset="0"/>
                <a:cs typeface="Courier New" pitchFamily="49" charset="0"/>
              </a:rPr>
              <a:t>&lt;/section&gt;</a:t>
            </a:r>
            <a:endParaRPr lang="fr-FR" sz="2000" dirty="0">
              <a:latin typeface="Courier New" pitchFamily="49" charset="0"/>
              <a:cs typeface="Courier New" pitchFamily="49" charset="0"/>
            </a:endParaRPr>
          </a:p>
        </p:txBody>
      </p:sp>
    </p:spTree>
    <p:extLst>
      <p:ext uri="{BB962C8B-B14F-4D97-AF65-F5344CB8AC3E}">
        <p14:creationId xmlns:p14="http://schemas.microsoft.com/office/powerpoint/2010/main" val="23944540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Chaque article peut avoir sa propre structure</a:t>
            </a:r>
            <a:endParaRPr lang="fr-FR" dirty="0"/>
          </a:p>
        </p:txBody>
      </p:sp>
      <p:sp>
        <p:nvSpPr>
          <p:cNvPr id="3" name="Espace réservé du contenu 2"/>
          <p:cNvSpPr>
            <a:spLocks noGrp="1"/>
          </p:cNvSpPr>
          <p:nvPr>
            <p:ph idx="1"/>
          </p:nvPr>
        </p:nvSpPr>
        <p:spPr>
          <a:xfrm>
            <a:off x="683568" y="1124744"/>
            <a:ext cx="8001000" cy="4724400"/>
          </a:xfrm>
        </p:spPr>
        <p:txBody>
          <a:bodyPr/>
          <a:lstStyle/>
          <a:p>
            <a:pPr marL="0" indent="0">
              <a:buNone/>
            </a:pPr>
            <a:r>
              <a:rPr lang="fr-FR" sz="2000" b="1" dirty="0">
                <a:solidFill>
                  <a:srgbClr val="FF0000"/>
                </a:solidFill>
                <a:latin typeface="Courier New" pitchFamily="49" charset="0"/>
                <a:cs typeface="Courier New" pitchFamily="49" charset="0"/>
              </a:rPr>
              <a:t>&lt;article&gt;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a:solidFill>
                  <a:srgbClr val="00B050"/>
                </a:solidFill>
                <a:latin typeface="Courier New" pitchFamily="49" charset="0"/>
                <a:cs typeface="Courier New" pitchFamily="49" charset="0"/>
              </a:rPr>
              <a:t>header&gt;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h1&gt;Titre de l'article&lt;/h1&gt;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p&gt;Auteur : bidule&lt;/p&gt;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a:solidFill>
                  <a:srgbClr val="00B050"/>
                </a:solidFill>
                <a:latin typeface="Courier New" pitchFamily="49" charset="0"/>
                <a:cs typeface="Courier New" pitchFamily="49" charset="0"/>
              </a:rPr>
              <a:t>header&gt;</a:t>
            </a:r>
            <a:r>
              <a:rPr lang="fr-FR" sz="2000" dirty="0">
                <a:solidFill>
                  <a:srgbClr val="00B050"/>
                </a:solidFill>
                <a:latin typeface="Courier New" pitchFamily="49" charset="0"/>
                <a:cs typeface="Courier New" pitchFamily="49" charset="0"/>
              </a:rPr>
              <a: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it-IT" sz="2000" b="1" dirty="0">
                <a:solidFill>
                  <a:srgbClr val="00B050"/>
                </a:solidFill>
                <a:latin typeface="Courier New" pitchFamily="49" charset="0"/>
                <a:cs typeface="Courier New" pitchFamily="49" charset="0"/>
              </a:rPr>
              <a:t>&lt;nav&gt;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ul&gt;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li&gt;&lt;a href="index.html"&gt;Page d'accueil&lt;/a&gt;&lt;/li&gt; </a:t>
            </a:r>
            <a:r>
              <a:rPr lang="it-IT" sz="2000" dirty="0" smtClean="0">
                <a:latin typeface="Courier New" pitchFamily="49" charset="0"/>
                <a:cs typeface="Courier New" pitchFamily="49" charset="0"/>
              </a:rPr>
              <a:t>   </a:t>
            </a:r>
            <a:br>
              <a:rPr lang="it-IT" sz="2000" dirty="0" smtClean="0">
                <a:latin typeface="Courier New" pitchFamily="49" charset="0"/>
                <a:cs typeface="Courier New" pitchFamily="49" charset="0"/>
              </a:rPr>
            </a:br>
            <a:r>
              <a:rPr lang="it-IT" sz="2000" dirty="0" smtClean="0">
                <a:latin typeface="Courier New" pitchFamily="49" charset="0"/>
                <a:cs typeface="Courier New" pitchFamily="49" charset="0"/>
              </a:rPr>
              <a:t>   &lt;</a:t>
            </a:r>
            <a:r>
              <a:rPr lang="it-IT" sz="2000" dirty="0">
                <a:latin typeface="Courier New" pitchFamily="49" charset="0"/>
                <a:cs typeface="Courier New" pitchFamily="49" charset="0"/>
              </a:rPr>
              <a:t>li&gt;&lt;a href="contact.html"&gt;Contact&lt;/a&gt;&lt;/li&gt; &lt;/ul&gt; </a:t>
            </a:r>
            <a:r>
              <a:rPr lang="it-IT" sz="2000" dirty="0" smtClean="0">
                <a:latin typeface="Courier New" pitchFamily="49" charset="0"/>
                <a:cs typeface="Courier New" pitchFamily="49" charset="0"/>
              </a:rPr>
              <a:t/>
            </a:r>
            <a:br>
              <a:rPr lang="it-IT" sz="2000" dirty="0" smtClean="0">
                <a:latin typeface="Courier New" pitchFamily="49" charset="0"/>
                <a:cs typeface="Courier New" pitchFamily="49" charset="0"/>
              </a:rPr>
            </a:br>
            <a:r>
              <a:rPr lang="it-IT" sz="2000" b="1" dirty="0" smtClean="0">
                <a:solidFill>
                  <a:srgbClr val="00B050"/>
                </a:solidFill>
                <a:latin typeface="Courier New" pitchFamily="49" charset="0"/>
                <a:cs typeface="Courier New" pitchFamily="49" charset="0"/>
              </a:rPr>
              <a:t>&lt;/</a:t>
            </a:r>
            <a:r>
              <a:rPr lang="it-IT" sz="2000" b="1" dirty="0">
                <a:solidFill>
                  <a:srgbClr val="00B050"/>
                </a:solidFill>
                <a:latin typeface="Courier New" pitchFamily="49" charset="0"/>
                <a:cs typeface="Courier New" pitchFamily="49" charset="0"/>
              </a:rPr>
              <a:t>nav&gt;</a:t>
            </a:r>
            <a:endParaRPr lang="fr-FR" sz="2000" b="1" dirty="0">
              <a:solidFill>
                <a:srgbClr val="00B050"/>
              </a:solidFill>
              <a:latin typeface="Courier New" pitchFamily="49" charset="0"/>
              <a:cs typeface="Courier New" pitchFamily="49" charset="0"/>
            </a:endParaRPr>
          </a:p>
          <a:p>
            <a:pPr marL="0" indent="0">
              <a:buNone/>
            </a:pP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p&gt;Contenu de l'article&lt;/p&gt; </a:t>
            </a:r>
            <a:br>
              <a:rPr lang="fr-FR" sz="2000" dirty="0">
                <a:latin typeface="Courier New" pitchFamily="49" charset="0"/>
                <a:cs typeface="Courier New" pitchFamily="49" charset="0"/>
              </a:rPr>
            </a:br>
            <a:r>
              <a:rPr lang="fr-FR" sz="2000" dirty="0" smtClean="0">
                <a:latin typeface="Courier New" pitchFamily="49" charset="0"/>
                <a:cs typeface="Courier New" pitchFamily="49" charset="0"/>
              </a:rPr>
              <a:t>…</a:t>
            </a:r>
            <a:br>
              <a:rPr lang="fr-FR" sz="2000" dirty="0" smtClean="0">
                <a:latin typeface="Courier New" pitchFamily="49" charset="0"/>
                <a:cs typeface="Courier New" pitchFamily="49" charset="0"/>
              </a:rPr>
            </a:br>
            <a:r>
              <a:rPr lang="fr-FR" sz="2000" b="1" dirty="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footer</a:t>
            </a:r>
            <a:r>
              <a:rPr lang="fr-FR" sz="2000" b="1" dirty="0">
                <a:solidFill>
                  <a:srgbClr val="00B050"/>
                </a:solidFill>
                <a:latin typeface="Courier New" pitchFamily="49" charset="0"/>
                <a:cs typeface="Courier New" pitchFamily="49" charset="0"/>
              </a:rPr>
              <a:t>&gt;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  &lt;</a:t>
            </a:r>
            <a:r>
              <a:rPr lang="fr-FR" sz="2000" dirty="0">
                <a:latin typeface="Courier New" pitchFamily="49" charset="0"/>
                <a:cs typeface="Courier New" pitchFamily="49" charset="0"/>
              </a:rPr>
              <a:t>p&gt;Posté par Simon, le &lt;time </a:t>
            </a:r>
            <a:r>
              <a:rPr lang="fr-FR" sz="2000" dirty="0" err="1">
                <a:latin typeface="Courier New" pitchFamily="49" charset="0"/>
                <a:cs typeface="Courier New" pitchFamily="49" charset="0"/>
              </a:rPr>
              <a:t>datetime</a:t>
            </a:r>
            <a:r>
              <a:rPr lang="fr-FR" sz="2000" dirty="0">
                <a:latin typeface="Courier New" pitchFamily="49" charset="0"/>
                <a:cs typeface="Courier New" pitchFamily="49" charset="0"/>
              </a:rPr>
              <a:t>="2012-02-02"&gt;2 février 2012&lt;/time&gt; &lt;/p&gt; </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footer</a:t>
            </a:r>
            <a:r>
              <a:rPr lang="fr-FR" sz="2000" b="1" dirty="0">
                <a:solidFill>
                  <a:srgbClr val="00B050"/>
                </a:solidFill>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&lt;/</a:t>
            </a:r>
            <a:r>
              <a:rPr lang="fr-FR" sz="2000" b="1" dirty="0">
                <a:solidFill>
                  <a:srgbClr val="FF0000"/>
                </a:solidFill>
                <a:latin typeface="Courier New" pitchFamily="49" charset="0"/>
                <a:cs typeface="Courier New" pitchFamily="49" charset="0"/>
              </a:rPr>
              <a:t>article&gt;</a:t>
            </a:r>
          </a:p>
        </p:txBody>
      </p:sp>
    </p:spTree>
    <p:extLst>
      <p:ext uri="{BB962C8B-B14F-4D97-AF65-F5344CB8AC3E}">
        <p14:creationId xmlns:p14="http://schemas.microsoft.com/office/powerpoint/2010/main" val="18723131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Doit-on avoir honte d’utiliser des </a:t>
            </a:r>
            <a:r>
              <a:rPr lang="fr-FR" dirty="0" err="1" smtClean="0"/>
              <a:t>divs</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Ah, grande discussion…</a:t>
            </a:r>
          </a:p>
          <a:p>
            <a:r>
              <a:rPr lang="fr-FR" dirty="0" smtClean="0"/>
              <a:t>Les tags de structuration ont été pensés pour des sites </a:t>
            </a:r>
            <a:r>
              <a:rPr lang="fr-FR" dirty="0" err="1" smtClean="0"/>
              <a:t>webs</a:t>
            </a:r>
            <a:r>
              <a:rPr lang="fr-FR" dirty="0" smtClean="0"/>
              <a:t> généralistes (header, </a:t>
            </a:r>
            <a:r>
              <a:rPr lang="fr-FR" dirty="0" err="1" smtClean="0"/>
              <a:t>footer</a:t>
            </a:r>
            <a:r>
              <a:rPr lang="fr-FR" dirty="0" smtClean="0"/>
              <a:t>, </a:t>
            </a:r>
            <a:r>
              <a:rPr lang="fr-FR" dirty="0" err="1" smtClean="0"/>
              <a:t>nav</a:t>
            </a:r>
            <a:r>
              <a:rPr lang="fr-FR" dirty="0" smtClean="0"/>
              <a:t>)</a:t>
            </a:r>
          </a:p>
          <a:p>
            <a:r>
              <a:rPr lang="fr-FR" dirty="0" smtClean="0"/>
              <a:t>Pour des blogs, forums, </a:t>
            </a:r>
            <a:r>
              <a:rPr lang="fr-FR" dirty="0" err="1" smtClean="0"/>
              <a:t>cms</a:t>
            </a:r>
            <a:r>
              <a:rPr lang="fr-FR" dirty="0" smtClean="0"/>
              <a:t> (section, article, etc.)</a:t>
            </a:r>
          </a:p>
          <a:p>
            <a:r>
              <a:rPr lang="fr-FR" dirty="0" smtClean="0"/>
              <a:t>Pour le reste, vous êtes libres !</a:t>
            </a:r>
          </a:p>
          <a:p>
            <a:r>
              <a:rPr lang="fr-FR" dirty="0" smtClean="0"/>
              <a:t>Voir cette </a:t>
            </a:r>
            <a:r>
              <a:rPr lang="fr-FR" dirty="0" smtClean="0">
                <a:hlinkClick r:id="rId2"/>
              </a:rPr>
              <a:t>discussion très intéressante</a:t>
            </a:r>
            <a:endParaRPr lang="fr-FR" dirty="0"/>
          </a:p>
        </p:txBody>
      </p:sp>
    </p:spTree>
    <p:extLst>
      <p:ext uri="{BB962C8B-B14F-4D97-AF65-F5344CB8AC3E}">
        <p14:creationId xmlns:p14="http://schemas.microsoft.com/office/powerpoint/2010/main" val="15438596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&lt;</a:t>
            </a:r>
            <a:r>
              <a:rPr lang="fr-FR" dirty="0" err="1" smtClean="0"/>
              <a:t>detail</a:t>
            </a:r>
            <a:r>
              <a:rPr lang="fr-FR" dirty="0" smtClean="0"/>
              <a:t>&gt; et &lt;</a:t>
            </a:r>
            <a:r>
              <a:rPr lang="fr-FR" dirty="0" err="1" smtClean="0"/>
              <a:t>summary</a:t>
            </a:r>
            <a:r>
              <a:rPr lang="fr-FR" dirty="0" smtClean="0"/>
              <a:t>&gt;</a:t>
            </a:r>
            <a:endParaRPr lang="fr-FR" dirty="0"/>
          </a:p>
        </p:txBody>
      </p:sp>
      <p:sp>
        <p:nvSpPr>
          <p:cNvPr id="3" name="Espace réservé du contenu 2"/>
          <p:cNvSpPr>
            <a:spLocks noGrp="1"/>
          </p:cNvSpPr>
          <p:nvPr>
            <p:ph idx="1"/>
          </p:nvPr>
        </p:nvSpPr>
        <p:spPr>
          <a:xfrm>
            <a:off x="755576" y="980728"/>
            <a:ext cx="8001000" cy="5616624"/>
          </a:xfrm>
        </p:spPr>
        <p:txBody>
          <a:bodyPr/>
          <a:lstStyle/>
          <a:p>
            <a:r>
              <a:rPr lang="fr-FR" dirty="0" smtClean="0"/>
              <a:t>Similaire aux accordéons proposés par les </a:t>
            </a:r>
            <a:r>
              <a:rPr lang="fr-FR" dirty="0" err="1" smtClean="0"/>
              <a:t>libraries</a:t>
            </a:r>
            <a:r>
              <a:rPr lang="fr-FR" dirty="0" smtClean="0"/>
              <a:t> JavaScript</a:t>
            </a:r>
          </a:p>
          <a:p>
            <a:endParaRPr lang="fr-FR" dirty="0"/>
          </a:p>
          <a:p>
            <a:r>
              <a:rPr lang="fr-FR" dirty="0" smtClean="0"/>
              <a:t>On clique sur la flèche et « ça s’ouvre » :</a:t>
            </a:r>
          </a:p>
          <a:p>
            <a:endParaRPr lang="fr-FR" dirty="0"/>
          </a:p>
          <a:p>
            <a:endParaRPr lang="fr-FR" dirty="0" smtClean="0"/>
          </a:p>
          <a:p>
            <a:endParaRPr lang="fr-FR" dirty="0"/>
          </a:p>
          <a:p>
            <a:r>
              <a:rPr lang="fr-FR" dirty="0" smtClean="0"/>
              <a:t>Nombreux styles applicables pour l’icône</a:t>
            </a:r>
          </a:p>
          <a:p>
            <a:r>
              <a:rPr lang="fr-FR" dirty="0" smtClean="0">
                <a:hlinkClick r:id="rId2"/>
              </a:rPr>
              <a:t>Démonstration</a:t>
            </a:r>
            <a:endParaRPr lang="fr-FR" dirty="0"/>
          </a:p>
          <a:p>
            <a:endParaRPr lang="fr-FR" dirty="0" smtClean="0"/>
          </a:p>
          <a:p>
            <a:endParaRPr lang="fr-FR" dirty="0" smtClean="0"/>
          </a:p>
          <a:p>
            <a:endParaRPr lang="fr-FR"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64" y="2060848"/>
            <a:ext cx="482353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23" y="3573016"/>
            <a:ext cx="460355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2055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detail</a:t>
            </a:r>
            <a:r>
              <a:rPr lang="fr-FR" dirty="0"/>
              <a:t>&gt; et &lt;</a:t>
            </a:r>
            <a:r>
              <a:rPr lang="fr-FR" dirty="0" err="1"/>
              <a:t>summary</a:t>
            </a:r>
            <a:r>
              <a:rPr lang="fr-FR" dirty="0" smtClean="0"/>
              <a:t>&gt; suite…</a:t>
            </a:r>
            <a:endParaRPr lang="fr-FR" dirty="0"/>
          </a:p>
        </p:txBody>
      </p:sp>
      <p:sp>
        <p:nvSpPr>
          <p:cNvPr id="3" name="Espace réservé du contenu 2"/>
          <p:cNvSpPr>
            <a:spLocks noGrp="1"/>
          </p:cNvSpPr>
          <p:nvPr>
            <p:ph idx="1"/>
          </p:nvPr>
        </p:nvSpPr>
        <p:spPr/>
        <p:txBody>
          <a:bodyPr/>
          <a:lstStyle/>
          <a:p>
            <a:pPr marL="0" indent="0">
              <a:buNone/>
            </a:pPr>
            <a:r>
              <a:rPr lang="fr-FR" sz="2000" b="1" dirty="0">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details</a:t>
            </a:r>
            <a:r>
              <a:rPr lang="fr-FR" sz="2000" b="1" dirty="0" smtClean="0">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b="1" dirty="0" smtClean="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summary</a:t>
            </a:r>
            <a:r>
              <a:rPr lang="fr-FR" sz="2000" b="1" dirty="0">
                <a:solidFill>
                  <a:srgbClr val="00B050"/>
                </a:solidFill>
                <a:latin typeface="Courier New" pitchFamily="49" charset="0"/>
                <a:cs typeface="Courier New" pitchFamily="49" charset="0"/>
              </a:rPr>
              <a:t>&gt;</a:t>
            </a:r>
            <a:r>
              <a:rPr lang="fr-FR" sz="2000" dirty="0">
                <a:latin typeface="Courier New" pitchFamily="49" charset="0"/>
                <a:cs typeface="Courier New" pitchFamily="49" charset="0"/>
              </a:rPr>
              <a:t>Comment tuer le boss ! Attention Spoiler !</a:t>
            </a:r>
            <a:r>
              <a:rPr lang="fr-FR" sz="2000" b="1" dirty="0">
                <a:solidFill>
                  <a:srgbClr val="00B050"/>
                </a:solidFill>
                <a:latin typeface="Courier New" pitchFamily="49" charset="0"/>
                <a:cs typeface="Courier New" pitchFamily="49" charset="0"/>
              </a:rPr>
              <a:t>&lt;/</a:t>
            </a:r>
            <a:r>
              <a:rPr lang="fr-FR" sz="2000" b="1" dirty="0" err="1">
                <a:solidFill>
                  <a:srgbClr val="00B050"/>
                </a:solidFill>
                <a:latin typeface="Courier New" pitchFamily="49" charset="0"/>
                <a:cs typeface="Courier New" pitchFamily="49" charset="0"/>
              </a:rPr>
              <a:t>summary</a:t>
            </a:r>
            <a:r>
              <a:rPr lang="fr-FR" sz="2000" b="1" dirty="0" smtClean="0">
                <a:solidFill>
                  <a:srgbClr val="00B050"/>
                </a:solidFill>
                <a:latin typeface="Courier New" pitchFamily="49" charset="0"/>
                <a:cs typeface="Courier New" pitchFamily="49" charset="0"/>
              </a:rPr>
              <a:t>&gt;</a:t>
            </a:r>
            <a:r>
              <a:rPr lang="fr-FR" sz="2000" dirty="0" smtClean="0">
                <a:latin typeface="Courier New" pitchFamily="49" charset="0"/>
                <a:cs typeface="Courier New" pitchFamily="49" charset="0"/>
              </a:rPr>
              <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 - Prenez l'épée </a:t>
            </a:r>
            <a:r>
              <a:rPr lang="fr-FR" sz="2000" dirty="0" err="1">
                <a:latin typeface="Courier New" pitchFamily="49" charset="0"/>
                <a:cs typeface="Courier New" pitchFamily="49" charset="0"/>
              </a:rPr>
              <a:t>Excalibur</a:t>
            </a:r>
            <a:r>
              <a:rPr lang="fr-FR" sz="2000" dirty="0">
                <a:latin typeface="Courier New" pitchFamily="49" charset="0"/>
                <a:cs typeface="Courier New" pitchFamily="49" charset="0"/>
              </a:rPr>
              <a:t>, levez votre bouclier&lt;/p</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dirty="0" smtClean="0">
                <a:latin typeface="Courier New" pitchFamily="49" charset="0"/>
                <a:cs typeface="Courier New" pitchFamily="49" charset="0"/>
              </a:rPr>
              <a:t>&lt;</a:t>
            </a:r>
            <a:r>
              <a:rPr lang="fr-FR" sz="2000" dirty="0">
                <a:latin typeface="Courier New" pitchFamily="49" charset="0"/>
                <a:cs typeface="Courier New" pitchFamily="49" charset="0"/>
              </a:rPr>
              <a:t>p&gt;Et balancez des boules de feu !&lt;/p</a:t>
            </a:r>
            <a:r>
              <a:rPr lang="fr-FR" sz="2000" dirty="0" smtClean="0">
                <a:latin typeface="Courier New" pitchFamily="49" charset="0"/>
                <a:cs typeface="Courier New" pitchFamily="49" charset="0"/>
              </a:rPr>
              <a:t>&gt;</a:t>
            </a:r>
            <a:br>
              <a:rPr lang="fr-FR" sz="2000" dirty="0" smtClean="0">
                <a:latin typeface="Courier New" pitchFamily="49" charset="0"/>
                <a:cs typeface="Courier New" pitchFamily="49" charset="0"/>
              </a:rPr>
            </a:br>
            <a:r>
              <a:rPr lang="fr-FR" sz="2000" b="1" dirty="0" smtClean="0">
                <a:solidFill>
                  <a:srgbClr val="FF0000"/>
                </a:solidFill>
                <a:latin typeface="Courier New" pitchFamily="49" charset="0"/>
                <a:cs typeface="Courier New" pitchFamily="49" charset="0"/>
              </a:rPr>
              <a:t>&lt;/</a:t>
            </a:r>
            <a:r>
              <a:rPr lang="fr-FR" sz="2000" b="1" dirty="0" err="1">
                <a:solidFill>
                  <a:srgbClr val="FF0000"/>
                </a:solidFill>
                <a:latin typeface="Courier New" pitchFamily="49" charset="0"/>
                <a:cs typeface="Courier New" pitchFamily="49" charset="0"/>
              </a:rPr>
              <a:t>details</a:t>
            </a:r>
            <a:r>
              <a:rPr lang="fr-FR" sz="2000" b="1" dirty="0" smtClean="0">
                <a:solidFill>
                  <a:srgbClr val="FF0000"/>
                </a:solidFill>
                <a:latin typeface="Courier New" pitchFamily="49" charset="0"/>
                <a:cs typeface="Courier New" pitchFamily="49" charset="0"/>
              </a:rPr>
              <a:t>&gt;</a:t>
            </a:r>
          </a:p>
          <a:p>
            <a:r>
              <a:rPr lang="fr-FR" dirty="0" smtClean="0"/>
              <a:t>Support pour le moment uniquement sur Browsers basés sur </a:t>
            </a:r>
            <a:r>
              <a:rPr lang="fr-FR" dirty="0" err="1" smtClean="0"/>
              <a:t>WebKit</a:t>
            </a:r>
            <a:r>
              <a:rPr lang="fr-FR" dirty="0" smtClean="0"/>
              <a:t> (Chrome, Safari, </a:t>
            </a:r>
            <a:r>
              <a:rPr lang="fr-FR" dirty="0" err="1" smtClean="0"/>
              <a:t>Android</a:t>
            </a:r>
            <a:r>
              <a:rPr lang="fr-FR" dirty="0" smtClean="0"/>
              <a:t>)</a:t>
            </a:r>
          </a:p>
          <a:p>
            <a:r>
              <a:rPr lang="fr-FR" dirty="0" smtClean="0"/>
              <a:t>On peut imbriquer des blocs &lt;</a:t>
            </a:r>
            <a:r>
              <a:rPr lang="fr-FR" dirty="0" err="1" smtClean="0"/>
              <a:t>details</a:t>
            </a:r>
            <a:r>
              <a:rPr lang="fr-FR" dirty="0" smtClean="0"/>
              <a:t>&gt; les uns dans les autres</a:t>
            </a:r>
            <a:endParaRPr lang="fr-FR" dirty="0"/>
          </a:p>
        </p:txBody>
      </p:sp>
    </p:spTree>
    <p:extLst>
      <p:ext uri="{BB962C8B-B14F-4D97-AF65-F5344CB8AC3E}">
        <p14:creationId xmlns:p14="http://schemas.microsoft.com/office/powerpoint/2010/main" val="31448793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&lt;</a:t>
            </a:r>
            <a:r>
              <a:rPr lang="fr-FR" dirty="0" err="1"/>
              <a:t>detail</a:t>
            </a:r>
            <a:r>
              <a:rPr lang="fr-FR" dirty="0"/>
              <a:t>&gt; et &lt;</a:t>
            </a:r>
            <a:r>
              <a:rPr lang="fr-FR" dirty="0" err="1"/>
              <a:t>summary</a:t>
            </a:r>
            <a:r>
              <a:rPr lang="fr-FR" dirty="0" smtClean="0"/>
              <a:t>&gt;, CSS associées</a:t>
            </a:r>
            <a:endParaRPr lang="fr-FR" dirty="0"/>
          </a:p>
        </p:txBody>
      </p:sp>
      <p:sp>
        <p:nvSpPr>
          <p:cNvPr id="3" name="Espace réservé du contenu 2"/>
          <p:cNvSpPr>
            <a:spLocks noGrp="1"/>
          </p:cNvSpPr>
          <p:nvPr>
            <p:ph idx="1"/>
          </p:nvPr>
        </p:nvSpPr>
        <p:spPr/>
        <p:txBody>
          <a:bodyPr/>
          <a:lstStyle/>
          <a:p>
            <a:r>
              <a:rPr lang="fr-FR" dirty="0" smtClean="0"/>
              <a:t>Il existe des pseudo classes CSS pour styler l’icône selon qu’on est dans l’état ouvert ou fermé</a:t>
            </a:r>
          </a:p>
          <a:p>
            <a:pPr marL="0" indent="0">
              <a:buNone/>
            </a:pPr>
            <a:r>
              <a:rPr lang="fr-FR" sz="1800" dirty="0" err="1">
                <a:latin typeface="Courier New" pitchFamily="49" charset="0"/>
                <a:cs typeface="Courier New" pitchFamily="49" charset="0"/>
              </a:rPr>
              <a:t>summary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webkit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details</a:t>
            </a:r>
            <a:r>
              <a:rPr lang="fr-FR" sz="1800" dirty="0">
                <a:latin typeface="Courier New" pitchFamily="49" charset="0"/>
                <a:cs typeface="Courier New" pitchFamily="49" charset="0"/>
              </a:rPr>
              <a:t>-marker </a:t>
            </a:r>
            <a:r>
              <a:rPr lang="fr-FR" sz="1800" dirty="0" smtClean="0">
                <a:latin typeface="Courier New" pitchFamily="49" charset="0"/>
                <a:cs typeface="Courier New" pitchFamily="49" charset="0"/>
              </a:rPr>
              <a:t>{</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a:latin typeface="Courier New" pitchFamily="49" charset="0"/>
                <a:cs typeface="Courier New" pitchFamily="49" charset="0"/>
              </a:rPr>
              <a:t>color</a:t>
            </a:r>
            <a:r>
              <a:rPr lang="fr-FR" sz="1800" dirty="0">
                <a:latin typeface="Courier New" pitchFamily="49" charset="0"/>
                <a:cs typeface="Courier New" pitchFamily="49" charset="0"/>
              </a:rPr>
              <a:t>:#ADCA48;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background</a:t>
            </a:r>
            <a:r>
              <a:rPr lang="fr-FR" sz="1800" dirty="0">
                <a:latin typeface="Courier New" pitchFamily="49" charset="0"/>
                <a:cs typeface="Courier New" pitchFamily="49" charset="0"/>
              </a:rPr>
              <a:t>:#ADCA48;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p>
          <a:p>
            <a:pPr marL="0" indent="0">
              <a:buNone/>
            </a:pPr>
            <a:r>
              <a:rPr lang="fr-FR" sz="1800" dirty="0" err="1" smtClean="0">
                <a:latin typeface="Courier New" pitchFamily="49" charset="0"/>
                <a:cs typeface="Courier New" pitchFamily="49" charset="0"/>
              </a:rPr>
              <a:t>details</a:t>
            </a:r>
            <a:r>
              <a:rPr lang="fr-FR" sz="1800" dirty="0" smtClean="0">
                <a:latin typeface="Courier New" pitchFamily="49" charset="0"/>
                <a:cs typeface="Courier New" pitchFamily="49" charset="0"/>
              </a:rPr>
              <a:t>[open</a:t>
            </a:r>
            <a:r>
              <a:rPr lang="fr-FR" sz="1800" dirty="0">
                <a:latin typeface="Courier New" pitchFamily="49" charset="0"/>
                <a:cs typeface="Courier New" pitchFamily="49" charset="0"/>
              </a:rPr>
              <a:t>] </a:t>
            </a:r>
            <a:br>
              <a:rPr lang="fr-FR" sz="1800" dirty="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summary</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webkit</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details</a:t>
            </a:r>
            <a:r>
              <a:rPr lang="fr-FR" sz="1800" dirty="0">
                <a:latin typeface="Courier New" pitchFamily="49" charset="0"/>
                <a:cs typeface="Courier New" pitchFamily="49" charset="0"/>
              </a:rPr>
              <a:t>-marker {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color</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eaeaea</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background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eaeaea</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    </a:t>
            </a:r>
            <a:r>
              <a:rPr lang="fr-FR" sz="1800" dirty="0" err="1" smtClean="0">
                <a:latin typeface="Courier New" pitchFamily="49" charset="0"/>
                <a:cs typeface="Courier New" pitchFamily="49" charset="0"/>
              </a:rPr>
              <a:t>outline</a:t>
            </a:r>
            <a:r>
              <a:rPr lang="fr-FR" sz="1800" dirty="0">
                <a:latin typeface="Courier New" pitchFamily="49" charset="0"/>
                <a:cs typeface="Courier New" pitchFamily="49" charset="0"/>
              </a:rPr>
              <a:t>: 2px </a:t>
            </a:r>
            <a:r>
              <a:rPr lang="fr-FR" sz="1800" dirty="0" err="1">
                <a:latin typeface="Courier New" pitchFamily="49" charset="0"/>
                <a:cs typeface="Courier New" pitchFamily="49" charset="0"/>
              </a:rPr>
              <a:t>solid</a:t>
            </a:r>
            <a:r>
              <a:rPr lang="fr-FR" sz="1800" dirty="0">
                <a:latin typeface="Courier New" pitchFamily="49" charset="0"/>
                <a:cs typeface="Courier New" pitchFamily="49" charset="0"/>
              </a:rPr>
              <a:t> #ADCA48;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a:t>
            </a:r>
          </a:p>
          <a:p>
            <a:r>
              <a:rPr lang="fr-FR" dirty="0">
                <a:hlinkClick r:id="rId2"/>
              </a:rPr>
              <a:t>Démonstration</a:t>
            </a:r>
            <a:endParaRPr lang="fr-FR"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3397835"/>
            <a:ext cx="3122635" cy="42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973" y="4293096"/>
            <a:ext cx="317666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avec flèche 4"/>
          <p:cNvCxnSpPr/>
          <p:nvPr/>
        </p:nvCxnSpPr>
        <p:spPr bwMode="auto">
          <a:xfrm>
            <a:off x="6084168" y="3717032"/>
            <a:ext cx="0" cy="57606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849206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Changer l’icône par défaut</a:t>
            </a:r>
            <a:endParaRPr lang="fr-FR" dirty="0"/>
          </a:p>
        </p:txBody>
      </p:sp>
      <p:sp>
        <p:nvSpPr>
          <p:cNvPr id="3" name="Espace réservé du contenu 2"/>
          <p:cNvSpPr>
            <a:spLocks noGrp="1"/>
          </p:cNvSpPr>
          <p:nvPr>
            <p:ph idx="1"/>
          </p:nvPr>
        </p:nvSpPr>
        <p:spPr/>
        <p:txBody>
          <a:bodyPr/>
          <a:lstStyle/>
          <a:p>
            <a:pPr marL="0" indent="0">
              <a:buNone/>
            </a:pPr>
            <a:r>
              <a:rPr lang="fr-FR" sz="1400" dirty="0" err="1">
                <a:latin typeface="Courier New" pitchFamily="49" charset="0"/>
                <a:cs typeface="Courier New" pitchFamily="49" charset="0"/>
              </a:rPr>
              <a:t>summary</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webkit</a:t>
            </a:r>
            <a:r>
              <a:rPr lang="fr-FR" sz="1400" dirty="0">
                <a:latin typeface="Courier New" pitchFamily="49" charset="0"/>
                <a:cs typeface="Courier New" pitchFamily="49" charset="0"/>
              </a:rPr>
              <a:t>-</a:t>
            </a:r>
            <a:r>
              <a:rPr lang="fr-FR" sz="1400" dirty="0" err="1">
                <a:latin typeface="Courier New" pitchFamily="49" charset="0"/>
                <a:cs typeface="Courier New" pitchFamily="49" charset="0"/>
              </a:rPr>
              <a:t>details</a:t>
            </a:r>
            <a:r>
              <a:rPr lang="fr-FR" sz="1400" dirty="0">
                <a:latin typeface="Courier New" pitchFamily="49" charset="0"/>
                <a:cs typeface="Courier New" pitchFamily="49" charset="0"/>
              </a:rPr>
              <a:t>-marker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display</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none</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r>
              <a:rPr lang="fr-FR" sz="1400" dirty="0">
                <a:latin typeface="Courier New" pitchFamily="49" charset="0"/>
                <a:cs typeface="Courier New" pitchFamily="49" charset="0"/>
              </a:rPr>
              <a:t/>
            </a:r>
            <a:br>
              <a:rPr lang="fr-FR" sz="1400" dirty="0">
                <a:latin typeface="Courier New" pitchFamily="49" charset="0"/>
                <a:cs typeface="Courier New" pitchFamily="49" charset="0"/>
              </a:rPr>
            </a:br>
            <a:r>
              <a:rPr lang="fr-FR" sz="1400" dirty="0" err="1" smtClean="0">
                <a:latin typeface="Courier New" pitchFamily="49" charset="0"/>
                <a:cs typeface="Courier New" pitchFamily="49" charset="0"/>
              </a:rPr>
              <a:t>summary:after</a:t>
            </a: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content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color</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ADCA48;</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float</a:t>
            </a:r>
            <a:r>
              <a:rPr lang="fr-FR" sz="1400" dirty="0">
                <a:latin typeface="Courier New" pitchFamily="49" charset="0"/>
                <a:cs typeface="Courier New" pitchFamily="49" charset="0"/>
              </a:rPr>
              <a:t>: </a:t>
            </a:r>
            <a:r>
              <a:rPr lang="fr-FR" sz="1400" dirty="0" err="1" smtClean="0">
                <a:latin typeface="Courier New" pitchFamily="49" charset="0"/>
                <a:cs typeface="Courier New" pitchFamily="49" charset="0"/>
              </a:rPr>
              <a:t>left</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font-size</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1.5em;</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font-</a:t>
            </a:r>
            <a:r>
              <a:rPr lang="fr-FR" sz="1400" dirty="0" err="1" smtClean="0">
                <a:latin typeface="Courier New" pitchFamily="49" charset="0"/>
                <a:cs typeface="Courier New" pitchFamily="49" charset="0"/>
              </a:rPr>
              <a:t>weight</a:t>
            </a:r>
            <a:r>
              <a:rPr lang="fr-FR" sz="1400" dirty="0">
                <a:latin typeface="Courier New" pitchFamily="49" charset="0"/>
                <a:cs typeface="Courier New" pitchFamily="49" charset="0"/>
              </a:rPr>
              <a:t>: </a:t>
            </a:r>
            <a:r>
              <a:rPr lang="fr-FR" sz="1400" dirty="0" err="1" smtClean="0">
                <a:latin typeface="Courier New" pitchFamily="49" charset="0"/>
                <a:cs typeface="Courier New" pitchFamily="49" charset="0"/>
              </a:rPr>
              <a:t>bold</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margin</a:t>
            </a:r>
            <a:r>
              <a:rPr lang="fr-FR" sz="1400" dirty="0">
                <a:latin typeface="Courier New" pitchFamily="49" charset="0"/>
                <a:cs typeface="Courier New" pitchFamily="49" charset="0"/>
              </a:rPr>
              <a:t>: -5px </a:t>
            </a:r>
            <a:r>
              <a:rPr lang="fr-FR" sz="1400" dirty="0" err="1">
                <a:latin typeface="Courier New" pitchFamily="49" charset="0"/>
                <a:cs typeface="Courier New" pitchFamily="49" charset="0"/>
              </a:rPr>
              <a:t>5px</a:t>
            </a:r>
            <a:r>
              <a:rPr lang="fr-FR" sz="1400" dirty="0">
                <a:latin typeface="Courier New" pitchFamily="49" charset="0"/>
                <a:cs typeface="Courier New" pitchFamily="49" charset="0"/>
              </a:rPr>
              <a:t> 0 </a:t>
            </a:r>
            <a:r>
              <a:rPr lang="fr-FR" sz="1400" dirty="0" smtClean="0">
                <a:latin typeface="Courier New" pitchFamily="49" charset="0"/>
                <a:cs typeface="Courier New" pitchFamily="49" charset="0"/>
              </a:rPr>
              <a:t>0;</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padding</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0;</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text-align</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center;</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width</a:t>
            </a:r>
            <a:r>
              <a:rPr lang="fr-FR" sz="1400" dirty="0">
                <a:latin typeface="Courier New" pitchFamily="49" charset="0"/>
                <a:cs typeface="Courier New" pitchFamily="49" charset="0"/>
              </a:rPr>
              <a:t>: 20px</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endParaRPr lang="fr-FR" sz="1400" dirty="0">
              <a:latin typeface="Courier New" pitchFamily="49" charset="0"/>
              <a:cs typeface="Courier New" pitchFamily="49" charset="0"/>
            </a:endParaRPr>
          </a:p>
          <a:p>
            <a:pPr marL="0" indent="0">
              <a:buNone/>
            </a:pPr>
            <a:r>
              <a:rPr lang="fr-FR" sz="1400" dirty="0" err="1">
                <a:latin typeface="Courier New" pitchFamily="49" charset="0"/>
                <a:cs typeface="Courier New" pitchFamily="49" charset="0"/>
              </a:rPr>
              <a:t>details</a:t>
            </a:r>
            <a:r>
              <a:rPr lang="fr-FR" sz="1400" dirty="0">
                <a:latin typeface="Courier New" pitchFamily="49" charset="0"/>
                <a:cs typeface="Courier New" pitchFamily="49" charset="0"/>
              </a:rPr>
              <a:t>[open] </a:t>
            </a:r>
            <a:r>
              <a:rPr lang="fr-FR" sz="1400" dirty="0" smtClean="0">
                <a:latin typeface="Courier New" pitchFamily="49" charset="0"/>
                <a:cs typeface="Courier New" pitchFamily="49" charset="0"/>
              </a:rPr>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a:t>
            </a:r>
            <a:r>
              <a:rPr lang="fr-FR" sz="1400" dirty="0" err="1" smtClean="0">
                <a:latin typeface="Courier New" pitchFamily="49" charset="0"/>
                <a:cs typeface="Courier New" pitchFamily="49" charset="0"/>
              </a:rPr>
              <a:t>summary:after</a:t>
            </a:r>
            <a:r>
              <a:rPr lang="fr-FR" sz="1400" dirty="0" smtClean="0">
                <a:latin typeface="Courier New" pitchFamily="49" charset="0"/>
                <a:cs typeface="Courier New" pitchFamily="49" charset="0"/>
              </a:rPr>
              <a:t> {</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    content</a:t>
            </a:r>
            <a:r>
              <a:rPr lang="fr-FR" sz="1400" dirty="0">
                <a:latin typeface="Courier New" pitchFamily="49" charset="0"/>
                <a:cs typeface="Courier New" pitchFamily="49" charset="0"/>
              </a:rPr>
              <a:t>: </a:t>
            </a:r>
            <a:r>
              <a:rPr lang="fr-FR" sz="1400" dirty="0" smtClean="0">
                <a:latin typeface="Courier New" pitchFamily="49" charset="0"/>
                <a:cs typeface="Courier New" pitchFamily="49" charset="0"/>
              </a:rPr>
              <a:t>"-";</a:t>
            </a:r>
            <a:br>
              <a:rPr lang="fr-FR" sz="1400" dirty="0" smtClean="0">
                <a:latin typeface="Courier New" pitchFamily="49" charset="0"/>
                <a:cs typeface="Courier New" pitchFamily="49" charset="0"/>
              </a:rPr>
            </a:br>
            <a:r>
              <a:rPr lang="fr-FR" sz="1400" dirty="0" smtClean="0">
                <a:latin typeface="Courier New" pitchFamily="49" charset="0"/>
                <a:cs typeface="Courier New" pitchFamily="49" charset="0"/>
              </a:rPr>
              <a:t>}</a:t>
            </a:r>
          </a:p>
          <a:p>
            <a:r>
              <a:rPr lang="fr-FR" dirty="0">
                <a:hlinkClick r:id="rId2"/>
              </a:rPr>
              <a:t>Démonstration</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1916832"/>
            <a:ext cx="4935528" cy="3742928"/>
          </a:xfrm>
          <a:prstGeom prst="rect">
            <a:avLst/>
          </a:prstGeom>
        </p:spPr>
      </p:pic>
    </p:spTree>
    <p:extLst>
      <p:ext uri="{BB962C8B-B14F-4D97-AF65-F5344CB8AC3E}">
        <p14:creationId xmlns:p14="http://schemas.microsoft.com/office/powerpoint/2010/main" val="4052274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Supports de HTML5 dans les navigateurs</a:t>
            </a:r>
            <a:endParaRPr lang="fr-FR" dirty="0"/>
          </a:p>
        </p:txBody>
      </p:sp>
      <p:sp>
        <p:nvSpPr>
          <p:cNvPr id="3" name="Espace réservé du contenu 2"/>
          <p:cNvSpPr>
            <a:spLocks noGrp="1"/>
          </p:cNvSpPr>
          <p:nvPr>
            <p:ph idx="1"/>
          </p:nvPr>
        </p:nvSpPr>
        <p:spPr>
          <a:xfrm>
            <a:off x="685800" y="836712"/>
            <a:ext cx="8001000" cy="4724400"/>
          </a:xfrm>
        </p:spPr>
        <p:txBody>
          <a:bodyPr/>
          <a:lstStyle/>
          <a:p>
            <a:r>
              <a:rPr lang="fr-FR" dirty="0" smtClean="0"/>
              <a:t>Tout n’est pas encore supporté, voir :</a:t>
            </a:r>
          </a:p>
          <a:p>
            <a:pPr lvl="1"/>
            <a:r>
              <a:rPr lang="fr-FR" dirty="0">
                <a:hlinkClick r:id="rId2"/>
              </a:rPr>
              <a:t>http://caniuse.com</a:t>
            </a:r>
            <a:r>
              <a:rPr lang="fr-FR" dirty="0" smtClean="0">
                <a:hlinkClick r:id="rId2"/>
              </a:rPr>
              <a:t>/</a:t>
            </a:r>
            <a:r>
              <a:rPr lang="fr-FR" dirty="0" smtClean="0"/>
              <a:t> : tables de compatibilité régulièrement mises à jours,</a:t>
            </a:r>
          </a:p>
          <a:p>
            <a:pPr lvl="1"/>
            <a:r>
              <a:rPr lang="fr-FR" dirty="0">
                <a:hlinkClick r:id="rId3"/>
              </a:rPr>
              <a:t>http://html5please.us</a:t>
            </a:r>
            <a:r>
              <a:rPr lang="fr-FR" dirty="0" smtClean="0">
                <a:hlinkClick r:id="rId3"/>
              </a:rPr>
              <a:t>/</a:t>
            </a:r>
            <a:r>
              <a:rPr lang="fr-FR" dirty="0" smtClean="0"/>
              <a:t> : donne l’état des lieux pour chaque </a:t>
            </a:r>
            <a:r>
              <a:rPr lang="fr-FR" dirty="0" err="1" smtClean="0"/>
              <a:t>feature</a:t>
            </a:r>
            <a:r>
              <a:rPr lang="fr-FR" dirty="0" smtClean="0"/>
              <a:t> + indique des solutions de repli,</a:t>
            </a:r>
          </a:p>
          <a:p>
            <a:pPr lvl="1"/>
            <a:r>
              <a:rPr lang="fr-FR" dirty="0">
                <a:hlinkClick r:id="rId4"/>
              </a:rPr>
              <a:t>http://html5test.com</a:t>
            </a:r>
            <a:r>
              <a:rPr lang="fr-FR" dirty="0" smtClean="0">
                <a:hlinkClick r:id="rId4"/>
              </a:rPr>
              <a:t>/</a:t>
            </a:r>
            <a:r>
              <a:rPr lang="fr-FR" dirty="0" smtClean="0"/>
              <a:t> : test interactif de votre navigateur,</a:t>
            </a:r>
          </a:p>
          <a:p>
            <a:pPr lvl="1"/>
            <a:r>
              <a:rPr lang="fr-FR" dirty="0">
                <a:hlinkClick r:id="rId5"/>
              </a:rPr>
              <a:t>http://www.quirksmode.org/html5/inputs_mobile.html</a:t>
            </a:r>
            <a:endParaRPr lang="fr-FR" dirty="0" smtClean="0"/>
          </a:p>
          <a:p>
            <a:r>
              <a:rPr lang="fr-FR" dirty="0" smtClean="0"/>
              <a:t>Pour cours nous testerons sur des versions récentes des navigateurs</a:t>
            </a:r>
          </a:p>
          <a:p>
            <a:r>
              <a:rPr lang="fr-FR" dirty="0" smtClean="0"/>
              <a:t>Nous verrons aussi quelques outils permettant d’assurer la compatibilité avec d’anciens navigateurs</a:t>
            </a:r>
            <a:endParaRPr lang="fr-FR" dirty="0"/>
          </a:p>
        </p:txBody>
      </p:sp>
    </p:spTree>
    <p:extLst>
      <p:ext uri="{BB962C8B-B14F-4D97-AF65-F5344CB8AC3E}">
        <p14:creationId xmlns:p14="http://schemas.microsoft.com/office/powerpoint/2010/main" val="37084420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&lt;mark&gt;</a:t>
            </a:r>
            <a:endParaRPr lang="fr-FR" dirty="0"/>
          </a:p>
        </p:txBody>
      </p:sp>
      <p:sp>
        <p:nvSpPr>
          <p:cNvPr id="3" name="Espace réservé du contenu 2"/>
          <p:cNvSpPr>
            <a:spLocks noGrp="1"/>
          </p:cNvSpPr>
          <p:nvPr>
            <p:ph idx="1"/>
          </p:nvPr>
        </p:nvSpPr>
        <p:spPr>
          <a:xfrm>
            <a:off x="685800" y="1447800"/>
            <a:ext cx="8350696" cy="4724400"/>
          </a:xfrm>
        </p:spPr>
        <p:txBody>
          <a:bodyPr/>
          <a:lstStyle/>
          <a:p>
            <a:r>
              <a:rPr lang="fr-FR" dirty="0" smtClean="0"/>
              <a:t>C’est un « </a:t>
            </a:r>
            <a:r>
              <a:rPr lang="fr-FR" dirty="0" err="1" smtClean="0"/>
              <a:t>highlighter</a:t>
            </a:r>
            <a:r>
              <a:rPr lang="fr-FR" dirty="0" smtClean="0"/>
              <a:t> », pour mettre du texte au </a:t>
            </a:r>
            <a:r>
              <a:rPr lang="fr-FR" dirty="0" err="1" smtClean="0"/>
              <a:t>stabilo</a:t>
            </a:r>
            <a:r>
              <a:rPr lang="fr-FR" dirty="0" smtClean="0"/>
              <a:t> !</a:t>
            </a:r>
          </a:p>
          <a:p>
            <a:pPr marL="0" indent="0">
              <a:buNone/>
            </a:pPr>
            <a:r>
              <a:rPr lang="en-US" dirty="0" smtClean="0">
                <a:latin typeface="Courier New" pitchFamily="49" charset="0"/>
                <a:cs typeface="Courier New" pitchFamily="49" charset="0"/>
              </a:rPr>
              <a:t>&lt;p&gt;Le </a:t>
            </a:r>
            <a:r>
              <a:rPr lang="en-US" dirty="0" err="1" smtClean="0">
                <a:latin typeface="Courier New" pitchFamily="49" charset="0"/>
                <a:cs typeface="Courier New" pitchFamily="49" charset="0"/>
              </a:rPr>
              <a:t>projet</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est</a:t>
            </a:r>
            <a:r>
              <a:rPr lang="en-US" dirty="0" smtClean="0">
                <a:latin typeface="Courier New" pitchFamily="49" charset="0"/>
                <a:cs typeface="Courier New" pitchFamily="49" charset="0"/>
              </a:rPr>
              <a:t> à </a:t>
            </a:r>
            <a:r>
              <a:rPr lang="en-US" dirty="0" err="1" smtClean="0">
                <a:latin typeface="Courier New" pitchFamily="49" charset="0"/>
                <a:cs typeface="Courier New" pitchFamily="49" charset="0"/>
              </a:rPr>
              <a:t>rendre</a:t>
            </a:r>
            <a:r>
              <a:rPr lang="en-US" b="1" dirty="0" smtClean="0">
                <a:solidFill>
                  <a:srgbClr val="FF0000"/>
                </a:solidFill>
                <a:latin typeface="Courier New" pitchFamily="49" charset="0"/>
                <a:cs typeface="Courier New" pitchFamily="49" charset="0"/>
              </a:rPr>
              <a:t>&lt;mark&gt;</a:t>
            </a:r>
            <a:r>
              <a:rPr lang="en-US" dirty="0" smtClean="0">
                <a:latin typeface="Courier New" pitchFamily="49" charset="0"/>
                <a:cs typeface="Courier New" pitchFamily="49" charset="0"/>
              </a:rPr>
              <a:t>au format .zip</a:t>
            </a:r>
            <a:r>
              <a:rPr lang="en-US" b="1" dirty="0" smtClean="0">
                <a:solidFill>
                  <a:srgbClr val="FF0000"/>
                </a:solidFill>
                <a:latin typeface="Courier New" pitchFamily="49" charset="0"/>
                <a:cs typeface="Courier New" pitchFamily="49" charset="0"/>
              </a:rPr>
              <a:t>&lt;/</a:t>
            </a:r>
            <a:r>
              <a:rPr lang="en-US" b="1" dirty="0">
                <a:solidFill>
                  <a:srgbClr val="FF0000"/>
                </a:solidFill>
                <a:latin typeface="Courier New" pitchFamily="49" charset="0"/>
                <a:cs typeface="Courier New" pitchFamily="49" charset="0"/>
              </a:rPr>
              <a:t>mark&gt;</a:t>
            </a: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lundi</a:t>
            </a:r>
            <a:r>
              <a:rPr lang="en-US" dirty="0" smtClean="0">
                <a:latin typeface="Courier New" pitchFamily="49" charset="0"/>
                <a:cs typeface="Courier New" pitchFamily="49" charset="0"/>
              </a:rPr>
              <a:t> prochain.&lt;/</a:t>
            </a:r>
            <a:r>
              <a:rPr lang="en-US" dirty="0">
                <a:latin typeface="Courier New" pitchFamily="49" charset="0"/>
                <a:cs typeface="Courier New" pitchFamily="49" charset="0"/>
              </a:rPr>
              <a:t>p</a:t>
            </a:r>
            <a:r>
              <a:rPr lang="en-US" dirty="0" smtClean="0">
                <a:latin typeface="Courier New" pitchFamily="49" charset="0"/>
                <a:cs typeface="Courier New" pitchFamily="49" charset="0"/>
              </a:rPr>
              <a:t>&gt;</a:t>
            </a:r>
          </a:p>
          <a:p>
            <a:r>
              <a:rPr lang="en-US" dirty="0" smtClean="0"/>
              <a:t>Donne :</a:t>
            </a:r>
          </a:p>
          <a:p>
            <a:endParaRPr lang="en-US" dirty="0"/>
          </a:p>
          <a:p>
            <a:endParaRPr lang="en-US" dirty="0" smtClean="0"/>
          </a:p>
          <a:p>
            <a:r>
              <a:rPr lang="en-US" dirty="0" smtClean="0">
                <a:hlinkClick r:id="rId2"/>
              </a:rPr>
              <a:t>Démonstration</a:t>
            </a:r>
            <a:endParaRPr lang="en-US" dirty="0" smtClean="0"/>
          </a:p>
          <a:p>
            <a:endParaRPr lang="en-US" dirty="0"/>
          </a:p>
          <a:p>
            <a:endParaRPr lang="en-US" dirty="0" smtClean="0"/>
          </a:p>
          <a:p>
            <a:endParaRPr lang="fr-FR"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581128"/>
            <a:ext cx="8136904" cy="776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3270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tag &lt;mark</a:t>
            </a:r>
            <a:r>
              <a:rPr lang="fr-FR" dirty="0" smtClean="0"/>
              <a:t>&gt; suite…</a:t>
            </a:r>
            <a:endParaRPr lang="fr-FR" dirty="0"/>
          </a:p>
        </p:txBody>
      </p:sp>
      <p:sp>
        <p:nvSpPr>
          <p:cNvPr id="3" name="Espace réservé du contenu 2"/>
          <p:cNvSpPr>
            <a:spLocks noGrp="1"/>
          </p:cNvSpPr>
          <p:nvPr>
            <p:ph idx="1"/>
          </p:nvPr>
        </p:nvSpPr>
        <p:spPr/>
        <p:txBody>
          <a:bodyPr/>
          <a:lstStyle/>
          <a:p>
            <a:r>
              <a:rPr lang="fr-FR" dirty="0" smtClean="0"/>
              <a:t>Peut être utilisé à l’intérieur d’autres tags, par exemple dans un &lt;</a:t>
            </a:r>
            <a:r>
              <a:rPr lang="fr-FR" dirty="0" err="1" smtClean="0"/>
              <a:t>pre</a:t>
            </a:r>
            <a:r>
              <a:rPr lang="fr-FR" dirty="0" smtClean="0"/>
              <a:t>&gt;, un &lt;code&gt; un &lt;b&gt; </a:t>
            </a:r>
            <a:r>
              <a:rPr lang="fr-FR" dirty="0" err="1" smtClean="0"/>
              <a:t>etc</a:t>
            </a:r>
            <a:endParaRPr lang="fr-FR" dirty="0" smtClean="0"/>
          </a:p>
          <a:p>
            <a:pPr marL="0" indent="0">
              <a:buNone/>
            </a:pPr>
            <a:r>
              <a:rPr lang="fr-FR" dirty="0">
                <a:latin typeface="Courier New" pitchFamily="49" charset="0"/>
                <a:cs typeface="Courier New" pitchFamily="49" charset="0"/>
              </a:rPr>
              <a:t>&lt;</a:t>
            </a:r>
            <a:r>
              <a:rPr lang="fr-FR" dirty="0" err="1">
                <a:latin typeface="Courier New" pitchFamily="49" charset="0"/>
                <a:cs typeface="Courier New" pitchFamily="49" charset="0"/>
              </a:rPr>
              <a:t>pre</a:t>
            </a:r>
            <a:r>
              <a:rPr lang="fr-FR" dirty="0">
                <a:latin typeface="Courier New" pitchFamily="49" charset="0"/>
                <a:cs typeface="Courier New" pitchFamily="49" charset="0"/>
              </a:rPr>
              <a:t>&gt;&lt;code</a:t>
            </a:r>
            <a:r>
              <a:rPr lang="fr-FR" dirty="0" smtClean="0">
                <a:latin typeface="Courier New" pitchFamily="49" charset="0"/>
                <a:cs typeface="Courier New" pitchFamily="49" charset="0"/>
              </a:rPr>
              <a:t>&gt;</a:t>
            </a:r>
            <a:br>
              <a:rPr lang="fr-FR" dirty="0" smtClean="0">
                <a:latin typeface="Courier New" pitchFamily="49" charset="0"/>
                <a:cs typeface="Courier New" pitchFamily="49" charset="0"/>
              </a:rPr>
            </a:br>
            <a:r>
              <a:rPr lang="fr-FR" b="1" dirty="0" smtClean="0">
                <a:latin typeface="Courier New" pitchFamily="49" charset="0"/>
                <a:cs typeface="Courier New" pitchFamily="49" charset="0"/>
              </a:rPr>
              <a:t>&lt;</a:t>
            </a:r>
            <a:r>
              <a:rPr lang="fr-FR" b="1" dirty="0">
                <a:latin typeface="Courier New" pitchFamily="49" charset="0"/>
                <a:cs typeface="Courier New" pitchFamily="49" charset="0"/>
              </a:rPr>
              <a:t>mark&gt;var&lt;/mark&gt;</a:t>
            </a:r>
            <a:r>
              <a:rPr lang="fr-FR" dirty="0">
                <a:latin typeface="Courier New" pitchFamily="49" charset="0"/>
                <a:cs typeface="Courier New" pitchFamily="49" charset="0"/>
              </a:rPr>
              <a:t> i = 3</a:t>
            </a:r>
            <a:r>
              <a:rPr lang="fr-FR" dirty="0" smtClean="0">
                <a:latin typeface="Courier New" pitchFamily="49" charset="0"/>
                <a:cs typeface="Courier New" pitchFamily="49" charset="0"/>
              </a:rPr>
              <a:t>;</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code&gt;&lt;/</a:t>
            </a:r>
            <a:r>
              <a:rPr lang="fr-FR" dirty="0" err="1">
                <a:latin typeface="Courier New" pitchFamily="49" charset="0"/>
                <a:cs typeface="Courier New" pitchFamily="49" charset="0"/>
              </a:rPr>
              <a:t>pre</a:t>
            </a:r>
            <a:r>
              <a:rPr lang="fr-FR" dirty="0">
                <a:latin typeface="Courier New" pitchFamily="49" charset="0"/>
                <a:cs typeface="Courier New" pitchFamily="49" charset="0"/>
              </a:rPr>
              <a:t>&gt; </a:t>
            </a:r>
            <a:r>
              <a:rPr lang="fr-FR" dirty="0" smtClean="0">
                <a:latin typeface="Courier New" pitchFamily="49" charset="0"/>
                <a:cs typeface="Courier New" pitchFamily="49" charset="0"/>
              </a:rPr>
              <a:t/>
            </a:r>
            <a:br>
              <a:rPr lang="fr-FR" dirty="0" smtClean="0">
                <a:latin typeface="Courier New" pitchFamily="49" charset="0"/>
                <a:cs typeface="Courier New" pitchFamily="49" charset="0"/>
              </a:rPr>
            </a:br>
            <a:r>
              <a:rPr lang="fr-FR" dirty="0" smtClean="0">
                <a:latin typeface="Courier New" pitchFamily="49" charset="0"/>
                <a:cs typeface="Courier New" pitchFamily="49" charset="0"/>
              </a:rPr>
              <a:t>&lt;</a:t>
            </a:r>
            <a:r>
              <a:rPr lang="fr-FR" dirty="0">
                <a:latin typeface="Courier New" pitchFamily="49" charset="0"/>
                <a:cs typeface="Courier New" pitchFamily="49" charset="0"/>
              </a:rPr>
              <a:t>p&gt;Le mot-clé var permet de déclarer une variable en JavaScript.&lt;/p&gt;</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5085184"/>
            <a:ext cx="6831132" cy="936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864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tag &lt;time&gt;</a:t>
            </a:r>
            <a:endParaRPr lang="fr-FR" dirty="0"/>
          </a:p>
        </p:txBody>
      </p:sp>
      <p:sp>
        <p:nvSpPr>
          <p:cNvPr id="3" name="Espace réservé du contenu 2"/>
          <p:cNvSpPr>
            <a:spLocks noGrp="1"/>
          </p:cNvSpPr>
          <p:nvPr>
            <p:ph idx="1"/>
          </p:nvPr>
        </p:nvSpPr>
        <p:spPr>
          <a:xfrm>
            <a:off x="683568" y="1124744"/>
            <a:ext cx="8424936" cy="4724400"/>
          </a:xfrm>
        </p:spPr>
        <p:txBody>
          <a:bodyPr/>
          <a:lstStyle/>
          <a:p>
            <a:r>
              <a:rPr lang="fr-FR" dirty="0" smtClean="0"/>
              <a:t>Sert à indiquer une date dans un format lisible par les machines</a:t>
            </a:r>
          </a:p>
          <a:p>
            <a:pPr lvl="1"/>
            <a:r>
              <a:rPr lang="fr-FR" dirty="0" smtClean="0"/>
              <a:t>Ex : utilisable par extensions Chrome ou </a:t>
            </a:r>
            <a:r>
              <a:rPr lang="fr-FR" dirty="0" err="1" smtClean="0"/>
              <a:t>Firefow</a:t>
            </a:r>
            <a:r>
              <a:rPr lang="fr-FR" dirty="0" smtClean="0"/>
              <a:t> pour des alertes aux anniversaires, pour insertion automatique dans Google </a:t>
            </a:r>
            <a:r>
              <a:rPr lang="fr-FR" dirty="0" err="1" smtClean="0"/>
              <a:t>Calendar</a:t>
            </a:r>
            <a:r>
              <a:rPr lang="fr-FR" dirty="0" smtClean="0"/>
              <a:t>, </a:t>
            </a:r>
            <a:r>
              <a:rPr lang="fr-FR" dirty="0" err="1" smtClean="0"/>
              <a:t>etc</a:t>
            </a:r>
            <a:endParaRPr lang="fr-FR" dirty="0" smtClean="0"/>
          </a:p>
          <a:p>
            <a:r>
              <a:rPr lang="fr-FR" dirty="0"/>
              <a:t>Non supporté pour le moment… support partiel dans </a:t>
            </a:r>
            <a:r>
              <a:rPr lang="fr-FR" dirty="0" err="1"/>
              <a:t>Opera</a:t>
            </a:r>
            <a:endParaRPr lang="fr-FR" dirty="0"/>
          </a:p>
          <a:p>
            <a:pPr marL="0" indent="0">
              <a:buNone/>
            </a:pPr>
            <a:r>
              <a:rPr lang="en-US" sz="2400" dirty="0">
                <a:latin typeface="Courier New" pitchFamily="49" charset="0"/>
                <a:cs typeface="Courier New" pitchFamily="49" charset="0"/>
              </a:rPr>
              <a:t>&lt;</a:t>
            </a:r>
            <a:r>
              <a:rPr lang="en-US" sz="2400" dirty="0" smtClean="0">
                <a:latin typeface="Courier New" pitchFamily="49" charset="0"/>
                <a:cs typeface="Courier New" pitchFamily="49" charset="0"/>
              </a:rPr>
              <a:t>p&gt;Nous </a:t>
            </a:r>
            <a:r>
              <a:rPr lang="en-US" sz="2400" dirty="0" err="1" smtClean="0">
                <a:latin typeface="Courier New" pitchFamily="49" charset="0"/>
                <a:cs typeface="Courier New" pitchFamily="49" charset="0"/>
              </a:rPr>
              <a:t>ouvrons</a:t>
            </a:r>
            <a:r>
              <a:rPr lang="en-US" sz="2400" dirty="0" smtClean="0">
                <a:latin typeface="Courier New" pitchFamily="49" charset="0"/>
                <a:cs typeface="Courier New" pitchFamily="49" charset="0"/>
              </a:rPr>
              <a:t> à </a:t>
            </a:r>
            <a:r>
              <a:rPr lang="en-US" sz="2400" b="1" dirty="0">
                <a:solidFill>
                  <a:srgbClr val="FF0000"/>
                </a:solidFill>
                <a:latin typeface="Courier New" pitchFamily="49" charset="0"/>
                <a:cs typeface="Courier New" pitchFamily="49" charset="0"/>
              </a:rPr>
              <a:t>&lt;time&gt;</a:t>
            </a:r>
            <a:r>
              <a:rPr lang="en-US" sz="2400" dirty="0">
                <a:latin typeface="Courier New" pitchFamily="49" charset="0"/>
                <a:cs typeface="Courier New" pitchFamily="49" charset="0"/>
              </a:rPr>
              <a:t>10:00</a:t>
            </a:r>
            <a:r>
              <a:rPr lang="en-US" sz="2400" b="1" dirty="0">
                <a:solidFill>
                  <a:srgbClr val="FF0000"/>
                </a:solidFill>
                <a:latin typeface="Courier New" pitchFamily="49" charset="0"/>
                <a:cs typeface="Courier New" pitchFamily="49" charset="0"/>
              </a:rPr>
              <a:t>&lt;/time&gt; </a:t>
            </a:r>
            <a:r>
              <a:rPr lang="en-US" sz="2400" dirty="0" err="1" smtClean="0">
                <a:latin typeface="Courier New" pitchFamily="49" charset="0"/>
                <a:cs typeface="Courier New" pitchFamily="49" charset="0"/>
              </a:rPr>
              <a:t>chaque</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matin</a:t>
            </a:r>
            <a:r>
              <a:rPr lang="en-US" sz="2400" dirty="0" smtClean="0">
                <a:latin typeface="Courier New" pitchFamily="49" charset="0"/>
                <a:cs typeface="Courier New" pitchFamily="49" charset="0"/>
              </a:rPr>
              <a:t>.&lt;/</a:t>
            </a:r>
            <a:r>
              <a:rPr lang="en-US" sz="2400" dirty="0">
                <a:latin typeface="Courier New" pitchFamily="49" charset="0"/>
                <a:cs typeface="Courier New" pitchFamily="49" charset="0"/>
              </a:rPr>
              <a:t>p&gt;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&lt;</a:t>
            </a:r>
            <a:r>
              <a:rPr lang="en-US" sz="2400" dirty="0" smtClean="0">
                <a:latin typeface="Courier New" pitchFamily="49" charset="0"/>
                <a:cs typeface="Courier New" pitchFamily="49" charset="0"/>
              </a:rPr>
              <a:t>p&gt;</a:t>
            </a:r>
            <a:r>
              <a:rPr lang="en-US" sz="2400" dirty="0" err="1" smtClean="0">
                <a:latin typeface="Courier New" pitchFamily="49" charset="0"/>
                <a:cs typeface="Courier New" pitchFamily="49" charset="0"/>
              </a:rPr>
              <a:t>J’ai</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rendez-vous</a:t>
            </a:r>
            <a:r>
              <a:rPr lang="en-US" sz="2400" dirty="0" smtClean="0">
                <a:latin typeface="Courier New" pitchFamily="49" charset="0"/>
                <a:cs typeface="Courier New" pitchFamily="49" charset="0"/>
              </a:rPr>
              <a:t> le </a:t>
            </a:r>
            <a:r>
              <a:rPr lang="en-US" sz="2400" b="1" dirty="0" smtClean="0">
                <a:solidFill>
                  <a:srgbClr val="FF0000"/>
                </a:solidFill>
                <a:latin typeface="Courier New" pitchFamily="49" charset="0"/>
                <a:cs typeface="Courier New" pitchFamily="49" charset="0"/>
              </a:rPr>
              <a:t>&lt;time </a:t>
            </a:r>
            <a:r>
              <a:rPr lang="en-US" sz="2400" b="1" dirty="0" err="1">
                <a:solidFill>
                  <a:srgbClr val="FF0000"/>
                </a:solidFill>
                <a:latin typeface="Courier New" pitchFamily="49" charset="0"/>
                <a:cs typeface="Courier New" pitchFamily="49" charset="0"/>
              </a:rPr>
              <a:t>datetime</a:t>
            </a:r>
            <a:r>
              <a:rPr lang="en-US" sz="2400" b="1" dirty="0">
                <a:solidFill>
                  <a:srgbClr val="FF0000"/>
                </a:solidFill>
                <a:latin typeface="Courier New" pitchFamily="49" charset="0"/>
                <a:cs typeface="Courier New" pitchFamily="49" charset="0"/>
              </a:rPr>
              <a:t>="</a:t>
            </a:r>
            <a:r>
              <a:rPr lang="en-US" sz="2400" b="1" dirty="0" smtClean="0">
                <a:solidFill>
                  <a:srgbClr val="FF0000"/>
                </a:solidFill>
                <a:latin typeface="Courier New" pitchFamily="49" charset="0"/>
                <a:cs typeface="Courier New" pitchFamily="49" charset="0"/>
              </a:rPr>
              <a:t>2012-02-14"&gt;</a:t>
            </a:r>
            <a:r>
              <a:rPr lang="en-US" sz="2400" dirty="0" err="1" smtClean="0">
                <a:latin typeface="Courier New" pitchFamily="49" charset="0"/>
                <a:cs typeface="Courier New" pitchFamily="49" charset="0"/>
              </a:rPr>
              <a:t>lundi</a:t>
            </a:r>
            <a:r>
              <a:rPr lang="en-US" sz="2400" dirty="0" smtClean="0">
                <a:latin typeface="Courier New" pitchFamily="49" charset="0"/>
                <a:cs typeface="Courier New" pitchFamily="49" charset="0"/>
              </a:rPr>
              <a:t> 14 </a:t>
            </a:r>
            <a:r>
              <a:rPr lang="en-US" sz="2400" dirty="0" err="1" smtClean="0">
                <a:latin typeface="Courier New" pitchFamily="49" charset="0"/>
                <a:cs typeface="Courier New" pitchFamily="49" charset="0"/>
              </a:rPr>
              <a:t>février</a:t>
            </a:r>
            <a:r>
              <a:rPr lang="en-US" sz="2400" dirty="0" smtClean="0">
                <a:latin typeface="Courier New" pitchFamily="49" charset="0"/>
                <a:cs typeface="Courier New" pitchFamily="49" charset="0"/>
              </a:rPr>
              <a:t> 2012</a:t>
            </a:r>
            <a:r>
              <a:rPr lang="en-US" sz="2400" b="1" dirty="0" smtClean="0">
                <a:solidFill>
                  <a:srgbClr val="FF0000"/>
                </a:solidFill>
                <a:latin typeface="Courier New" pitchFamily="49" charset="0"/>
                <a:cs typeface="Courier New" pitchFamily="49" charset="0"/>
              </a:rPr>
              <a:t>&lt;/</a:t>
            </a:r>
            <a:r>
              <a:rPr lang="en-US" sz="2400" b="1" dirty="0">
                <a:solidFill>
                  <a:srgbClr val="FF0000"/>
                </a:solidFill>
                <a:latin typeface="Courier New" pitchFamily="49" charset="0"/>
                <a:cs typeface="Courier New" pitchFamily="49" charset="0"/>
              </a:rPr>
              <a:t>time&gt;</a:t>
            </a:r>
            <a:r>
              <a:rPr lang="en-US" sz="2400" dirty="0">
                <a:latin typeface="Courier New" pitchFamily="49" charset="0"/>
                <a:cs typeface="Courier New" pitchFamily="49" charset="0"/>
              </a:rPr>
              <a:t>.&lt;/p&gt; </a:t>
            </a:r>
            <a:endParaRPr lang="fr-FR" sz="2400" dirty="0">
              <a:latin typeface="Courier New" pitchFamily="49" charset="0"/>
              <a:cs typeface="Courier New" pitchFamily="49" charset="0"/>
            </a:endParaRPr>
          </a:p>
        </p:txBody>
      </p:sp>
    </p:spTree>
    <p:extLst>
      <p:ext uri="{BB962C8B-B14F-4D97-AF65-F5344CB8AC3E}">
        <p14:creationId xmlns:p14="http://schemas.microsoft.com/office/powerpoint/2010/main" val="2136306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tag &lt;time</a:t>
            </a:r>
            <a:r>
              <a:rPr lang="fr-FR" dirty="0" smtClean="0"/>
              <a:t>&gt;, syntaxe très complète</a:t>
            </a:r>
            <a:endParaRPr lang="fr-FR" dirty="0"/>
          </a:p>
        </p:txBody>
      </p:sp>
      <p:sp>
        <p:nvSpPr>
          <p:cNvPr id="3" name="Espace réservé du contenu 2"/>
          <p:cNvSpPr>
            <a:spLocks noGrp="1"/>
          </p:cNvSpPr>
          <p:nvPr>
            <p:ph idx="1"/>
          </p:nvPr>
        </p:nvSpPr>
        <p:spPr>
          <a:xfrm>
            <a:off x="683568" y="1052736"/>
            <a:ext cx="8001000" cy="4724400"/>
          </a:xfrm>
        </p:spPr>
        <p:txBody>
          <a:bodyPr/>
          <a:lstStyle/>
          <a:p>
            <a:r>
              <a:rPr lang="en-US" sz="2000" dirty="0"/>
              <a:t>&lt;time </a:t>
            </a:r>
            <a:r>
              <a:rPr lang="en-US" sz="2000" dirty="0" err="1"/>
              <a:t>datetime</a:t>
            </a:r>
            <a:r>
              <a:rPr lang="en-US" sz="2000" dirty="0"/>
              <a:t>="1905"&gt; </a:t>
            </a:r>
            <a:r>
              <a:rPr lang="en-US" sz="2000" dirty="0" err="1" smtClean="0"/>
              <a:t>L’année</a:t>
            </a:r>
            <a:r>
              <a:rPr lang="en-US" sz="2000" dirty="0" smtClean="0"/>
              <a:t> </a:t>
            </a:r>
            <a:r>
              <a:rPr lang="en-US" sz="2000" dirty="0"/>
              <a:t>1905</a:t>
            </a:r>
          </a:p>
          <a:p>
            <a:r>
              <a:rPr lang="en-US" sz="2000" dirty="0"/>
              <a:t>&lt;time </a:t>
            </a:r>
            <a:r>
              <a:rPr lang="en-US" sz="2000" dirty="0" err="1"/>
              <a:t>datetime</a:t>
            </a:r>
            <a:r>
              <a:rPr lang="en-US" sz="2000" dirty="0"/>
              <a:t>="1905-11"&gt; </a:t>
            </a:r>
            <a:r>
              <a:rPr lang="en-US" sz="2000" dirty="0" err="1" smtClean="0"/>
              <a:t>Novembre</a:t>
            </a:r>
            <a:r>
              <a:rPr lang="en-US" sz="2000" dirty="0" smtClean="0"/>
              <a:t> </a:t>
            </a:r>
            <a:r>
              <a:rPr lang="en-US" sz="2000" dirty="0"/>
              <a:t>1905</a:t>
            </a:r>
          </a:p>
          <a:p>
            <a:r>
              <a:rPr lang="en-US" sz="2000" dirty="0"/>
              <a:t>&lt;time </a:t>
            </a:r>
            <a:r>
              <a:rPr lang="en-US" sz="2000" dirty="0" err="1"/>
              <a:t>datetime</a:t>
            </a:r>
            <a:r>
              <a:rPr lang="en-US" sz="2000" dirty="0"/>
              <a:t>="11-13"&gt; </a:t>
            </a:r>
            <a:r>
              <a:rPr lang="en-US" sz="2000" dirty="0" smtClean="0"/>
              <a:t>Le </a:t>
            </a:r>
            <a:r>
              <a:rPr lang="en-US" sz="2000" dirty="0"/>
              <a:t>13 </a:t>
            </a:r>
            <a:r>
              <a:rPr lang="en-US" sz="2000" dirty="0" smtClean="0"/>
              <a:t>November</a:t>
            </a:r>
            <a:endParaRPr lang="en-US" sz="2000" dirty="0"/>
          </a:p>
          <a:p>
            <a:r>
              <a:rPr lang="en-US" sz="2000" dirty="0"/>
              <a:t>&lt;time </a:t>
            </a:r>
            <a:r>
              <a:rPr lang="en-US" sz="2000" dirty="0" err="1"/>
              <a:t>datetime</a:t>
            </a:r>
            <a:r>
              <a:rPr lang="en-US" sz="2000" dirty="0"/>
              <a:t>="1905-W21"&gt; </a:t>
            </a:r>
            <a:r>
              <a:rPr lang="en-US" sz="2000" dirty="0" err="1" smtClean="0"/>
              <a:t>semaine</a:t>
            </a:r>
            <a:r>
              <a:rPr lang="en-US" sz="2000" dirty="0" smtClean="0"/>
              <a:t> 21 de </a:t>
            </a:r>
            <a:r>
              <a:rPr lang="en-US" sz="2000" dirty="0" err="1" smtClean="0"/>
              <a:t>l’année</a:t>
            </a:r>
            <a:r>
              <a:rPr lang="en-US" sz="2000" dirty="0" smtClean="0"/>
              <a:t> 1905</a:t>
            </a:r>
          </a:p>
          <a:p>
            <a:r>
              <a:rPr lang="en-US" sz="2000" dirty="0"/>
              <a:t>&lt;time </a:t>
            </a:r>
            <a:r>
              <a:rPr lang="en-US" sz="2000" dirty="0" err="1"/>
              <a:t>datetime</a:t>
            </a:r>
            <a:r>
              <a:rPr lang="en-US" sz="2000" dirty="0"/>
              <a:t>="1905-11-13T09:00</a:t>
            </a:r>
            <a:r>
              <a:rPr lang="en-US" sz="2000" dirty="0" smtClean="0"/>
              <a:t>"&gt; : avec </a:t>
            </a:r>
            <a:r>
              <a:rPr lang="en-US" sz="2000" dirty="0" err="1" smtClean="0"/>
              <a:t>l’heure</a:t>
            </a:r>
            <a:endParaRPr lang="en-US" sz="2000" dirty="0"/>
          </a:p>
          <a:p>
            <a:r>
              <a:rPr lang="en-US" sz="2000" dirty="0"/>
              <a:t>&lt;time </a:t>
            </a:r>
            <a:r>
              <a:rPr lang="en-US" sz="2000" dirty="0" err="1"/>
              <a:t>datetime</a:t>
            </a:r>
            <a:r>
              <a:rPr lang="en-US" sz="2000" dirty="0"/>
              <a:t>="1905-11-13 09:00</a:t>
            </a:r>
            <a:r>
              <a:rPr lang="en-US" sz="2000" dirty="0" smtClean="0"/>
              <a:t>"&gt; : idem</a:t>
            </a:r>
          </a:p>
          <a:p>
            <a:r>
              <a:rPr lang="en-US" sz="2000" dirty="0"/>
              <a:t>&lt;</a:t>
            </a:r>
            <a:r>
              <a:rPr lang="en-US" sz="2000" dirty="0" err="1"/>
              <a:t>datetime</a:t>
            </a:r>
            <a:r>
              <a:rPr lang="en-US" sz="2000" dirty="0"/>
              <a:t>="09:00Z"&gt; </a:t>
            </a:r>
            <a:r>
              <a:rPr lang="en-US" sz="2000" dirty="0" smtClean="0"/>
              <a:t>9h du </a:t>
            </a:r>
            <a:r>
              <a:rPr lang="en-US" sz="2000" dirty="0" err="1" smtClean="0"/>
              <a:t>matrin</a:t>
            </a:r>
            <a:r>
              <a:rPr lang="en-US" sz="2000" dirty="0" smtClean="0"/>
              <a:t>, GMT.</a:t>
            </a:r>
            <a:endParaRPr lang="en-US" sz="2000" dirty="0"/>
          </a:p>
          <a:p>
            <a:r>
              <a:rPr lang="en-US" sz="2000" dirty="0"/>
              <a:t>&lt;</a:t>
            </a:r>
            <a:r>
              <a:rPr lang="en-US" sz="2000" dirty="0" err="1"/>
              <a:t>datetime</a:t>
            </a:r>
            <a:r>
              <a:rPr lang="en-US" sz="2000" dirty="0"/>
              <a:t>="09:00-05"&gt; </a:t>
            </a:r>
            <a:r>
              <a:rPr lang="en-US" sz="2000" dirty="0" smtClean="0"/>
              <a:t>9h du </a:t>
            </a:r>
            <a:r>
              <a:rPr lang="en-US" sz="2000" dirty="0" err="1" smtClean="0"/>
              <a:t>matin</a:t>
            </a:r>
            <a:r>
              <a:rPr lang="en-US" sz="2000" dirty="0" smtClean="0"/>
              <a:t>, GMT – 5 </a:t>
            </a:r>
            <a:r>
              <a:rPr lang="en-US" sz="2000" dirty="0" err="1" smtClean="0"/>
              <a:t>heures</a:t>
            </a:r>
            <a:r>
              <a:rPr lang="en-US" sz="2000" dirty="0" smtClean="0"/>
              <a:t>.</a:t>
            </a:r>
            <a:endParaRPr lang="en-US" sz="2000" dirty="0"/>
          </a:p>
          <a:p>
            <a:r>
              <a:rPr lang="en-US" sz="2000" dirty="0"/>
              <a:t>&lt;</a:t>
            </a:r>
            <a:r>
              <a:rPr lang="en-US" sz="2000" dirty="0" err="1"/>
              <a:t>datetime</a:t>
            </a:r>
            <a:r>
              <a:rPr lang="en-US" sz="2000" dirty="0"/>
              <a:t>="09:00+05:45"&gt; </a:t>
            </a:r>
            <a:r>
              <a:rPr lang="en-US" sz="2000" dirty="0" smtClean="0"/>
              <a:t>9h au </a:t>
            </a:r>
            <a:r>
              <a:rPr lang="en-US" sz="2000" dirty="0">
                <a:hlinkClick r:id="rId2"/>
              </a:rPr>
              <a:t>Nepal</a:t>
            </a:r>
            <a:r>
              <a:rPr lang="en-US" sz="2000" dirty="0"/>
              <a:t>, </a:t>
            </a:r>
            <a:r>
              <a:rPr lang="en-US" sz="2000" dirty="0" smtClean="0"/>
              <a:t>qui a 5h45mn de </a:t>
            </a:r>
            <a:r>
              <a:rPr lang="en-US" sz="2000" dirty="0" err="1" smtClean="0"/>
              <a:t>décalage</a:t>
            </a:r>
            <a:r>
              <a:rPr lang="en-US" sz="2000" dirty="0" smtClean="0"/>
              <a:t> par rapport à GMT</a:t>
            </a:r>
          </a:p>
          <a:p>
            <a:r>
              <a:rPr lang="en-US" sz="2000" dirty="0" err="1" smtClean="0"/>
              <a:t>Nombreuses</a:t>
            </a:r>
            <a:r>
              <a:rPr lang="en-US" sz="2000" dirty="0" smtClean="0"/>
              <a:t> </a:t>
            </a:r>
            <a:r>
              <a:rPr lang="en-US" sz="2000" dirty="0" err="1" smtClean="0"/>
              <a:t>autres</a:t>
            </a:r>
            <a:r>
              <a:rPr lang="en-US" sz="2000" dirty="0" smtClean="0"/>
              <a:t> options pour </a:t>
            </a:r>
            <a:r>
              <a:rPr lang="en-US" sz="2000" dirty="0" err="1" smtClean="0"/>
              <a:t>exprimer</a:t>
            </a:r>
            <a:r>
              <a:rPr lang="en-US" sz="2000" dirty="0" smtClean="0"/>
              <a:t> des </a:t>
            </a:r>
            <a:r>
              <a:rPr lang="en-US" sz="2000" dirty="0" err="1" smtClean="0"/>
              <a:t>durées</a:t>
            </a:r>
            <a:r>
              <a:rPr lang="en-US" sz="2000" dirty="0" smtClean="0"/>
              <a:t>, des </a:t>
            </a:r>
            <a:r>
              <a:rPr lang="en-US" sz="2000" dirty="0" err="1" smtClean="0"/>
              <a:t>événements</a:t>
            </a:r>
            <a:r>
              <a:rPr lang="en-US" sz="2000" dirty="0" smtClean="0"/>
              <a:t> </a:t>
            </a:r>
            <a:r>
              <a:rPr lang="en-US" sz="2000" dirty="0" err="1" smtClean="0"/>
              <a:t>périodiques</a:t>
            </a:r>
            <a:r>
              <a:rPr lang="en-US" sz="2000" dirty="0" smtClean="0"/>
              <a:t>, </a:t>
            </a:r>
            <a:r>
              <a:rPr lang="en-US" sz="2000" dirty="0" err="1" smtClean="0"/>
              <a:t>voir</a:t>
            </a:r>
            <a:r>
              <a:rPr lang="en-US" sz="2000" dirty="0"/>
              <a:t> </a:t>
            </a:r>
            <a:r>
              <a:rPr lang="en-US" sz="2000" dirty="0">
                <a:hlinkClick r:id="rId3"/>
              </a:rPr>
              <a:t>http://www.brucelawson.co.uk/2012/best-of-time/</a:t>
            </a:r>
            <a:endParaRPr lang="en-US" sz="2000" dirty="0"/>
          </a:p>
          <a:p>
            <a:endParaRPr lang="en-US" sz="2000" dirty="0"/>
          </a:p>
          <a:p>
            <a:endParaRPr lang="en-US" sz="2000" dirty="0"/>
          </a:p>
          <a:p>
            <a:endParaRPr lang="fr-FR" sz="2000" dirty="0"/>
          </a:p>
        </p:txBody>
      </p:sp>
    </p:spTree>
    <p:extLst>
      <p:ext uri="{BB962C8B-B14F-4D97-AF65-F5344CB8AC3E}">
        <p14:creationId xmlns:p14="http://schemas.microsoft.com/office/powerpoint/2010/main" val="24097700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HTML5, </a:t>
            </a:r>
            <a:r>
              <a:rPr lang="en-US" dirty="0" err="1" smtClean="0"/>
              <a:t>l’API</a:t>
            </a:r>
            <a:r>
              <a:rPr lang="en-US" dirty="0" smtClean="0"/>
              <a:t> de selection </a:t>
            </a:r>
            <a:r>
              <a:rPr lang="en-US" dirty="0" err="1" smtClean="0"/>
              <a:t>dans</a:t>
            </a:r>
            <a:r>
              <a:rPr lang="en-US" dirty="0" smtClean="0"/>
              <a:t> le DOM</a:t>
            </a:r>
            <a:endParaRPr lang="en-US" dirty="0"/>
          </a:p>
        </p:txBody>
      </p:sp>
    </p:spTree>
    <p:extLst>
      <p:ext uri="{BB962C8B-B14F-4D97-AF65-F5344CB8AC3E}">
        <p14:creationId xmlns:p14="http://schemas.microsoft.com/office/powerpoint/2010/main" val="40976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L’API JavaScript « </a:t>
            </a:r>
            <a:r>
              <a:rPr lang="fr-FR" b="0" dirty="0" err="1"/>
              <a:t>Selectors</a:t>
            </a:r>
            <a:r>
              <a:rPr lang="fr-FR" b="0" dirty="0"/>
              <a:t> </a:t>
            </a:r>
            <a:r>
              <a:rPr lang="fr-FR" b="0" dirty="0" smtClean="0"/>
              <a:t>»</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a:t> </a:t>
            </a:r>
            <a:r>
              <a:rPr lang="fr-FR" dirty="0" smtClean="0"/>
              <a:t>Cette API sert à « matcher » des éléments du DOM par leur Id, Tag, classe CSS etc…</a:t>
            </a:r>
          </a:p>
          <a:p>
            <a:r>
              <a:rPr lang="fr-FR" dirty="0" smtClean="0"/>
              <a:t>Existant : par Id, par Tag</a:t>
            </a:r>
          </a:p>
          <a:p>
            <a:pPr marL="0" lvl="1" indent="0">
              <a:spcBef>
                <a:spcPct val="60000"/>
              </a:spcBef>
              <a:buClr>
                <a:srgbClr val="00558C"/>
              </a:buClr>
              <a:buNone/>
            </a:pPr>
            <a:r>
              <a:rPr lang="fr-FR" sz="2000" b="1" dirty="0">
                <a:latin typeface="Courier New" pitchFamily="49" charset="0"/>
                <a:cs typeface="Courier New" pitchFamily="49" charset="0"/>
              </a:rPr>
              <a:t>var el = </a:t>
            </a:r>
            <a:r>
              <a:rPr lang="fr-FR" sz="2000" b="1" dirty="0" err="1">
                <a:latin typeface="Courier New" pitchFamily="49" charset="0"/>
                <a:cs typeface="Courier New" pitchFamily="49" charset="0"/>
              </a:rPr>
              <a:t>document.getElementById</a:t>
            </a:r>
            <a:r>
              <a:rPr lang="fr-FR" sz="2000" b="1" dirty="0">
                <a:latin typeface="Courier New" pitchFamily="49" charset="0"/>
                <a:cs typeface="Courier New" pitchFamily="49" charset="0"/>
              </a:rPr>
              <a:t>('header');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err="1" smtClean="0">
                <a:latin typeface="Courier New" pitchFamily="49" charset="0"/>
                <a:cs typeface="Courier New" pitchFamily="49" charset="0"/>
              </a:rPr>
              <a:t>el.focus</a:t>
            </a:r>
            <a:r>
              <a:rPr lang="fr-FR" sz="2000" b="1" dirty="0">
                <a:latin typeface="Courier New" pitchFamily="49" charset="0"/>
                <a:cs typeface="Courier New" pitchFamily="49" charset="0"/>
              </a:rPr>
              <a:t>();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var els = </a:t>
            </a:r>
            <a:r>
              <a:rPr lang="fr-FR" sz="2000" b="1" dirty="0" err="1">
                <a:latin typeface="Courier New" pitchFamily="49" charset="0"/>
                <a:cs typeface="Courier New" pitchFamily="49" charset="0"/>
              </a:rPr>
              <a:t>document.getElementsByTagName</a:t>
            </a:r>
            <a:r>
              <a:rPr lang="fr-FR" sz="2000" b="1" dirty="0">
                <a:latin typeface="Courier New" pitchFamily="49" charset="0"/>
                <a:cs typeface="Courier New" pitchFamily="49" charset="0"/>
              </a:rPr>
              <a:t>('div'); els[0].focus(); </a:t>
            </a:r>
            <a:endParaRPr lang="fr-FR" b="1" dirty="0" smtClean="0"/>
          </a:p>
          <a:p>
            <a:r>
              <a:rPr lang="fr-FR" dirty="0"/>
              <a:t>Nouveauté HTML5 : par classe </a:t>
            </a:r>
            <a:r>
              <a:rPr lang="fr-FR" dirty="0" smtClean="0"/>
              <a:t>CSS</a:t>
            </a:r>
          </a:p>
          <a:p>
            <a:pPr marL="0" lvl="1" indent="0">
              <a:spcBef>
                <a:spcPct val="60000"/>
              </a:spcBef>
              <a:buClr>
                <a:srgbClr val="00558C"/>
              </a:buClr>
              <a:buNone/>
            </a:pPr>
            <a:r>
              <a:rPr lang="fr-FR" sz="2000" b="1" dirty="0">
                <a:latin typeface="Courier New" pitchFamily="49" charset="0"/>
                <a:cs typeface="Courier New" pitchFamily="49" charset="0"/>
              </a:rPr>
              <a:t>var els = </a:t>
            </a:r>
            <a:r>
              <a:rPr lang="fr-FR" sz="2000" b="1" dirty="0" err="1">
                <a:latin typeface="Courier New" pitchFamily="49" charset="0"/>
                <a:cs typeface="Courier New" pitchFamily="49" charset="0"/>
              </a:rPr>
              <a:t>document.</a:t>
            </a:r>
            <a:r>
              <a:rPr lang="fr-FR" sz="2000" b="1" dirty="0" err="1">
                <a:solidFill>
                  <a:srgbClr val="FF0000"/>
                </a:solidFill>
                <a:latin typeface="Courier New" pitchFamily="49" charset="0"/>
                <a:cs typeface="Courier New" pitchFamily="49" charset="0"/>
              </a:rPr>
              <a:t>getElementsByClassName</a:t>
            </a:r>
            <a:r>
              <a:rPr lang="fr-FR" sz="2000" b="1" dirty="0">
                <a:latin typeface="Courier New" pitchFamily="49" charset="0"/>
                <a:cs typeface="Courier New" pitchFamily="49" charset="0"/>
              </a:rPr>
              <a:t>('section'); els[0].focus();</a:t>
            </a:r>
          </a:p>
        </p:txBody>
      </p:sp>
    </p:spTree>
    <p:extLst>
      <p:ext uri="{BB962C8B-B14F-4D97-AF65-F5344CB8AC3E}">
        <p14:creationId xmlns:p14="http://schemas.microsoft.com/office/powerpoint/2010/main" val="10099214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Requêtes complexes : </a:t>
            </a:r>
            <a:r>
              <a:rPr lang="fr-FR" dirty="0" err="1" smtClean="0"/>
              <a:t>querySelector</a:t>
            </a:r>
            <a:r>
              <a:rPr lang="fr-FR" dirty="0" smtClean="0"/>
              <a:t>() !</a:t>
            </a:r>
            <a:endParaRPr lang="fr-FR" dirty="0"/>
          </a:p>
        </p:txBody>
      </p:sp>
      <p:sp>
        <p:nvSpPr>
          <p:cNvPr id="3" name="Espace réservé du contenu 2"/>
          <p:cNvSpPr>
            <a:spLocks noGrp="1"/>
          </p:cNvSpPr>
          <p:nvPr>
            <p:ph idx="1"/>
          </p:nvPr>
        </p:nvSpPr>
        <p:spPr>
          <a:xfrm>
            <a:off x="685800" y="1052736"/>
            <a:ext cx="8001000" cy="4724400"/>
          </a:xfrm>
        </p:spPr>
        <p:txBody>
          <a:bodyPr/>
          <a:lstStyle/>
          <a:p>
            <a:r>
              <a:rPr lang="fr-FR" dirty="0" smtClean="0"/>
              <a:t>Dès que l’on veut faire des requêtes complexes comme « le premier input situé dans un div », etc. on faisait appel à des </a:t>
            </a:r>
            <a:r>
              <a:rPr lang="fr-FR" dirty="0" err="1" smtClean="0"/>
              <a:t>frameworks</a:t>
            </a:r>
            <a:r>
              <a:rPr lang="fr-FR" dirty="0" smtClean="0"/>
              <a:t> JavaScript comme </a:t>
            </a:r>
            <a:r>
              <a:rPr lang="fr-FR" dirty="0" err="1" smtClean="0"/>
              <a:t>jQuery</a:t>
            </a:r>
            <a:r>
              <a:rPr lang="fr-FR" dirty="0" smtClean="0"/>
              <a:t>, Dojo, </a:t>
            </a:r>
            <a:r>
              <a:rPr lang="fr-FR" dirty="0" err="1" smtClean="0"/>
              <a:t>Motools</a:t>
            </a:r>
            <a:r>
              <a:rPr lang="fr-FR" dirty="0" smtClean="0"/>
              <a:t>, etc.</a:t>
            </a:r>
          </a:p>
          <a:p>
            <a:r>
              <a:rPr lang="fr-FR" dirty="0" smtClean="0"/>
              <a:t>Nouveautés HTML5 :</a:t>
            </a:r>
          </a:p>
          <a:p>
            <a:pPr lvl="1"/>
            <a:r>
              <a:rPr lang="fr-FR" dirty="0" err="1" smtClean="0"/>
              <a:t>document.querySelector</a:t>
            </a:r>
            <a:r>
              <a:rPr lang="fr-FR" dirty="0" smtClean="0"/>
              <a:t>(</a:t>
            </a:r>
            <a:r>
              <a:rPr lang="fr-FR" dirty="0" err="1" smtClean="0"/>
              <a:t>req</a:t>
            </a:r>
            <a:r>
              <a:rPr lang="fr-FR" dirty="0" smtClean="0"/>
              <a:t>) : retourne le premier élément qui satisfait la requête,</a:t>
            </a:r>
          </a:p>
          <a:p>
            <a:pPr lvl="1"/>
            <a:r>
              <a:rPr lang="fr-FR" dirty="0" err="1" smtClean="0"/>
              <a:t>document.querySelectorAll</a:t>
            </a:r>
            <a:r>
              <a:rPr lang="fr-FR" dirty="0" smtClean="0"/>
              <a:t>(</a:t>
            </a:r>
            <a:r>
              <a:rPr lang="fr-FR" dirty="0" err="1" smtClean="0"/>
              <a:t>req</a:t>
            </a:r>
            <a:r>
              <a:rPr lang="fr-FR" dirty="0" smtClean="0"/>
              <a:t>) : retourne tous les éléments qui satisfont la requête</a:t>
            </a:r>
          </a:p>
          <a:p>
            <a:r>
              <a:rPr lang="fr-FR" dirty="0" smtClean="0"/>
              <a:t> Syntaxe des requêtes très inspirée de la syntaxe </a:t>
            </a:r>
            <a:r>
              <a:rPr lang="fr-FR" dirty="0" err="1" smtClean="0"/>
              <a:t>jQuery</a:t>
            </a:r>
            <a:endParaRPr lang="fr-FR" dirty="0"/>
          </a:p>
        </p:txBody>
      </p:sp>
    </p:spTree>
    <p:extLst>
      <p:ext uri="{BB962C8B-B14F-4D97-AF65-F5344CB8AC3E}">
        <p14:creationId xmlns:p14="http://schemas.microsoft.com/office/powerpoint/2010/main" val="18759485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querySelector</a:t>
            </a:r>
            <a:r>
              <a:rPr lang="fr-FR" dirty="0" smtClean="0"/>
              <a:t>() exemples…</a:t>
            </a:r>
            <a:endParaRPr lang="fr-FR" dirty="0"/>
          </a:p>
        </p:txBody>
      </p:sp>
      <p:sp>
        <p:nvSpPr>
          <p:cNvPr id="3" name="Espace réservé du contenu 2"/>
          <p:cNvSpPr>
            <a:spLocks noGrp="1"/>
          </p:cNvSpPr>
          <p:nvPr>
            <p:ph idx="1"/>
          </p:nvPr>
        </p:nvSpPr>
        <p:spPr>
          <a:xfrm>
            <a:off x="539552" y="1447800"/>
            <a:ext cx="8604448" cy="4724400"/>
          </a:xfrm>
        </p:spPr>
        <p:txBody>
          <a:bodyPr/>
          <a:lstStyle/>
          <a:p>
            <a:r>
              <a:rPr lang="fr-FR" dirty="0"/>
              <a:t>HTML5 :</a:t>
            </a:r>
          </a:p>
          <a:p>
            <a:pPr marL="0" indent="0">
              <a:buNone/>
            </a:pP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 = </a:t>
            </a:r>
            <a:r>
              <a:rPr lang="fr-FR" sz="1800" dirty="0" err="1">
                <a:latin typeface="Courier New" pitchFamily="49" charset="0"/>
                <a:cs typeface="Courier New" pitchFamily="49" charset="0"/>
              </a:rPr>
              <a:t>document.</a:t>
            </a:r>
            <a:r>
              <a:rPr lang="fr-FR" sz="1800" b="1" dirty="0" err="1">
                <a:latin typeface="Courier New" pitchFamily="49" charset="0"/>
                <a:cs typeface="Courier New" pitchFamily="49" charset="0"/>
              </a:rPr>
              <a:t>querySelector</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nav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li');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els = </a:t>
            </a:r>
            <a:r>
              <a:rPr lang="fr-FR" sz="1800" dirty="0" err="1">
                <a:latin typeface="Courier New" pitchFamily="49" charset="0"/>
                <a:cs typeface="Courier New" pitchFamily="49" charset="0"/>
              </a:rPr>
              <a:t>document.</a:t>
            </a:r>
            <a:r>
              <a:rPr lang="fr-FR" sz="1800" b="1" dirty="0" err="1">
                <a:latin typeface="Courier New" pitchFamily="49" charset="0"/>
                <a:cs typeface="Courier New" pitchFamily="49" charset="0"/>
              </a:rPr>
              <a:t>querySelectorAll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li:nth-child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even</a:t>
            </a:r>
            <a:r>
              <a:rPr lang="fr-FR" sz="1800" dirty="0">
                <a:latin typeface="Courier New" pitchFamily="49" charset="0"/>
                <a:cs typeface="Courier New" pitchFamily="49" charset="0"/>
              </a:rPr>
              <a:t>)'); </a:t>
            </a:r>
            <a:r>
              <a:rPr lang="fr-FR" sz="1800" dirty="0" smtClean="0">
                <a:latin typeface="Courier New" pitchFamily="49" charset="0"/>
                <a:cs typeface="Courier New" pitchFamily="49" charset="0"/>
              </a:rPr>
              <a:t/>
            </a:r>
            <a:br>
              <a:rPr lang="fr-FR" sz="1800" dirty="0" smtClean="0">
                <a:latin typeface="Courier New" pitchFamily="49" charset="0"/>
                <a:cs typeface="Courier New" pitchFamily="49" charset="0"/>
              </a:rPr>
            </a:br>
            <a:r>
              <a:rPr lang="fr-FR" sz="1800" dirty="0" smtClean="0">
                <a:latin typeface="Courier New" pitchFamily="49" charset="0"/>
                <a:cs typeface="Courier New" pitchFamily="49" charset="0"/>
              </a:rPr>
              <a:t>var </a:t>
            </a:r>
            <a:r>
              <a:rPr lang="fr-FR" sz="1800" dirty="0">
                <a:latin typeface="Courier New" pitchFamily="49" charset="0"/>
                <a:cs typeface="Courier New" pitchFamily="49" charset="0"/>
              </a:rPr>
              <a:t>els = </a:t>
            </a:r>
            <a:r>
              <a:rPr lang="fr-FR" sz="1800" dirty="0" err="1" smtClean="0">
                <a:latin typeface="Courier New" pitchFamily="49" charset="0"/>
                <a:cs typeface="Courier New" pitchFamily="49" charset="0"/>
              </a:rPr>
              <a:t>document.</a:t>
            </a:r>
            <a:r>
              <a:rPr lang="fr-FR" sz="1800" b="1" dirty="0" err="1" smtClean="0">
                <a:latin typeface="Courier New" pitchFamily="49" charset="0"/>
                <a:cs typeface="Courier New" pitchFamily="49" charset="0"/>
              </a:rPr>
              <a:t>querySelectorAll</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form.test</a:t>
            </a:r>
            <a:r>
              <a:rPr lang="fr-FR" sz="1800" dirty="0">
                <a:latin typeface="Courier New" pitchFamily="49" charset="0"/>
                <a:cs typeface="Courier New" pitchFamily="49" charset="0"/>
              </a:rPr>
              <a:t> &gt; tr &gt; td</a:t>
            </a:r>
            <a:r>
              <a:rPr lang="fr-FR" sz="1800" dirty="0" smtClean="0">
                <a:latin typeface="Courier New" pitchFamily="49" charset="0"/>
                <a:cs typeface="Courier New" pitchFamily="49" charset="0"/>
              </a:rPr>
              <a:t>');</a:t>
            </a:r>
          </a:p>
          <a:p>
            <a:r>
              <a:rPr lang="fr-FR" dirty="0"/>
              <a:t>Equivalents </a:t>
            </a:r>
            <a:r>
              <a:rPr lang="fr-FR" dirty="0" err="1"/>
              <a:t>jQuery</a:t>
            </a:r>
            <a:r>
              <a:rPr lang="fr-FR" dirty="0"/>
              <a:t> :</a:t>
            </a:r>
          </a:p>
          <a:p>
            <a:pPr marL="0" indent="0">
              <a:buNone/>
            </a:pPr>
            <a:r>
              <a:rPr lang="fr-FR" sz="1800" dirty="0">
                <a:latin typeface="Courier New" pitchFamily="49" charset="0"/>
                <a:cs typeface="Courier New" pitchFamily="49" charset="0"/>
              </a:rPr>
              <a:t>var el = $('#</a:t>
            </a:r>
            <a:r>
              <a:rPr lang="fr-FR" sz="1800" dirty="0" err="1">
                <a:latin typeface="Courier New" pitchFamily="49" charset="0"/>
                <a:cs typeface="Courier New" pitchFamily="49" charset="0"/>
              </a:rPr>
              <a:t>nav</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li').item(0);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els = $('</a:t>
            </a:r>
            <a:r>
              <a:rPr lang="fr-FR" sz="1800" dirty="0" err="1">
                <a:latin typeface="Courier New" pitchFamily="49" charset="0"/>
                <a:cs typeface="Courier New" pitchFamily="49" charset="0"/>
              </a:rPr>
              <a:t>ul</a:t>
            </a:r>
            <a:r>
              <a:rPr lang="fr-FR" sz="1800" dirty="0">
                <a:latin typeface="Courier New" pitchFamily="49" charset="0"/>
                <a:cs typeface="Courier New" pitchFamily="49" charset="0"/>
              </a:rPr>
              <a:t> </a:t>
            </a:r>
            <a:r>
              <a:rPr lang="fr-FR" sz="1800" dirty="0" err="1">
                <a:latin typeface="Courier New" pitchFamily="49" charset="0"/>
                <a:cs typeface="Courier New" pitchFamily="49" charset="0"/>
              </a:rPr>
              <a:t>li:nth-child</a:t>
            </a:r>
            <a:r>
              <a:rPr lang="fr-FR" sz="1800" dirty="0">
                <a:latin typeface="Courier New" pitchFamily="49" charset="0"/>
                <a:cs typeface="Courier New" pitchFamily="49" charset="0"/>
              </a:rPr>
              <a:t>(</a:t>
            </a:r>
            <a:r>
              <a:rPr lang="fr-FR" sz="1800" dirty="0" err="1">
                <a:latin typeface="Courier New" pitchFamily="49" charset="0"/>
                <a:cs typeface="Courier New" pitchFamily="49" charset="0"/>
              </a:rPr>
              <a:t>even</a:t>
            </a:r>
            <a:r>
              <a:rPr lang="fr-FR" sz="1800" dirty="0">
                <a:latin typeface="Courier New" pitchFamily="49" charset="0"/>
                <a:cs typeface="Courier New" pitchFamily="49" charset="0"/>
              </a:rPr>
              <a:t>)'); </a:t>
            </a:r>
            <a:br>
              <a:rPr lang="fr-FR" sz="1800" dirty="0">
                <a:latin typeface="Courier New" pitchFamily="49" charset="0"/>
                <a:cs typeface="Courier New" pitchFamily="49" charset="0"/>
              </a:rPr>
            </a:br>
            <a:r>
              <a:rPr lang="fr-FR" sz="1800" dirty="0">
                <a:latin typeface="Courier New" pitchFamily="49" charset="0"/>
                <a:cs typeface="Courier New" pitchFamily="49" charset="0"/>
              </a:rPr>
              <a:t>var els = $(</a:t>
            </a:r>
            <a:r>
              <a:rPr lang="fr-FR" sz="1800" dirty="0" smtClean="0">
                <a:latin typeface="Courier New" pitchFamily="49" charset="0"/>
                <a:cs typeface="Courier New" pitchFamily="49" charset="0"/>
              </a:rPr>
              <a:t>'</a:t>
            </a:r>
            <a:r>
              <a:rPr lang="fr-FR" sz="1800" dirty="0" err="1" smtClean="0">
                <a:latin typeface="Courier New" pitchFamily="49" charset="0"/>
                <a:cs typeface="Courier New" pitchFamily="49" charset="0"/>
              </a:rPr>
              <a:t>form.test</a:t>
            </a:r>
            <a:r>
              <a:rPr lang="fr-FR" sz="1800" dirty="0" smtClean="0">
                <a:latin typeface="Courier New" pitchFamily="49" charset="0"/>
                <a:cs typeface="Courier New" pitchFamily="49" charset="0"/>
              </a:rPr>
              <a:t> </a:t>
            </a:r>
            <a:r>
              <a:rPr lang="fr-FR" sz="1800" dirty="0">
                <a:latin typeface="Courier New" pitchFamily="49" charset="0"/>
                <a:cs typeface="Courier New" pitchFamily="49" charset="0"/>
              </a:rPr>
              <a:t>&gt; tr &gt; td</a:t>
            </a:r>
            <a:r>
              <a:rPr lang="fr-FR" sz="1800" dirty="0" smtClean="0">
                <a:latin typeface="Courier New" pitchFamily="49" charset="0"/>
                <a:cs typeface="Courier New" pitchFamily="49" charset="0"/>
              </a:rPr>
              <a:t>');</a:t>
            </a:r>
          </a:p>
          <a:p>
            <a:r>
              <a:rPr lang="fr-FR" dirty="0"/>
              <a:t>Spécification des </a:t>
            </a:r>
            <a:r>
              <a:rPr lang="fr-FR" dirty="0" err="1"/>
              <a:t>selecteurs</a:t>
            </a:r>
            <a:r>
              <a:rPr lang="fr-FR" dirty="0"/>
              <a:t> </a:t>
            </a:r>
            <a:r>
              <a:rPr lang="fr-FR" dirty="0" smtClean="0"/>
              <a:t>HTML5</a:t>
            </a:r>
          </a:p>
          <a:p>
            <a:pPr lvl="1"/>
            <a:r>
              <a:rPr lang="fr-FR" dirty="0">
                <a:hlinkClick r:id="rId2"/>
              </a:rPr>
              <a:t>http://www.w3.org/TR/selectors-api/</a:t>
            </a:r>
            <a:endParaRPr lang="fr-FR" dirty="0"/>
          </a:p>
        </p:txBody>
      </p:sp>
    </p:spTree>
    <p:extLst>
      <p:ext uri="{BB962C8B-B14F-4D97-AF65-F5344CB8AC3E}">
        <p14:creationId xmlns:p14="http://schemas.microsoft.com/office/powerpoint/2010/main" val="9314050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Selecteurs</a:t>
            </a:r>
            <a:r>
              <a:rPr lang="fr-FR" dirty="0" smtClean="0"/>
              <a:t> : des exemples</a:t>
            </a:r>
            <a:endParaRPr lang="fr-FR" dirty="0"/>
          </a:p>
        </p:txBody>
      </p:sp>
      <p:sp>
        <p:nvSpPr>
          <p:cNvPr id="3" name="Espace réservé du contenu 2"/>
          <p:cNvSpPr>
            <a:spLocks noGrp="1"/>
          </p:cNvSpPr>
          <p:nvPr>
            <p:ph idx="1"/>
          </p:nvPr>
        </p:nvSpPr>
        <p:spPr>
          <a:xfrm>
            <a:off x="685800" y="936848"/>
            <a:ext cx="8001000" cy="4724400"/>
          </a:xfrm>
        </p:spPr>
        <p:txBody>
          <a:bodyPr/>
          <a:lstStyle/>
          <a:p>
            <a:r>
              <a:rPr lang="fr-FR" dirty="0" err="1"/>
              <a:t>querySelectorAll</a:t>
            </a:r>
            <a:r>
              <a:rPr lang="fr-FR" dirty="0"/>
              <a:t>("</a:t>
            </a:r>
            <a:r>
              <a:rPr lang="fr-FR" dirty="0" err="1"/>
              <a:t>p.warning</a:t>
            </a:r>
            <a:r>
              <a:rPr lang="fr-FR" dirty="0"/>
              <a:t>, </a:t>
            </a:r>
            <a:r>
              <a:rPr lang="fr-FR" dirty="0" err="1"/>
              <a:t>p.error</a:t>
            </a:r>
            <a:r>
              <a:rPr lang="fr-FR" dirty="0" smtClean="0"/>
              <a:t>");</a:t>
            </a:r>
          </a:p>
          <a:p>
            <a:pPr lvl="1"/>
            <a:r>
              <a:rPr lang="fr-FR" dirty="0" smtClean="0"/>
              <a:t>Tous les éléments qui ont pour classe warning ou </a:t>
            </a:r>
            <a:r>
              <a:rPr lang="fr-FR" dirty="0" err="1" smtClean="0"/>
              <a:t>error</a:t>
            </a:r>
            <a:endParaRPr lang="fr-FR" dirty="0" smtClean="0"/>
          </a:p>
          <a:p>
            <a:r>
              <a:rPr lang="fr-FR" dirty="0" err="1" smtClean="0"/>
              <a:t>querySelector</a:t>
            </a:r>
            <a:r>
              <a:rPr lang="fr-FR" dirty="0"/>
              <a:t>("#</a:t>
            </a:r>
            <a:r>
              <a:rPr lang="fr-FR" dirty="0" err="1"/>
              <a:t>foo</a:t>
            </a:r>
            <a:r>
              <a:rPr lang="fr-FR" dirty="0"/>
              <a:t>, #bar</a:t>
            </a:r>
            <a:r>
              <a:rPr lang="fr-FR" dirty="0" smtClean="0"/>
              <a:t>");</a:t>
            </a:r>
          </a:p>
          <a:p>
            <a:pPr lvl="1"/>
            <a:r>
              <a:rPr lang="fr-FR" dirty="0" smtClean="0"/>
              <a:t>Le premier élément d’id égal à </a:t>
            </a:r>
            <a:r>
              <a:rPr lang="fr-FR" dirty="0" err="1" smtClean="0"/>
              <a:t>foo</a:t>
            </a:r>
            <a:r>
              <a:rPr lang="fr-FR" dirty="0" smtClean="0"/>
              <a:t> ou bar,</a:t>
            </a:r>
          </a:p>
          <a:p>
            <a:pPr lvl="1"/>
            <a:r>
              <a:rPr lang="fr-FR" dirty="0" smtClean="0"/>
              <a:t>Renvoie </a:t>
            </a:r>
            <a:r>
              <a:rPr lang="fr-FR" dirty="0" err="1" smtClean="0"/>
              <a:t>null</a:t>
            </a:r>
            <a:r>
              <a:rPr lang="fr-FR" dirty="0" smtClean="0"/>
              <a:t> sinon</a:t>
            </a:r>
          </a:p>
          <a:p>
            <a:r>
              <a:rPr lang="fr-FR" dirty="0"/>
              <a:t>var div = </a:t>
            </a:r>
            <a:r>
              <a:rPr lang="fr-FR" dirty="0" err="1"/>
              <a:t>document.getElementById</a:t>
            </a:r>
            <a:r>
              <a:rPr lang="fr-FR" dirty="0"/>
              <a:t>("bar"); </a:t>
            </a:r>
            <a:r>
              <a:rPr lang="fr-FR" dirty="0" smtClean="0"/>
              <a:t/>
            </a:r>
            <a:br>
              <a:rPr lang="fr-FR" dirty="0" smtClean="0"/>
            </a:br>
            <a:r>
              <a:rPr lang="fr-FR" dirty="0" smtClean="0"/>
              <a:t>var p = </a:t>
            </a:r>
            <a:r>
              <a:rPr lang="fr-FR" dirty="0" err="1" smtClean="0"/>
              <a:t>div.querySelector</a:t>
            </a:r>
            <a:r>
              <a:rPr lang="fr-FR" dirty="0" smtClean="0"/>
              <a:t>("p");</a:t>
            </a:r>
          </a:p>
          <a:p>
            <a:pPr lvl="1"/>
            <a:r>
              <a:rPr lang="fr-FR" dirty="0" smtClean="0"/>
              <a:t>Le premier p d’un div</a:t>
            </a:r>
          </a:p>
          <a:p>
            <a:r>
              <a:rPr lang="fr-FR" dirty="0"/>
              <a:t>var </a:t>
            </a:r>
            <a:r>
              <a:rPr lang="fr-FR" dirty="0" err="1"/>
              <a:t>elm</a:t>
            </a:r>
            <a:r>
              <a:rPr lang="fr-FR" dirty="0"/>
              <a:t> = </a:t>
            </a:r>
            <a:r>
              <a:rPr lang="fr-FR" dirty="0" err="1"/>
              <a:t>document.querySelector</a:t>
            </a:r>
            <a:r>
              <a:rPr lang="fr-FR" dirty="0"/>
              <a:t>("</a:t>
            </a:r>
            <a:r>
              <a:rPr lang="fr-FR" dirty="0" err="1"/>
              <a:t>ul</a:t>
            </a:r>
            <a:r>
              <a:rPr lang="fr-FR" dirty="0"/>
              <a:t> </a:t>
            </a:r>
            <a:r>
              <a:rPr lang="fr-FR" dirty="0" err="1"/>
              <a:t>li.red</a:t>
            </a:r>
            <a:r>
              <a:rPr lang="fr-FR" dirty="0" smtClean="0"/>
              <a:t>");</a:t>
            </a:r>
          </a:p>
          <a:p>
            <a:pPr lvl="1"/>
            <a:r>
              <a:rPr lang="fr-FR" dirty="0" smtClean="0"/>
              <a:t>Le premier élément &lt;li&gt; de classe « </a:t>
            </a:r>
            <a:r>
              <a:rPr lang="fr-FR" dirty="0" err="1" smtClean="0"/>
              <a:t>red</a:t>
            </a:r>
            <a:r>
              <a:rPr lang="fr-FR" dirty="0" smtClean="0"/>
              <a:t> » d’une liste &lt;</a:t>
            </a:r>
            <a:r>
              <a:rPr lang="fr-FR" dirty="0" err="1" smtClean="0"/>
              <a:t>ul</a:t>
            </a:r>
            <a:r>
              <a:rPr lang="fr-FR" dirty="0" smtClean="0"/>
              <a:t>&gt;</a:t>
            </a:r>
            <a:endParaRPr lang="fr-FR" dirty="0"/>
          </a:p>
        </p:txBody>
      </p:sp>
    </p:spTree>
    <p:extLst>
      <p:ext uri="{BB962C8B-B14F-4D97-AF65-F5344CB8AC3E}">
        <p14:creationId xmlns:p14="http://schemas.microsoft.com/office/powerpoint/2010/main" val="21110872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Selecteurs</a:t>
            </a:r>
            <a:r>
              <a:rPr lang="fr-FR" dirty="0"/>
              <a:t> : des exemples</a:t>
            </a:r>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fr-FR" sz="2000" b="1" dirty="0">
                <a:latin typeface="Courier New" pitchFamily="49" charset="0"/>
                <a:cs typeface="Courier New" pitchFamily="49" charset="0"/>
              </a:rPr>
              <a:t>&lt;</a:t>
            </a:r>
            <a:r>
              <a:rPr lang="fr-FR" sz="2000" b="1" dirty="0" err="1">
                <a:latin typeface="Courier New" pitchFamily="49" charset="0"/>
                <a:cs typeface="Courier New" pitchFamily="49" charset="0"/>
              </a:rPr>
              <a:t>ul</a:t>
            </a:r>
            <a:r>
              <a:rPr lang="fr-FR" sz="2000" b="1" dirty="0">
                <a:latin typeface="Courier New" pitchFamily="49" charset="0"/>
                <a:cs typeface="Courier New" pitchFamily="49" charset="0"/>
              </a:rPr>
              <a:t> class="</a:t>
            </a:r>
            <a:r>
              <a:rPr lang="fr-FR" sz="2000" b="1" dirty="0" err="1">
                <a:latin typeface="Courier New" pitchFamily="49" charset="0"/>
                <a:cs typeface="Courier New" pitchFamily="49" charset="0"/>
              </a:rPr>
              <a:t>nav</a:t>
            </a:r>
            <a:r>
              <a:rPr lang="fr-FR" sz="2000" b="1" dirty="0">
                <a:latin typeface="Courier New" pitchFamily="49" charset="0"/>
                <a:cs typeface="Courier New" pitchFamily="49" charset="0"/>
              </a:rPr>
              <a:t>"&gt;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&lt;</a:t>
            </a:r>
            <a:r>
              <a:rPr lang="fr-FR" sz="2000" b="1" dirty="0">
                <a:latin typeface="Courier New" pitchFamily="49" charset="0"/>
                <a:cs typeface="Courier New" pitchFamily="49" charset="0"/>
              </a:rPr>
              <a: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="/"&gt;Home&lt;/a&gt;&lt;/li</a:t>
            </a:r>
            <a:r>
              <a:rPr lang="fr-FR" sz="2000" b="1" dirty="0" smtClean="0">
                <a:latin typeface="Courier New" pitchFamily="49" charset="0"/>
                <a:cs typeface="Courier New" pitchFamily="49" charset="0"/>
              </a:rPr>
              <a:t>&gt;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&lt;li&gt;&lt;a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a:t>
            </a:r>
            <a:r>
              <a:rPr lang="fr-FR" sz="2000" b="1" dirty="0" err="1">
                <a:latin typeface="Courier New" pitchFamily="49" charset="0"/>
                <a:cs typeface="Courier New" pitchFamily="49" charset="0"/>
              </a:rPr>
              <a:t>products</a:t>
            </a:r>
            <a:r>
              <a:rPr lang="fr-FR" sz="2000" b="1" dirty="0">
                <a:latin typeface="Courier New" pitchFamily="49" charset="0"/>
                <a:cs typeface="Courier New" pitchFamily="49" charset="0"/>
              </a:rPr>
              <a:t>"&gt;</a:t>
            </a:r>
            <a:r>
              <a:rPr lang="fr-FR" sz="2000" b="1" dirty="0" err="1">
                <a:latin typeface="Courier New" pitchFamily="49" charset="0"/>
                <a:cs typeface="Courier New" pitchFamily="49" charset="0"/>
              </a:rPr>
              <a:t>Products</a:t>
            </a:r>
            <a:r>
              <a:rPr lang="fr-FR" sz="2000" b="1" dirty="0">
                <a:latin typeface="Courier New" pitchFamily="49" charset="0"/>
                <a:cs typeface="Courier New" pitchFamily="49" charset="0"/>
              </a:rPr>
              <a:t>&lt;/a&gt;&lt;/li</a:t>
            </a:r>
            <a:r>
              <a:rPr lang="fr-FR" sz="2000" b="1" dirty="0" smtClean="0">
                <a:latin typeface="Courier New" pitchFamily="49" charset="0"/>
                <a:cs typeface="Courier New" pitchFamily="49" charset="0"/>
              </a:rPr>
              <a:t>&gt;</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  </a:t>
            </a:r>
            <a:r>
              <a:rPr lang="fr-FR" sz="2000" b="1" dirty="0">
                <a:latin typeface="Courier New" pitchFamily="49" charset="0"/>
                <a:cs typeface="Courier New" pitchFamily="49" charset="0"/>
              </a:rPr>
              <a:t>&lt;li&gt;&lt;a </a:t>
            </a:r>
            <a:r>
              <a:rPr lang="fr-FR" sz="2000" b="1" dirty="0" err="1">
                <a:latin typeface="Courier New" pitchFamily="49" charset="0"/>
                <a:cs typeface="Courier New" pitchFamily="49" charset="0"/>
              </a:rPr>
              <a:t>href</a:t>
            </a:r>
            <a:r>
              <a:rPr lang="fr-FR" sz="2000" b="1" dirty="0">
                <a:latin typeface="Courier New" pitchFamily="49" charset="0"/>
                <a:cs typeface="Courier New" pitchFamily="49" charset="0"/>
              </a:rPr>
              <a:t>="/about"&gt;About&lt;/a&gt;&lt;/li&gt;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smtClean="0">
                <a:latin typeface="Courier New" pitchFamily="49" charset="0"/>
                <a:cs typeface="Courier New" pitchFamily="49" charset="0"/>
              </a:rPr>
              <a:t>&lt;/</a:t>
            </a:r>
            <a:r>
              <a:rPr lang="fr-FR" sz="2000" b="1" dirty="0" err="1">
                <a:latin typeface="Courier New" pitchFamily="49" charset="0"/>
                <a:cs typeface="Courier New" pitchFamily="49" charset="0"/>
              </a:rPr>
              <a:t>ul</a:t>
            </a:r>
            <a:r>
              <a:rPr lang="fr-FR" sz="2000" b="1" dirty="0" smtClean="0">
                <a:latin typeface="Courier New" pitchFamily="49" charset="0"/>
                <a:cs typeface="Courier New" pitchFamily="49" charset="0"/>
              </a:rPr>
              <a:t>&gt;</a:t>
            </a:r>
          </a:p>
          <a:p>
            <a:r>
              <a:rPr lang="fr-FR" dirty="0"/>
              <a:t>Voici un </a:t>
            </a:r>
            <a:r>
              <a:rPr lang="fr-FR" dirty="0" err="1"/>
              <a:t>itérateur</a:t>
            </a:r>
            <a:r>
              <a:rPr lang="fr-FR" dirty="0"/>
              <a:t> sur les &lt;li&gt; des &lt;</a:t>
            </a:r>
            <a:r>
              <a:rPr lang="fr-FR" dirty="0" err="1"/>
              <a:t>ul</a:t>
            </a:r>
            <a:r>
              <a:rPr lang="fr-FR" dirty="0"/>
              <a:t>&gt; de la classe « </a:t>
            </a:r>
            <a:r>
              <a:rPr lang="fr-FR" dirty="0" err="1"/>
              <a:t>nav</a:t>
            </a:r>
            <a:r>
              <a:rPr lang="fr-FR" dirty="0"/>
              <a:t> »</a:t>
            </a:r>
          </a:p>
          <a:p>
            <a:pPr marL="0" indent="0">
              <a:buNone/>
            </a:pPr>
            <a:r>
              <a:rPr lang="fr-FR" sz="2000" b="1" dirty="0">
                <a:latin typeface="Courier New" pitchFamily="49" charset="0"/>
                <a:cs typeface="Courier New" pitchFamily="49" charset="0"/>
              </a:rPr>
              <a:t>var lis = </a:t>
            </a:r>
            <a:r>
              <a:rPr lang="fr-FR" sz="2000" b="1" dirty="0" err="1">
                <a:latin typeface="Courier New" pitchFamily="49" charset="0"/>
                <a:cs typeface="Courier New" pitchFamily="49" charset="0"/>
              </a:rPr>
              <a:t>document.querySelectorAll</a:t>
            </a:r>
            <a:r>
              <a:rPr lang="fr-FR" sz="2000" b="1" dirty="0">
                <a:latin typeface="Courier New" pitchFamily="49" charset="0"/>
                <a:cs typeface="Courier New" pitchFamily="49" charset="0"/>
              </a:rPr>
              <a:t>("</a:t>
            </a:r>
            <a:r>
              <a:rPr lang="fr-FR" sz="2000" b="1" dirty="0" err="1" smtClean="0">
                <a:latin typeface="Courier New" pitchFamily="49" charset="0"/>
                <a:cs typeface="Courier New" pitchFamily="49" charset="0"/>
              </a:rPr>
              <a:t>ul.nav</a:t>
            </a:r>
            <a:r>
              <a:rPr lang="fr-FR" sz="2000" b="1" dirty="0" smtClean="0">
                <a:latin typeface="Courier New" pitchFamily="49" charset="0"/>
                <a:cs typeface="Courier New" pitchFamily="49" charset="0"/>
              </a:rPr>
              <a:t> &gt; li</a:t>
            </a:r>
            <a:r>
              <a:rPr lang="fr-FR" sz="2000" b="1" dirty="0">
                <a:latin typeface="Courier New" pitchFamily="49" charset="0"/>
                <a:cs typeface="Courier New" pitchFamily="49" charset="0"/>
              </a:rPr>
              <a:t>"); </a:t>
            </a:r>
            <a:r>
              <a:rPr lang="fr-FR" sz="2000" b="1" dirty="0" smtClean="0">
                <a:latin typeface="Courier New" pitchFamily="49" charset="0"/>
                <a:cs typeface="Courier New" pitchFamily="49" charset="0"/>
              </a:rPr>
              <a:t/>
            </a:r>
            <a:br>
              <a:rPr lang="fr-FR" sz="2000" b="1" dirty="0" smtClean="0">
                <a:latin typeface="Courier New" pitchFamily="49" charset="0"/>
                <a:cs typeface="Courier New" pitchFamily="49" charset="0"/>
              </a:rPr>
            </a:b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for (var i = 0; i &lt; </a:t>
            </a:r>
            <a:r>
              <a:rPr lang="fr-FR" sz="2000" b="1" dirty="0" err="1">
                <a:latin typeface="Courier New" pitchFamily="49" charset="0"/>
                <a:cs typeface="Courier New" pitchFamily="49" charset="0"/>
              </a:rPr>
              <a:t>lis.length</a:t>
            </a:r>
            <a:r>
              <a:rPr lang="fr-FR" sz="2000" b="1" dirty="0">
                <a:latin typeface="Courier New" pitchFamily="49" charset="0"/>
                <a:cs typeface="Courier New" pitchFamily="49" charset="0"/>
              </a:rPr>
              <a:t>; i++) {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    </a:t>
            </a:r>
            <a:r>
              <a:rPr lang="fr-FR" sz="2000" b="1" dirty="0" err="1" smtClean="0">
                <a:latin typeface="Courier New" pitchFamily="49" charset="0"/>
                <a:cs typeface="Courier New" pitchFamily="49" charset="0"/>
              </a:rPr>
              <a:t>process</a:t>
            </a:r>
            <a:r>
              <a:rPr lang="fr-FR" sz="2000" b="1" dirty="0" smtClean="0">
                <a:latin typeface="Courier New" pitchFamily="49" charset="0"/>
                <a:cs typeface="Courier New" pitchFamily="49" charset="0"/>
              </a:rPr>
              <a:t>(lis[i]);</a:t>
            </a:r>
            <a:r>
              <a:rPr lang="fr-FR" sz="2000" b="1" dirty="0">
                <a:latin typeface="Courier New" pitchFamily="49" charset="0"/>
                <a:cs typeface="Courier New" pitchFamily="49" charset="0"/>
              </a:rPr>
              <a:t/>
            </a:r>
            <a:br>
              <a:rPr lang="fr-FR" sz="2000" b="1" dirty="0">
                <a:latin typeface="Courier New" pitchFamily="49" charset="0"/>
                <a:cs typeface="Courier New" pitchFamily="49" charset="0"/>
              </a:rPr>
            </a:br>
            <a:r>
              <a:rPr lang="fr-FR" sz="2000" b="1" dirty="0">
                <a:latin typeface="Courier New" pitchFamily="49" charset="0"/>
                <a:cs typeface="Courier New" pitchFamily="49" charset="0"/>
              </a:rPr>
              <a:t>}</a:t>
            </a:r>
          </a:p>
        </p:txBody>
      </p:sp>
    </p:spTree>
    <p:extLst>
      <p:ext uri="{BB962C8B-B14F-4D97-AF65-F5344CB8AC3E}">
        <p14:creationId xmlns:p14="http://schemas.microsoft.com/office/powerpoint/2010/main" val="99852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Supports de HTML5 dans les navigateurs</a:t>
            </a:r>
            <a:endParaRPr lang="fr-FR" dirty="0"/>
          </a:p>
        </p:txBody>
      </p:sp>
      <p:sp>
        <p:nvSpPr>
          <p:cNvPr id="3" name="Espace réservé du contenu 2"/>
          <p:cNvSpPr>
            <a:spLocks noGrp="1"/>
          </p:cNvSpPr>
          <p:nvPr>
            <p:ph idx="1"/>
          </p:nvPr>
        </p:nvSpPr>
        <p:spPr>
          <a:xfrm>
            <a:off x="685800" y="1008856"/>
            <a:ext cx="8001000" cy="5732512"/>
          </a:xfrm>
        </p:spPr>
        <p:txBody>
          <a:bodyPr/>
          <a:lstStyle/>
          <a:p>
            <a:r>
              <a:rPr lang="fr-FR" dirty="0" smtClean="0"/>
              <a:t>Les navigateurs en pointe : </a:t>
            </a:r>
            <a:r>
              <a:rPr lang="fr-FR" dirty="0" err="1" smtClean="0"/>
              <a:t>Opera</a:t>
            </a:r>
            <a:r>
              <a:rPr lang="fr-FR" dirty="0" smtClean="0"/>
              <a:t> (un des développeurs d’</a:t>
            </a:r>
            <a:r>
              <a:rPr lang="fr-FR" dirty="0" err="1" smtClean="0"/>
              <a:t>Opera</a:t>
            </a:r>
            <a:r>
              <a:rPr lang="fr-FR" dirty="0" smtClean="0"/>
              <a:t> est à l’origine de HTML5), ceux basés sur </a:t>
            </a:r>
            <a:r>
              <a:rPr lang="fr-FR" dirty="0" err="1" smtClean="0"/>
              <a:t>WebKit</a:t>
            </a:r>
            <a:r>
              <a:rPr lang="fr-FR" dirty="0" smtClean="0"/>
              <a:t> (Chrome, Safari, y compris sur mobiles), Firefox (un peu de retard)</a:t>
            </a:r>
          </a:p>
          <a:p>
            <a:r>
              <a:rPr lang="fr-FR" dirty="0" smtClean="0"/>
              <a:t>Et IE ?</a:t>
            </a:r>
          </a:p>
          <a:p>
            <a:endParaRPr lang="fr-FR" dirty="0"/>
          </a:p>
        </p:txBody>
      </p:sp>
    </p:spTree>
    <p:extLst>
      <p:ext uri="{BB962C8B-B14F-4D97-AF65-F5344CB8AC3E}">
        <p14:creationId xmlns:p14="http://schemas.microsoft.com/office/powerpoint/2010/main" val="22395387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Selecteurs</a:t>
            </a:r>
            <a:r>
              <a:rPr lang="fr-FR" dirty="0"/>
              <a:t> : des exemples</a:t>
            </a:r>
          </a:p>
        </p:txBody>
      </p:sp>
      <p:sp>
        <p:nvSpPr>
          <p:cNvPr id="3" name="Espace réservé du contenu 2"/>
          <p:cNvSpPr>
            <a:spLocks noGrp="1"/>
          </p:cNvSpPr>
          <p:nvPr>
            <p:ph idx="1"/>
          </p:nvPr>
        </p:nvSpPr>
        <p:spPr>
          <a:xfrm>
            <a:off x="685800" y="1124744"/>
            <a:ext cx="8001000" cy="4724400"/>
          </a:xfrm>
        </p:spPr>
        <p:txBody>
          <a:bodyPr/>
          <a:lstStyle/>
          <a:p>
            <a:pPr marL="0" indent="0">
              <a:buNone/>
            </a:pPr>
            <a:r>
              <a:rPr lang="fr-FR" sz="1400" b="1" dirty="0">
                <a:latin typeface="Courier New" pitchFamily="49" charset="0"/>
                <a:cs typeface="Courier New" pitchFamily="49" charset="0"/>
              </a:rPr>
              <a:t>&lt;</a:t>
            </a:r>
            <a:r>
              <a:rPr lang="fr-FR" sz="1400" b="1" dirty="0" err="1">
                <a:latin typeface="Courier New" pitchFamily="49" charset="0"/>
                <a:cs typeface="Courier New" pitchFamily="49" charset="0"/>
              </a:rPr>
              <a:t>ul</a:t>
            </a:r>
            <a:r>
              <a:rPr lang="fr-FR" sz="1400" b="1" dirty="0">
                <a:latin typeface="Courier New" pitchFamily="49" charset="0"/>
                <a:cs typeface="Courier New" pitchFamily="49" charset="0"/>
              </a:rPr>
              <a:t> id="fruits"&gt;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a:t>
            </a:r>
            <a:r>
              <a:rPr lang="fr-FR" sz="1400" b="1" dirty="0" err="1">
                <a:latin typeface="Courier New" pitchFamily="49" charset="0"/>
                <a:cs typeface="Courier New" pitchFamily="49" charset="0"/>
              </a:rPr>
              <a:t>apples</a:t>
            </a:r>
            <a:r>
              <a:rPr lang="fr-FR" sz="1400" b="1" dirty="0">
                <a:latin typeface="Courier New" pitchFamily="49" charset="0"/>
                <a:cs typeface="Courier New" pitchFamily="49" charset="0"/>
              </a:rPr>
              <a:t>"&gt; </a:t>
            </a:r>
            <a:r>
              <a:rPr lang="fr-FR" sz="1400" b="1" dirty="0" err="1">
                <a:latin typeface="Courier New" pitchFamily="49" charset="0"/>
                <a:cs typeface="Courier New" pitchFamily="49" charset="0"/>
              </a:rPr>
              <a:t>Apples</a:t>
            </a:r>
            <a:r>
              <a:rPr lang="fr-FR" sz="1400" b="1" dirty="0">
                <a:latin typeface="Courier New" pitchFamily="49" charset="0"/>
                <a:cs typeface="Courier New" pitchFamily="49" charset="0"/>
              </a:rPr>
              <a:t>&lt;/li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value="oranges"&gt; Oranges&lt;/li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value="bananas"&gt; Bananas&lt;/li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&lt;</a:t>
            </a:r>
            <a:r>
              <a:rPr lang="fr-FR" sz="1400" b="1" dirty="0">
                <a:latin typeface="Courier New" pitchFamily="49" charset="0"/>
                <a:cs typeface="Courier New" pitchFamily="49" charset="0"/>
              </a:rPr>
              <a:t>li&gt;&lt;input type="</a:t>
            </a:r>
            <a:r>
              <a:rPr lang="fr-FR" sz="1400" b="1" dirty="0" err="1">
                <a:latin typeface="Courier New" pitchFamily="49" charset="0"/>
                <a:cs typeface="Courier New" pitchFamily="49" charset="0"/>
              </a:rPr>
              <a:t>checkbox</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="fruit" value="</a:t>
            </a:r>
            <a:r>
              <a:rPr lang="fr-FR" sz="1400" b="1" dirty="0" err="1">
                <a:latin typeface="Courier New" pitchFamily="49" charset="0"/>
                <a:cs typeface="Courier New" pitchFamily="49" charset="0"/>
              </a:rPr>
              <a:t>grapes</a:t>
            </a:r>
            <a:r>
              <a:rPr lang="fr-FR" sz="1400" b="1" dirty="0">
                <a:latin typeface="Courier New" pitchFamily="49" charset="0"/>
                <a:cs typeface="Courier New" pitchFamily="49" charset="0"/>
              </a:rPr>
              <a:t>"&gt; </a:t>
            </a:r>
            <a:r>
              <a:rPr lang="fr-FR" sz="1400" b="1" dirty="0" err="1">
                <a:latin typeface="Courier New" pitchFamily="49" charset="0"/>
                <a:cs typeface="Courier New" pitchFamily="49" charset="0"/>
              </a:rPr>
              <a:t>Grapes</a:t>
            </a:r>
            <a:r>
              <a:rPr lang="fr-FR" sz="1400" b="1" dirty="0">
                <a:latin typeface="Courier New" pitchFamily="49" charset="0"/>
                <a:cs typeface="Courier New" pitchFamily="49" charset="0"/>
              </a:rPr>
              <a:t>&lt;/li</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ul</a:t>
            </a:r>
            <a:r>
              <a:rPr lang="fr-FR" sz="1400" b="1" dirty="0">
                <a:latin typeface="Courier New" pitchFamily="49" charset="0"/>
                <a:cs typeface="Courier New" pitchFamily="49" charset="0"/>
              </a:rPr>
              <a:t>&gt;</a:t>
            </a:r>
          </a:p>
          <a:p>
            <a:r>
              <a:rPr lang="fr-FR" dirty="0" smtClean="0"/>
              <a:t>On veut tous les inputs qui ont été cochés :</a:t>
            </a:r>
            <a:endParaRPr lang="fr-FR" dirty="0"/>
          </a:p>
          <a:p>
            <a:pPr marL="0" indent="0">
              <a:buNone/>
            </a:pPr>
            <a:r>
              <a:rPr lang="en-US" sz="1600" b="1" dirty="0" err="1">
                <a:latin typeface="Courier New" pitchFamily="49" charset="0"/>
                <a:cs typeface="Courier New" pitchFamily="49" charset="0"/>
              </a:rPr>
              <a:t>var</a:t>
            </a:r>
            <a:r>
              <a:rPr lang="en-US" sz="1600" b="1" dirty="0">
                <a:latin typeface="Courier New" pitchFamily="49" charset="0"/>
                <a:cs typeface="Courier New" pitchFamily="49" charset="0"/>
              </a:rPr>
              <a:t> list = </a:t>
            </a:r>
            <a:r>
              <a:rPr lang="en-US" sz="1600" b="1" dirty="0" err="1" smtClean="0">
                <a:latin typeface="Courier New" pitchFamily="49" charset="0"/>
                <a:cs typeface="Courier New" pitchFamily="49" charset="0"/>
              </a:rPr>
              <a:t>document.querySelectorAll</a:t>
            </a:r>
            <a:r>
              <a:rPr lang="en-US" sz="1600" b="1" dirty="0">
                <a:latin typeface="Courier New" pitchFamily="49" charset="0"/>
                <a:cs typeface="Courier New" pitchFamily="49" charset="0"/>
              </a:rPr>
              <a:t>("#fruits </a:t>
            </a:r>
            <a:r>
              <a:rPr lang="en-US" sz="1600" b="1" dirty="0" err="1">
                <a:latin typeface="Courier New" pitchFamily="49" charset="0"/>
                <a:cs typeface="Courier New" pitchFamily="49" charset="0"/>
              </a:rPr>
              <a:t>input:checked</a:t>
            </a:r>
            <a:r>
              <a:rPr lang="en-US" sz="1600" b="1" dirty="0" smtClean="0">
                <a:latin typeface="Courier New" pitchFamily="49" charset="0"/>
                <a:cs typeface="Courier New" pitchFamily="49" charset="0"/>
              </a:rPr>
              <a:t>");</a:t>
            </a:r>
          </a:p>
          <a:p>
            <a:r>
              <a:rPr lang="en-US" dirty="0" err="1"/>
              <a:t>Autre</a:t>
            </a:r>
            <a:r>
              <a:rPr lang="en-US" dirty="0"/>
              <a:t> </a:t>
            </a:r>
            <a:r>
              <a:rPr lang="en-US" dirty="0" err="1" smtClean="0"/>
              <a:t>exemple</a:t>
            </a:r>
            <a:r>
              <a:rPr lang="en-US" dirty="0" smtClean="0"/>
              <a:t>, on </a:t>
            </a:r>
            <a:r>
              <a:rPr lang="en-US" dirty="0" err="1" smtClean="0"/>
              <a:t>veut</a:t>
            </a:r>
            <a:r>
              <a:rPr lang="en-US" dirty="0" smtClean="0"/>
              <a:t> changer le background de </a:t>
            </a:r>
            <a:r>
              <a:rPr lang="en-US" dirty="0" err="1" smtClean="0"/>
              <a:t>tous</a:t>
            </a:r>
            <a:r>
              <a:rPr lang="en-US" dirty="0" smtClean="0"/>
              <a:t> les </a:t>
            </a:r>
            <a:r>
              <a:rPr lang="en-US" dirty="0" err="1" smtClean="0"/>
              <a:t>paragraphes</a:t>
            </a:r>
            <a:r>
              <a:rPr lang="en-US" dirty="0" smtClean="0"/>
              <a:t> sous le div</a:t>
            </a:r>
            <a:endParaRPr lang="en-US" dirty="0"/>
          </a:p>
          <a:p>
            <a:pPr marL="0" indent="0">
              <a:buNone/>
            </a:pPr>
            <a:r>
              <a:rPr lang="en-US" sz="1400" b="1" dirty="0">
                <a:latin typeface="Courier New" pitchFamily="49" charset="0"/>
                <a:cs typeface="Courier New" pitchFamily="49" charset="0"/>
              </a:rPr>
              <a:t>&lt;div id="id" class="class"&gt;</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   &lt;p&gt;First paragraph.&lt;/p&gt; </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   &lt;p&gt;Second paragraph.&lt;/p&gt;</a:t>
            </a:r>
            <a:br>
              <a:rPr lang="en-US" sz="1400" b="1" dirty="0">
                <a:latin typeface="Courier New" pitchFamily="49" charset="0"/>
                <a:cs typeface="Courier New" pitchFamily="49" charset="0"/>
              </a:rPr>
            </a:br>
            <a:r>
              <a:rPr lang="en-US" sz="1400" b="1" dirty="0">
                <a:latin typeface="Courier New" pitchFamily="49" charset="0"/>
                <a:cs typeface="Courier New" pitchFamily="49" charset="0"/>
              </a:rPr>
              <a:t>&lt;/div</a:t>
            </a:r>
            <a:r>
              <a:rPr lang="en-US" sz="1400" b="1" dirty="0" smtClean="0">
                <a:latin typeface="Courier New" pitchFamily="49" charset="0"/>
                <a:cs typeface="Courier New" pitchFamily="49" charset="0"/>
              </a:rPr>
              <a:t>&gt;</a:t>
            </a:r>
          </a:p>
          <a:p>
            <a:pPr marL="0" indent="0">
              <a:buNone/>
            </a:pPr>
            <a:r>
              <a:rPr lang="fr-FR" sz="1400" b="1" dirty="0">
                <a:latin typeface="Courier New" pitchFamily="49" charset="0"/>
                <a:cs typeface="Courier New" pitchFamily="49" charset="0"/>
              </a:rPr>
              <a:t>var p = </a:t>
            </a:r>
            <a:r>
              <a:rPr lang="fr-FR" sz="1400" b="1" dirty="0" err="1">
                <a:latin typeface="Courier New" pitchFamily="49" charset="0"/>
                <a:cs typeface="Courier New" pitchFamily="49" charset="0"/>
              </a:rPr>
              <a:t>document.querySelectorAll</a:t>
            </a:r>
            <a:r>
              <a:rPr lang="fr-FR" sz="1400" b="1" dirty="0">
                <a:latin typeface="Courier New" pitchFamily="49" charset="0"/>
                <a:cs typeface="Courier New" pitchFamily="49" charset="0"/>
              </a:rPr>
              <a:t>("#id p"); </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for ( var i = 0; i &lt; </a:t>
            </a:r>
            <a:r>
              <a:rPr lang="fr-FR" sz="1400" b="1" dirty="0" err="1">
                <a:latin typeface="Courier New" pitchFamily="49" charset="0"/>
                <a:cs typeface="Courier New" pitchFamily="49" charset="0"/>
              </a:rPr>
              <a:t>p.length</a:t>
            </a:r>
            <a:r>
              <a:rPr lang="fr-FR" sz="1400" b="1" dirty="0">
                <a:latin typeface="Courier New" pitchFamily="49" charset="0"/>
                <a:cs typeface="Courier New" pitchFamily="49" charset="0"/>
              </a:rPr>
              <a:t>; i++ ) {</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p[i].</a:t>
            </a:r>
            <a:r>
              <a:rPr lang="fr-FR" sz="1400" b="1" dirty="0" err="1">
                <a:latin typeface="Courier New" pitchFamily="49" charset="0"/>
                <a:cs typeface="Courier New" pitchFamily="49" charset="0"/>
              </a:rPr>
              <a:t>style.backgroundColor</a:t>
            </a:r>
            <a:r>
              <a:rPr lang="fr-FR" sz="1400" b="1" dirty="0">
                <a:latin typeface="Courier New" pitchFamily="49" charset="0"/>
                <a:cs typeface="Courier New" pitchFamily="49" charset="0"/>
              </a:rPr>
              <a:t> = "</a:t>
            </a:r>
            <a:r>
              <a:rPr lang="fr-FR" sz="1400" b="1" dirty="0" err="1">
                <a:latin typeface="Courier New" pitchFamily="49" charset="0"/>
                <a:cs typeface="Courier New" pitchFamily="49" charset="0"/>
              </a:rPr>
              <a:t>red</a:t>
            </a:r>
            <a:r>
              <a:rPr lang="fr-FR" sz="1400" b="1" dirty="0">
                <a:latin typeface="Courier New" pitchFamily="49" charset="0"/>
                <a:cs typeface="Courier New" pitchFamily="49" charset="0"/>
              </a:rPr>
              <a:t>";</a:t>
            </a:r>
            <a:br>
              <a:rPr lang="fr-FR" sz="1400" b="1" dirty="0">
                <a:latin typeface="Courier New" pitchFamily="49" charset="0"/>
                <a:cs typeface="Courier New" pitchFamily="49" charset="0"/>
              </a:rPr>
            </a:br>
            <a:r>
              <a:rPr lang="fr-FR" sz="1400" b="1" dirty="0">
                <a:latin typeface="Courier New" pitchFamily="49" charset="0"/>
                <a:cs typeface="Courier New" pitchFamily="49" charset="0"/>
              </a:rPr>
              <a:t> }</a:t>
            </a:r>
          </a:p>
        </p:txBody>
      </p:sp>
    </p:spTree>
    <p:extLst>
      <p:ext uri="{BB962C8B-B14F-4D97-AF65-F5344CB8AC3E}">
        <p14:creationId xmlns:p14="http://schemas.microsoft.com/office/powerpoint/2010/main" val="8771056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Doit-on cesser d’utiliser </a:t>
            </a:r>
            <a:r>
              <a:rPr lang="fr-FR" dirty="0" err="1" smtClean="0"/>
              <a:t>jQuery</a:t>
            </a:r>
            <a:r>
              <a:rPr lang="fr-FR" dirty="0" smtClean="0"/>
              <a:t> ou autre…</a:t>
            </a:r>
            <a:endParaRPr lang="fr-FR" dirty="0"/>
          </a:p>
        </p:txBody>
      </p:sp>
      <p:sp>
        <p:nvSpPr>
          <p:cNvPr id="3" name="Espace réservé du contenu 2"/>
          <p:cNvSpPr>
            <a:spLocks noGrp="1"/>
          </p:cNvSpPr>
          <p:nvPr>
            <p:ph idx="1"/>
          </p:nvPr>
        </p:nvSpPr>
        <p:spPr>
          <a:xfrm>
            <a:off x="685800" y="1447800"/>
            <a:ext cx="8206680" cy="4724400"/>
          </a:xfrm>
        </p:spPr>
        <p:txBody>
          <a:bodyPr/>
          <a:lstStyle/>
          <a:p>
            <a:r>
              <a:rPr lang="fr-FR" dirty="0" smtClean="0"/>
              <a:t>Réponse : oui et non !</a:t>
            </a:r>
          </a:p>
          <a:p>
            <a:pPr lvl="1"/>
            <a:r>
              <a:rPr lang="fr-FR" dirty="0" smtClean="0"/>
              <a:t>Déjà, au niveau syntaxe, le dernier exemple aurait été plus court avec </a:t>
            </a:r>
            <a:r>
              <a:rPr lang="fr-FR" dirty="0" err="1" smtClean="0"/>
              <a:t>jQuery</a:t>
            </a:r>
            <a:r>
              <a:rPr lang="fr-FR" dirty="0" smtClean="0"/>
              <a:t> !</a:t>
            </a:r>
            <a:br>
              <a:rPr lang="fr-FR" dirty="0" smtClean="0"/>
            </a:br>
            <a:r>
              <a:rPr lang="fr-FR" b="1" dirty="0">
                <a:solidFill>
                  <a:schemeClr val="tx1"/>
                </a:solidFill>
                <a:latin typeface="Courier New" pitchFamily="49" charset="0"/>
                <a:ea typeface="+mn-ea"/>
                <a:cs typeface="Courier New" pitchFamily="49" charset="0"/>
              </a:rPr>
              <a:t>$('#id p').</a:t>
            </a:r>
            <a:r>
              <a:rPr lang="fr-FR" b="1" dirty="0" err="1">
                <a:solidFill>
                  <a:schemeClr val="tx1"/>
                </a:solidFill>
                <a:latin typeface="Courier New" pitchFamily="49" charset="0"/>
                <a:ea typeface="+mn-ea"/>
                <a:cs typeface="Courier New" pitchFamily="49" charset="0"/>
              </a:rPr>
              <a:t>css</a:t>
            </a:r>
            <a:r>
              <a:rPr lang="fr-FR" b="1" dirty="0">
                <a:solidFill>
                  <a:schemeClr val="tx1"/>
                </a:solidFill>
                <a:latin typeface="Courier New" pitchFamily="49" charset="0"/>
                <a:ea typeface="+mn-ea"/>
                <a:cs typeface="Courier New" pitchFamily="49" charset="0"/>
              </a:rPr>
              <a:t>('background','#FF0000');</a:t>
            </a:r>
            <a:endParaRPr lang="fr-FR" sz="1400" b="1" dirty="0">
              <a:solidFill>
                <a:schemeClr val="tx1"/>
              </a:solidFill>
              <a:latin typeface="Courier New" pitchFamily="49" charset="0"/>
              <a:ea typeface="+mn-ea"/>
              <a:cs typeface="Courier New" pitchFamily="49" charset="0"/>
            </a:endParaRPr>
          </a:p>
          <a:p>
            <a:r>
              <a:rPr lang="fr-FR" dirty="0" smtClean="0"/>
              <a:t>Oui : car l’implémentation native des sélecteurs DOM est beaucoup plus rapide que celle proposée par ces librairies auparavant</a:t>
            </a:r>
          </a:p>
          <a:p>
            <a:pPr lvl="1"/>
            <a:r>
              <a:rPr lang="fr-FR" dirty="0" smtClean="0"/>
              <a:t>Voir le test interactif de performance </a:t>
            </a:r>
            <a:r>
              <a:rPr lang="fr-FR" dirty="0" smtClean="0">
                <a:hlinkClick r:id="rId2"/>
              </a:rPr>
              <a:t>Slick Speed</a:t>
            </a:r>
            <a:endParaRPr lang="fr-FR" dirty="0" smtClean="0"/>
          </a:p>
          <a:p>
            <a:r>
              <a:rPr lang="fr-FR" dirty="0" smtClean="0"/>
              <a:t>Non : car les dernières versions utilisent l’implémentation native si elle est disponible.</a:t>
            </a:r>
          </a:p>
          <a:p>
            <a:pPr lvl="1"/>
            <a:endParaRPr lang="fr-FR" dirty="0"/>
          </a:p>
        </p:txBody>
      </p:sp>
    </p:spTree>
    <p:extLst>
      <p:ext uri="{BB962C8B-B14F-4D97-AF65-F5344CB8AC3E}">
        <p14:creationId xmlns:p14="http://schemas.microsoft.com/office/powerpoint/2010/main" val="20575887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Frameworks</a:t>
            </a:r>
            <a:r>
              <a:rPr lang="fr-FR" dirty="0" smtClean="0"/>
              <a:t> JavaScript : améliorations avec support natif HTML5</a:t>
            </a:r>
            <a:endParaRPr lang="fr-FR" dirty="0"/>
          </a:p>
        </p:txBody>
      </p:sp>
      <p:sp>
        <p:nvSpPr>
          <p:cNvPr id="3" name="Espace réservé du contenu 2"/>
          <p:cNvSpPr>
            <a:spLocks noGrp="1"/>
          </p:cNvSpPr>
          <p:nvPr>
            <p:ph idx="1"/>
          </p:nvPr>
        </p:nvSpPr>
        <p:spPr/>
        <p:txBody>
          <a:bodyPr/>
          <a:lstStyle/>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7673975"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6278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ctrTitle"/>
          </p:nvPr>
        </p:nvSpPr>
        <p:spPr>
          <a:xfrm>
            <a:off x="2339752" y="3212976"/>
            <a:ext cx="576103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CSS3, </a:t>
            </a:r>
            <a:r>
              <a:rPr lang="en-US" dirty="0" err="1" smtClean="0"/>
              <a:t>nouveautés</a:t>
            </a:r>
            <a:endParaRPr lang="en-US" dirty="0"/>
          </a:p>
        </p:txBody>
      </p:sp>
    </p:spTree>
    <p:extLst>
      <p:ext uri="{BB962C8B-B14F-4D97-AF65-F5344CB8AC3E}">
        <p14:creationId xmlns:p14="http://schemas.microsoft.com/office/powerpoint/2010/main" val="2424772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Etat des lieux…</a:t>
            </a:r>
            <a:endParaRPr lang="fr-FR" dirty="0"/>
          </a:p>
        </p:txBody>
      </p:sp>
      <p:sp>
        <p:nvSpPr>
          <p:cNvPr id="3" name="Espace réservé du contenu 2"/>
          <p:cNvSpPr>
            <a:spLocks noGrp="1"/>
          </p:cNvSpPr>
          <p:nvPr>
            <p:ph idx="1"/>
          </p:nvPr>
        </p:nvSpPr>
        <p:spPr/>
        <p:txBody>
          <a:bodyPr/>
          <a:lstStyle/>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96752"/>
            <a:ext cx="7347669" cy="545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4613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a:t>
            </a:r>
            <a:endParaRPr lang="fr-FR" dirty="0"/>
          </a:p>
        </p:txBody>
      </p:sp>
      <p:sp>
        <p:nvSpPr>
          <p:cNvPr id="3" name="Espace réservé du contenu 2"/>
          <p:cNvSpPr>
            <a:spLocks noGrp="1"/>
          </p:cNvSpPr>
          <p:nvPr>
            <p:ph idx="1"/>
          </p:nvPr>
        </p:nvSpPr>
        <p:spPr/>
        <p:txBody>
          <a:bodyPr/>
          <a:lstStyle/>
          <a:p>
            <a:r>
              <a:rPr lang="fr-FR" dirty="0" smtClean="0"/>
              <a:t>CSS3 introduit la notion de « transitions », c’est-à-dire passer d’un état à un autre</a:t>
            </a:r>
          </a:p>
          <a:p>
            <a:r>
              <a:rPr lang="fr-FR" dirty="0" smtClean="0"/>
              <a:t>Ressources : </a:t>
            </a:r>
            <a:r>
              <a:rPr lang="fr-FR" dirty="0">
                <a:hlinkClick r:id="rId2"/>
              </a:rPr>
              <a:t>http://</a:t>
            </a:r>
            <a:r>
              <a:rPr lang="fr-FR" dirty="0" smtClean="0">
                <a:hlinkClick r:id="rId2"/>
              </a:rPr>
              <a:t>blogs.msdn.com/b/eternalcoding/archive/2011/11/01/css3-transitions.aspx</a:t>
            </a:r>
            <a:endParaRPr lang="fr-FR" dirty="0" smtClean="0"/>
          </a:p>
          <a:p>
            <a:r>
              <a:rPr lang="fr-FR" dirty="0"/>
              <a:t>Spécification : </a:t>
            </a:r>
            <a:r>
              <a:rPr lang="fr-FR" dirty="0">
                <a:hlinkClick r:id="rId3"/>
              </a:rPr>
              <a:t>http://www.w3.org/TR/css3-transitions/</a:t>
            </a:r>
            <a:endParaRPr lang="fr-FR" dirty="0"/>
          </a:p>
        </p:txBody>
      </p:sp>
    </p:spTree>
    <p:extLst>
      <p:ext uri="{BB962C8B-B14F-4D97-AF65-F5344CB8AC3E}">
        <p14:creationId xmlns:p14="http://schemas.microsoft.com/office/powerpoint/2010/main" val="24355977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a:t>
            </a:r>
            <a:endParaRPr lang="fr-FR" dirty="0"/>
          </a:p>
        </p:txBody>
      </p:sp>
      <p:sp>
        <p:nvSpPr>
          <p:cNvPr id="3" name="Espace réservé du contenu 2"/>
          <p:cNvSpPr>
            <a:spLocks noGrp="1"/>
          </p:cNvSpPr>
          <p:nvPr>
            <p:ph idx="1"/>
          </p:nvPr>
        </p:nvSpPr>
        <p:spPr>
          <a:xfrm>
            <a:off x="683568" y="1153954"/>
            <a:ext cx="3958208" cy="4724400"/>
          </a:xfrm>
        </p:spPr>
        <p:txBody>
          <a:bodyPr/>
          <a:lstStyle/>
          <a:p>
            <a:r>
              <a:rPr lang="fr-FR" sz="2400" dirty="0" smtClean="0"/>
              <a:t>Ce sont des « animations simples » </a:t>
            </a:r>
            <a:r>
              <a:rPr lang="fr-FR" sz="2400" dirty="0" err="1" smtClean="0"/>
              <a:t>utililes</a:t>
            </a:r>
            <a:r>
              <a:rPr lang="fr-FR" sz="2400" dirty="0" smtClean="0"/>
              <a:t> par exemple pour donner un feedback visuel lorsqu’on clique ou lorsqu’on passe la souris sur un élément.</a:t>
            </a:r>
          </a:p>
          <a:p>
            <a:r>
              <a:rPr lang="fr-FR" sz="2400" dirty="0" smtClean="0"/>
              <a:t>Les nombreux « </a:t>
            </a:r>
            <a:r>
              <a:rPr lang="fr-FR" sz="2400" dirty="0" err="1" smtClean="0"/>
              <a:t>slides</a:t>
            </a:r>
            <a:r>
              <a:rPr lang="fr-FR" sz="2400" dirty="0" smtClean="0"/>
              <a:t> html5 » que l’on trouve sur le net (comme slides.html5rocks.com) utilisent des transitions CSS3 pour passer d’un transparent à l’autre.</a:t>
            </a:r>
            <a:endParaRPr lang="fr-FR" sz="2400" dirty="0"/>
          </a:p>
        </p:txBody>
      </p:sp>
      <p:pic>
        <p:nvPicPr>
          <p:cNvPr id="10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006406"/>
            <a:ext cx="3566964" cy="224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976" y="2550945"/>
            <a:ext cx="2362200" cy="217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730582"/>
            <a:ext cx="2884835" cy="196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3603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 principe</a:t>
            </a:r>
            <a:endParaRPr lang="fr-FR" dirty="0"/>
          </a:p>
        </p:txBody>
      </p:sp>
      <p:sp>
        <p:nvSpPr>
          <p:cNvPr id="3" name="Espace réservé du contenu 2"/>
          <p:cNvSpPr>
            <a:spLocks noGrp="1"/>
          </p:cNvSpPr>
          <p:nvPr>
            <p:ph idx="1"/>
          </p:nvPr>
        </p:nvSpPr>
        <p:spPr>
          <a:xfrm>
            <a:off x="685800" y="1124744"/>
            <a:ext cx="8001000" cy="5196840"/>
          </a:xfrm>
        </p:spPr>
        <p:txBody>
          <a:bodyPr/>
          <a:lstStyle/>
          <a:p>
            <a:r>
              <a:rPr lang="fr-FR" dirty="0" smtClean="0"/>
              <a:t>On définit une transition dans un fichier </a:t>
            </a:r>
            <a:r>
              <a:rPr lang="fr-FR" dirty="0" err="1" smtClean="0"/>
              <a:t>css</a:t>
            </a:r>
            <a:r>
              <a:rPr lang="fr-FR" dirty="0" smtClean="0"/>
              <a:t> ou dans un tag style</a:t>
            </a:r>
          </a:p>
          <a:p>
            <a:r>
              <a:rPr lang="fr-FR" dirty="0" smtClean="0"/>
              <a:t>La transition indique :</a:t>
            </a:r>
          </a:p>
          <a:p>
            <a:pPr marL="914400" lvl="1" indent="-457200">
              <a:buFont typeface="+mj-lt"/>
              <a:buAutoNum type="arabicPeriod"/>
            </a:pPr>
            <a:r>
              <a:rPr lang="fr-FR" dirty="0" smtClean="0"/>
              <a:t>Les propriétés sur lesquelles on va calculer par interpolation une transition,</a:t>
            </a:r>
          </a:p>
          <a:p>
            <a:pPr marL="914400" lvl="1" indent="-457200">
              <a:buFont typeface="+mj-lt"/>
              <a:buAutoNum type="arabicPeriod"/>
            </a:pPr>
            <a:r>
              <a:rPr lang="fr-FR" dirty="0" smtClean="0"/>
              <a:t>La durée de la transition,</a:t>
            </a:r>
          </a:p>
          <a:p>
            <a:pPr marL="914400" lvl="1" indent="-457200">
              <a:buFont typeface="+mj-lt"/>
              <a:buAutoNum type="arabicPeriod"/>
            </a:pPr>
            <a:r>
              <a:rPr lang="fr-FR" dirty="0" smtClean="0"/>
              <a:t>Le type d’interpolation (linéaire, autre)</a:t>
            </a:r>
          </a:p>
          <a:p>
            <a:pPr marL="514350" indent="-457200"/>
            <a:r>
              <a:rPr lang="fr-FR" dirty="0" smtClean="0"/>
              <a:t>La transition démarre dès qu’une des propriétés indiquée change. </a:t>
            </a:r>
          </a:p>
          <a:p>
            <a:pPr marL="914400" lvl="1" indent="-457200"/>
            <a:r>
              <a:rPr lang="fr-FR" dirty="0" smtClean="0"/>
              <a:t>Ex : on change la couleur d’un objet bleu pour la mettre à rouge, et bien on va animer la couleur du bleu vers le rouge si il existe une transition</a:t>
            </a:r>
          </a:p>
        </p:txBody>
      </p:sp>
    </p:spTree>
    <p:extLst>
      <p:ext uri="{BB962C8B-B14F-4D97-AF65-F5344CB8AC3E}">
        <p14:creationId xmlns:p14="http://schemas.microsoft.com/office/powerpoint/2010/main" val="31689778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exemples</a:t>
            </a:r>
            <a:endParaRPr lang="fr-FR" dirty="0"/>
          </a:p>
        </p:txBody>
      </p:sp>
      <p:sp>
        <p:nvSpPr>
          <p:cNvPr id="3" name="Espace réservé du contenu 2"/>
          <p:cNvSpPr>
            <a:spLocks noGrp="1"/>
          </p:cNvSpPr>
          <p:nvPr>
            <p:ph idx="1"/>
          </p:nvPr>
        </p:nvSpPr>
        <p:spPr>
          <a:xfrm>
            <a:off x="685800" y="1052736"/>
            <a:ext cx="8278688" cy="4724400"/>
          </a:xfrm>
        </p:spPr>
        <p:txBody>
          <a:bodyPr/>
          <a:lstStyle/>
          <a:p>
            <a:pPr marL="0" indent="0">
              <a:buNone/>
            </a:pPr>
            <a:r>
              <a:rPr lang="en-US" b="1" dirty="0" smtClean="0">
                <a:latin typeface="Courier New" pitchFamily="49" charset="0"/>
                <a:cs typeface="Courier New" pitchFamily="49" charset="0"/>
              </a:rPr>
              <a:t>#id {</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transition-property</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all;</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transition-duration</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0.5s;</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transition-timing-function</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ease;</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transition-delay</a:t>
            </a:r>
            <a:r>
              <a:rPr lang="en-US" b="1" dirty="0">
                <a:latin typeface="Courier New" pitchFamily="49" charset="0"/>
                <a:cs typeface="Courier New" pitchFamily="49" charset="0"/>
              </a:rPr>
              <a:t>: 0s</a:t>
            </a:r>
            <a:r>
              <a:rPr lang="en-US" b="1" dirty="0" smtClean="0">
                <a:latin typeface="Courier New" pitchFamily="49" charset="0"/>
                <a:cs typeface="Courier New" pitchFamily="49" charset="0"/>
              </a:rPr>
              <a:t>;</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a:t>
            </a:r>
          </a:p>
          <a:p>
            <a:r>
              <a:rPr lang="en-US" sz="2400" dirty="0" err="1" smtClean="0"/>
              <a:t>Indique</a:t>
            </a:r>
            <a:r>
              <a:rPr lang="en-US" sz="2400" dirty="0" smtClean="0"/>
              <a:t> </a:t>
            </a:r>
            <a:r>
              <a:rPr lang="en-US" sz="2400" dirty="0" err="1" smtClean="0"/>
              <a:t>que</a:t>
            </a:r>
            <a:r>
              <a:rPr lang="en-US" sz="2400" dirty="0" smtClean="0"/>
              <a:t> </a:t>
            </a:r>
            <a:r>
              <a:rPr lang="en-US" sz="2400" dirty="0" err="1" smtClean="0"/>
              <a:t>l’on</a:t>
            </a:r>
            <a:r>
              <a:rPr lang="en-US" sz="2400" dirty="0" smtClean="0"/>
              <a:t> </a:t>
            </a:r>
            <a:r>
              <a:rPr lang="en-US" sz="2400" dirty="0" err="1" smtClean="0"/>
              <a:t>veut</a:t>
            </a:r>
            <a:r>
              <a:rPr lang="en-US" sz="2400" dirty="0" smtClean="0"/>
              <a:t> </a:t>
            </a:r>
            <a:r>
              <a:rPr lang="en-US" sz="2400" dirty="0" err="1" smtClean="0"/>
              <a:t>animer</a:t>
            </a:r>
            <a:r>
              <a:rPr lang="en-US" sz="2400" dirty="0" smtClean="0"/>
              <a:t> </a:t>
            </a:r>
            <a:r>
              <a:rPr lang="en-US" sz="2400" dirty="0" err="1" smtClean="0"/>
              <a:t>toutes</a:t>
            </a:r>
            <a:r>
              <a:rPr lang="en-US" sz="2400" dirty="0" smtClean="0"/>
              <a:t> les </a:t>
            </a:r>
            <a:r>
              <a:rPr lang="en-US" sz="2400" dirty="0" err="1" smtClean="0"/>
              <a:t>propriétés</a:t>
            </a:r>
            <a:r>
              <a:rPr lang="en-US" sz="2400" dirty="0" smtClean="0"/>
              <a:t> </a:t>
            </a:r>
            <a:r>
              <a:rPr lang="en-US" sz="2400" dirty="0" err="1" smtClean="0"/>
              <a:t>supportées</a:t>
            </a:r>
            <a:r>
              <a:rPr lang="en-US" sz="2400" dirty="0" smtClean="0"/>
              <a:t>,</a:t>
            </a:r>
          </a:p>
          <a:p>
            <a:r>
              <a:rPr lang="en-US" sz="2400" dirty="0" err="1" smtClean="0"/>
              <a:t>Durée</a:t>
            </a:r>
            <a:r>
              <a:rPr lang="en-US" sz="2400" dirty="0" smtClean="0"/>
              <a:t> = 0,5s,</a:t>
            </a:r>
          </a:p>
          <a:p>
            <a:r>
              <a:rPr lang="en-US" sz="2400" dirty="0" smtClean="0"/>
              <a:t>Type de la transition = </a:t>
            </a:r>
            <a:r>
              <a:rPr lang="en-US" sz="2400" dirty="0" err="1" smtClean="0"/>
              <a:t>accélère</a:t>
            </a:r>
            <a:r>
              <a:rPr lang="en-US" sz="2400" dirty="0" smtClean="0"/>
              <a:t>-constant-</a:t>
            </a:r>
            <a:r>
              <a:rPr lang="en-US" sz="2400" dirty="0" err="1" smtClean="0"/>
              <a:t>ralentit</a:t>
            </a:r>
            <a:r>
              <a:rPr lang="en-US" sz="2400" dirty="0" smtClean="0"/>
              <a:t> (ease)</a:t>
            </a:r>
          </a:p>
          <a:p>
            <a:r>
              <a:rPr lang="en-US" sz="2400" dirty="0" smtClean="0"/>
              <a:t>La transition </a:t>
            </a:r>
            <a:r>
              <a:rPr lang="en-US" sz="2400" dirty="0" err="1" smtClean="0"/>
              <a:t>démarre</a:t>
            </a:r>
            <a:r>
              <a:rPr lang="en-US" sz="2400" dirty="0" smtClean="0"/>
              <a:t> </a:t>
            </a:r>
            <a:r>
              <a:rPr lang="en-US" sz="2400" dirty="0" err="1" smtClean="0"/>
              <a:t>sitôt</a:t>
            </a:r>
            <a:r>
              <a:rPr lang="en-US" sz="2400" dirty="0" smtClean="0"/>
              <a:t> </a:t>
            </a:r>
            <a:r>
              <a:rPr lang="en-US" sz="2400" dirty="0" err="1" smtClean="0"/>
              <a:t>qu’une</a:t>
            </a:r>
            <a:r>
              <a:rPr lang="en-US" sz="2400" dirty="0" smtClean="0"/>
              <a:t> des </a:t>
            </a:r>
            <a:r>
              <a:rPr lang="en-US" sz="2400" dirty="0" err="1" smtClean="0"/>
              <a:t>propriétés</a:t>
            </a:r>
            <a:r>
              <a:rPr lang="en-US" sz="2400" dirty="0" smtClean="0"/>
              <a:t> a </a:t>
            </a:r>
            <a:r>
              <a:rPr lang="en-US" sz="2400" dirty="0" err="1" smtClean="0"/>
              <a:t>changé</a:t>
            </a:r>
            <a:r>
              <a:rPr lang="en-US" sz="2400" dirty="0" smtClean="0"/>
              <a:t> (0s)</a:t>
            </a:r>
            <a:endParaRPr lang="en-US" sz="2400" dirty="0"/>
          </a:p>
          <a:p>
            <a:endParaRPr lang="fr-FR" dirty="0"/>
          </a:p>
        </p:txBody>
      </p:sp>
    </p:spTree>
    <p:extLst>
      <p:ext uri="{BB962C8B-B14F-4D97-AF65-F5344CB8AC3E}">
        <p14:creationId xmlns:p14="http://schemas.microsoft.com/office/powerpoint/2010/main" val="19628460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exemple (1)</a:t>
            </a:r>
            <a:endParaRPr lang="fr-FR" dirty="0"/>
          </a:p>
        </p:txBody>
      </p:sp>
      <p:sp>
        <p:nvSpPr>
          <p:cNvPr id="3" name="Espace réservé du contenu 2"/>
          <p:cNvSpPr>
            <a:spLocks noGrp="1"/>
          </p:cNvSpPr>
          <p:nvPr>
            <p:ph idx="1"/>
          </p:nvPr>
        </p:nvSpPr>
        <p:spPr>
          <a:xfrm>
            <a:off x="539552" y="980728"/>
            <a:ext cx="8424936" cy="4724400"/>
          </a:xfrm>
        </p:spPr>
        <p:txBody>
          <a:bodyPr/>
          <a:lstStyle/>
          <a:p>
            <a:pPr marL="0" indent="0">
              <a:buNone/>
            </a:pP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head</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a:latin typeface="Courier New" pitchFamily="49" charset="0"/>
                <a:cs typeface="Courier New" pitchFamily="49" charset="0"/>
              </a:rPr>
              <a:t>"&gt;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div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width:100px;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height:100px;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background:red</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transition:width</a:t>
            </a:r>
            <a:r>
              <a:rPr lang="fr-FR" sz="1400" b="1" dirty="0" smtClean="0">
                <a:solidFill>
                  <a:srgbClr val="FF0000"/>
                </a:solidFill>
                <a:latin typeface="Courier New" pitchFamily="49" charset="0"/>
                <a:cs typeface="Courier New" pitchFamily="49" charset="0"/>
              </a:rPr>
              <a:t> </a:t>
            </a:r>
            <a:r>
              <a:rPr lang="fr-FR" sz="1400" b="1" dirty="0">
                <a:solidFill>
                  <a:srgbClr val="FF0000"/>
                </a:solidFill>
                <a:latin typeface="Courier New" pitchFamily="49" charset="0"/>
                <a:cs typeface="Courier New" pitchFamily="49" charset="0"/>
              </a:rPr>
              <a:t>2s, </a:t>
            </a:r>
            <a:r>
              <a:rPr lang="fr-FR" sz="1400" b="1" dirty="0" err="1">
                <a:solidFill>
                  <a:srgbClr val="FF0000"/>
                </a:solidFill>
                <a:latin typeface="Courier New" pitchFamily="49" charset="0"/>
                <a:cs typeface="Courier New" pitchFamily="49" charset="0"/>
              </a:rPr>
              <a:t>height</a:t>
            </a:r>
            <a:r>
              <a:rPr lang="fr-FR" sz="1400" b="1" dirty="0">
                <a:solidFill>
                  <a:srgbClr val="FF0000"/>
                </a:solidFill>
                <a:latin typeface="Courier New" pitchFamily="49" charset="0"/>
                <a:cs typeface="Courier New" pitchFamily="49" charset="0"/>
              </a:rPr>
              <a:t> 2s</a:t>
            </a:r>
            <a:r>
              <a:rPr lang="fr-FR" sz="1400" b="1" dirty="0" smtClean="0">
                <a:solidFill>
                  <a:srgbClr val="FF0000"/>
                </a:solidFill>
                <a:latin typeface="Courier New" pitchFamily="49" charset="0"/>
                <a:cs typeface="Courier New" pitchFamily="49" charset="0"/>
              </a:rPr>
              <a:t>;</a:t>
            </a:r>
            <a:br>
              <a:rPr lang="fr-FR" sz="1400" b="1" dirty="0" smtClean="0">
                <a:solidFill>
                  <a:srgbClr val="FF0000"/>
                </a:solidFill>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r>
              <a:rPr lang="fr-FR" sz="1400" b="1" dirty="0" err="1">
                <a:solidFill>
                  <a:srgbClr val="00B050"/>
                </a:solidFill>
                <a:latin typeface="Courier New" pitchFamily="49" charset="0"/>
                <a:cs typeface="Courier New" pitchFamily="49" charset="0"/>
              </a:rPr>
              <a:t>moz-transition:width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moz-transform</a:t>
            </a:r>
            <a:r>
              <a:rPr lang="fr-FR" sz="1400" b="1" dirty="0">
                <a:solidFill>
                  <a:srgbClr val="00B050"/>
                </a:solidFill>
                <a:latin typeface="Courier New" pitchFamily="49" charset="0"/>
                <a:cs typeface="Courier New" pitchFamily="49" charset="0"/>
              </a:rPr>
              <a:t> 2s; </a:t>
            </a:r>
            <a:r>
              <a:rPr lang="fr-FR" sz="1400" b="1" dirty="0" smtClean="0">
                <a:solidFill>
                  <a:srgbClr val="00B050"/>
                </a:solidFill>
                <a:latin typeface="Courier New" pitchFamily="49" charset="0"/>
                <a:cs typeface="Courier New" pitchFamily="49" charset="0"/>
              </a:rPr>
              <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webkit-transition:width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webkit-transform</a:t>
            </a:r>
            <a:r>
              <a:rPr lang="fr-FR" sz="1400" b="1" dirty="0">
                <a:solidFill>
                  <a:srgbClr val="00B050"/>
                </a:solidFill>
                <a:latin typeface="Courier New" pitchFamily="49" charset="0"/>
                <a:cs typeface="Courier New" pitchFamily="49" charset="0"/>
              </a:rPr>
              <a:t> 2s; </a:t>
            </a:r>
            <a:r>
              <a:rPr lang="fr-FR" sz="1400" b="1" dirty="0" smtClean="0">
                <a:solidFill>
                  <a:srgbClr val="00B050"/>
                </a:solidFill>
                <a:latin typeface="Courier New" pitchFamily="49" charset="0"/>
                <a:cs typeface="Courier New" pitchFamily="49" charset="0"/>
              </a:rPr>
              <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o-transition:width</a:t>
            </a:r>
            <a:r>
              <a:rPr lang="fr-FR" sz="1400" b="1" dirty="0">
                <a:solidFill>
                  <a:srgbClr val="00B050"/>
                </a:solidFill>
                <a:latin typeface="Courier New" pitchFamily="49" charset="0"/>
                <a:cs typeface="Courier New" pitchFamily="49" charset="0"/>
              </a:rPr>
              <a:t> 2s, </a:t>
            </a:r>
            <a:r>
              <a:rPr lang="fr-FR" sz="1400" b="1" dirty="0" err="1">
                <a:solidFill>
                  <a:srgbClr val="00B050"/>
                </a:solidFill>
                <a:latin typeface="Courier New" pitchFamily="49" charset="0"/>
                <a:cs typeface="Courier New" pitchFamily="49" charset="0"/>
              </a:rPr>
              <a:t>height</a:t>
            </a:r>
            <a:r>
              <a:rPr lang="fr-FR" sz="1400" b="1" dirty="0">
                <a:solidFill>
                  <a:srgbClr val="00B050"/>
                </a:solidFill>
                <a:latin typeface="Courier New" pitchFamily="49" charset="0"/>
                <a:cs typeface="Courier New" pitchFamily="49" charset="0"/>
              </a:rPr>
              <a:t> 2s, -o-</a:t>
            </a:r>
            <a:r>
              <a:rPr lang="fr-FR" sz="1400" b="1" dirty="0" err="1">
                <a:solidFill>
                  <a:srgbClr val="00B050"/>
                </a:solidFill>
                <a:latin typeface="Courier New" pitchFamily="49" charset="0"/>
                <a:cs typeface="Courier New" pitchFamily="49" charset="0"/>
              </a:rPr>
              <a:t>transform</a:t>
            </a:r>
            <a:r>
              <a:rPr lang="fr-FR" sz="1400" b="1" dirty="0">
                <a:solidFill>
                  <a:srgbClr val="00B050"/>
                </a:solidFill>
                <a:latin typeface="Courier New" pitchFamily="49" charset="0"/>
                <a:cs typeface="Courier New" pitchFamily="49" charset="0"/>
              </a:rPr>
              <a:t> 2s</a:t>
            </a:r>
            <a:r>
              <a:rPr lang="fr-FR" sz="1400" b="1" dirty="0" smtClean="0">
                <a:solidFill>
                  <a:srgbClr val="00B050"/>
                </a:solidFill>
                <a:latin typeface="Courier New" pitchFamily="49" charset="0"/>
                <a:cs typeface="Courier New" pitchFamily="49" charset="0"/>
              </a:rPr>
              <a:t>;</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err="1" smtClean="0">
                <a:latin typeface="Courier New" pitchFamily="49" charset="0"/>
                <a:cs typeface="Courier New" pitchFamily="49" charset="0"/>
              </a:rPr>
              <a:t>div:hover</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width:200px;</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height:200px;</a:t>
            </a:r>
            <a:br>
              <a:rPr lang="fr-FR" sz="1400" b="1" dirty="0" smtClean="0">
                <a:latin typeface="Courier New" pitchFamily="49" charset="0"/>
                <a:cs typeface="Courier New" pitchFamily="49" charset="0"/>
              </a:rPr>
            </a:br>
            <a:r>
              <a:rPr lang="fr-FR" sz="1400" b="1" dirty="0" smtClean="0">
                <a:solidFill>
                  <a:srgbClr val="FF0000"/>
                </a:solidFill>
                <a:latin typeface="Courier New" pitchFamily="49" charset="0"/>
                <a:cs typeface="Courier New" pitchFamily="49" charset="0"/>
              </a:rPr>
              <a:t>  </a:t>
            </a:r>
            <a:r>
              <a:rPr lang="fr-FR" sz="1400" b="1" dirty="0" err="1" smtClean="0">
                <a:solidFill>
                  <a:srgbClr val="FF0000"/>
                </a:solidFill>
                <a:latin typeface="Courier New" pitchFamily="49" charset="0"/>
                <a:cs typeface="Courier New" pitchFamily="49" charset="0"/>
              </a:rPr>
              <a:t>transform:rotate</a:t>
            </a:r>
            <a:r>
              <a:rPr lang="fr-FR" sz="1400" b="1" dirty="0" smtClean="0">
                <a:solidFill>
                  <a:srgbClr val="FF0000"/>
                </a:solidFill>
                <a:latin typeface="Courier New" pitchFamily="49" charset="0"/>
                <a:cs typeface="Courier New" pitchFamily="49" charset="0"/>
              </a:rPr>
              <a:t>(180deg);</a:t>
            </a:r>
            <a:br>
              <a:rPr lang="fr-FR" sz="1400" b="1" dirty="0" smtClean="0">
                <a:solidFill>
                  <a:srgbClr val="FF000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moz-transform:rotate</a:t>
            </a:r>
            <a:r>
              <a:rPr lang="fr-FR" sz="1400" b="1" dirty="0">
                <a:solidFill>
                  <a:srgbClr val="00B050"/>
                </a:solidFill>
                <a:latin typeface="Courier New" pitchFamily="49" charset="0"/>
                <a:cs typeface="Courier New" pitchFamily="49" charset="0"/>
              </a:rPr>
              <a:t>(180deg); /* Firefox 4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webkit-transform:rotate</a:t>
            </a:r>
            <a:r>
              <a:rPr lang="fr-FR" sz="1400" b="1" dirty="0">
                <a:solidFill>
                  <a:srgbClr val="00B050"/>
                </a:solidFill>
                <a:latin typeface="Courier New" pitchFamily="49" charset="0"/>
                <a:cs typeface="Courier New" pitchFamily="49" charset="0"/>
              </a:rPr>
              <a:t>(180deg); /* Safari and Chrome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solidFill>
                  <a:srgbClr val="00B050"/>
                </a:solidFill>
                <a:latin typeface="Courier New" pitchFamily="49" charset="0"/>
                <a:cs typeface="Courier New" pitchFamily="49" charset="0"/>
              </a:rPr>
              <a:t>  -</a:t>
            </a:r>
            <a:r>
              <a:rPr lang="fr-FR" sz="1400" b="1" dirty="0" err="1">
                <a:solidFill>
                  <a:srgbClr val="00B050"/>
                </a:solidFill>
                <a:latin typeface="Courier New" pitchFamily="49" charset="0"/>
                <a:cs typeface="Courier New" pitchFamily="49" charset="0"/>
              </a:rPr>
              <a:t>o-transform:rotate</a:t>
            </a:r>
            <a:r>
              <a:rPr lang="fr-FR" sz="1400" b="1" dirty="0">
                <a:solidFill>
                  <a:srgbClr val="00B050"/>
                </a:solidFill>
                <a:latin typeface="Courier New" pitchFamily="49" charset="0"/>
                <a:cs typeface="Courier New" pitchFamily="49" charset="0"/>
              </a:rPr>
              <a:t>(180deg); /* </a:t>
            </a:r>
            <a:r>
              <a:rPr lang="fr-FR" sz="1400" b="1" dirty="0" err="1">
                <a:solidFill>
                  <a:srgbClr val="00B050"/>
                </a:solidFill>
                <a:latin typeface="Courier New" pitchFamily="49" charset="0"/>
                <a:cs typeface="Courier New" pitchFamily="49" charset="0"/>
              </a:rPr>
              <a:t>Opera</a:t>
            </a:r>
            <a:r>
              <a:rPr lang="fr-FR" sz="1400" b="1" dirty="0">
                <a:solidFill>
                  <a:srgbClr val="00B050"/>
                </a:solidFill>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a:t>
            </a:r>
            <a:br>
              <a:rPr lang="fr-FR" sz="1400" b="1" dirty="0" smtClean="0">
                <a:solidFill>
                  <a:srgbClr val="00B050"/>
                </a:solidFill>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err="1">
                <a:latin typeface="Courier New" pitchFamily="49" charset="0"/>
                <a:cs typeface="Courier New" pitchFamily="49" charset="0"/>
              </a:rPr>
              <a:t>head</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div&gt;</a:t>
            </a:r>
            <a:r>
              <a:rPr lang="fr-FR" sz="1400" b="1" dirty="0" err="1">
                <a:latin typeface="Courier New" pitchFamily="49" charset="0"/>
                <a:cs typeface="Courier New" pitchFamily="49" charset="0"/>
              </a:rPr>
              <a:t>Hover</a:t>
            </a:r>
            <a:r>
              <a:rPr lang="fr-FR" sz="1400" b="1" dirty="0">
                <a:latin typeface="Courier New" pitchFamily="49" charset="0"/>
                <a:cs typeface="Courier New" pitchFamily="49" charset="0"/>
              </a:rPr>
              <a:t> over me to </a:t>
            </a:r>
            <a:r>
              <a:rPr lang="fr-FR" sz="1400" b="1" dirty="0" err="1">
                <a:latin typeface="Courier New" pitchFamily="49" charset="0"/>
                <a:cs typeface="Courier New" pitchFamily="49" charset="0"/>
              </a:rPr>
              <a:t>see</a:t>
            </a:r>
            <a:r>
              <a:rPr lang="fr-FR" sz="1400" b="1" dirty="0">
                <a:latin typeface="Courier New" pitchFamily="49" charset="0"/>
                <a:cs typeface="Courier New" pitchFamily="49" charset="0"/>
              </a:rPr>
              <a:t> the transition </a:t>
            </a:r>
            <a:r>
              <a:rPr lang="fr-FR" sz="1400" b="1" dirty="0" err="1">
                <a:latin typeface="Courier New" pitchFamily="49" charset="0"/>
                <a:cs typeface="Courier New" pitchFamily="49" charset="0"/>
              </a:rPr>
              <a:t>effect</a:t>
            </a:r>
            <a:r>
              <a:rPr lang="fr-FR" sz="1400" b="1" dirty="0">
                <a:latin typeface="Courier New" pitchFamily="49" charset="0"/>
                <a:cs typeface="Courier New" pitchFamily="49" charset="0"/>
              </a:rPr>
              <a:t>!&lt;/div</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body</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html&gt;</a:t>
            </a:r>
          </a:p>
          <a:p>
            <a:pPr marL="0" indent="0">
              <a:buNone/>
            </a:pPr>
            <a:endParaRPr lang="fr-FR" sz="1400" dirty="0">
              <a:latin typeface="Courier New" pitchFamily="49" charset="0"/>
              <a:cs typeface="Courier New" pitchFamily="49" charset="0"/>
            </a:endParaRPr>
          </a:p>
          <a:p>
            <a:pPr marL="0" indent="0">
              <a:buNone/>
            </a:pPr>
            <a:endParaRPr lang="fr-FR" sz="1400" dirty="0">
              <a:latin typeface="Courier New" pitchFamily="49" charset="0"/>
              <a:cs typeface="Courier New" pitchFamily="49" charset="0"/>
            </a:endParaRPr>
          </a:p>
        </p:txBody>
      </p:sp>
      <p:sp>
        <p:nvSpPr>
          <p:cNvPr id="4" name="ZoneTexte 3"/>
          <p:cNvSpPr txBox="1"/>
          <p:nvPr/>
        </p:nvSpPr>
        <p:spPr>
          <a:xfrm>
            <a:off x="4860032" y="1340768"/>
            <a:ext cx="3816424"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495" y="3284984"/>
            <a:ext cx="8763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2927002"/>
            <a:ext cx="1608137"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avec flèche 5"/>
          <p:cNvCxnSpPr/>
          <p:nvPr/>
        </p:nvCxnSpPr>
        <p:spPr bwMode="auto">
          <a:xfrm>
            <a:off x="5652120" y="3719164"/>
            <a:ext cx="1224136"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48223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Internet Explorer…</a:t>
            </a:r>
            <a:endParaRPr lang="fr-FR" dirty="0"/>
          </a:p>
        </p:txBody>
      </p:sp>
      <p:sp>
        <p:nvSpPr>
          <p:cNvPr id="3" name="Espace réservé du contenu 2"/>
          <p:cNvSpPr>
            <a:spLocks noGrp="1"/>
          </p:cNvSpPr>
          <p:nvPr>
            <p:ph idx="1"/>
          </p:nvPr>
        </p:nvSpPr>
        <p:spPr>
          <a:xfrm>
            <a:off x="4932040" y="1447800"/>
            <a:ext cx="3754760" cy="4724400"/>
          </a:xfrm>
        </p:spPr>
        <p:txBody>
          <a:bodyPr/>
          <a:lstStyle/>
          <a:p>
            <a:r>
              <a:rPr lang="fr-FR" dirty="0" smtClean="0"/>
              <a:t>Ca va changer : IE 10 beta promet un très bon support,</a:t>
            </a:r>
          </a:p>
          <a:p>
            <a:r>
              <a:rPr lang="fr-FR" dirty="0" smtClean="0"/>
              <a:t>Grosse activité HTML5 chez Microsoft,</a:t>
            </a:r>
          </a:p>
          <a:p>
            <a:r>
              <a:rPr lang="fr-FR" dirty="0" smtClean="0"/>
              <a:t>Bureau Windows 8 = un navigateur</a:t>
            </a:r>
          </a:p>
          <a:p>
            <a:r>
              <a:rPr lang="fr-FR" dirty="0" smtClean="0"/>
              <a:t>Solutions de repli pour vieux IE…</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07" y="1052736"/>
            <a:ext cx="4268174" cy="5688632"/>
          </a:xfrm>
          <a:prstGeom prst="rect">
            <a:avLst/>
          </a:prstGeom>
        </p:spPr>
      </p:pic>
    </p:spTree>
    <p:extLst>
      <p:ext uri="{BB962C8B-B14F-4D97-AF65-F5344CB8AC3E}">
        <p14:creationId xmlns:p14="http://schemas.microsoft.com/office/powerpoint/2010/main" val="476358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remarques</a:t>
            </a:r>
            <a:endParaRPr lang="fr-FR" dirty="0"/>
          </a:p>
        </p:txBody>
      </p:sp>
      <p:sp>
        <p:nvSpPr>
          <p:cNvPr id="3" name="Espace réservé du contenu 2"/>
          <p:cNvSpPr>
            <a:spLocks noGrp="1"/>
          </p:cNvSpPr>
          <p:nvPr>
            <p:ph idx="1"/>
          </p:nvPr>
        </p:nvSpPr>
        <p:spPr>
          <a:xfrm>
            <a:off x="685800" y="1196752"/>
            <a:ext cx="8001000" cy="4724400"/>
          </a:xfrm>
        </p:spPr>
        <p:txBody>
          <a:bodyPr/>
          <a:lstStyle/>
          <a:p>
            <a:r>
              <a:rPr lang="en-US" dirty="0" smtClean="0"/>
              <a:t>Beaucoup de duplications, car </a:t>
            </a:r>
            <a:r>
              <a:rPr lang="en-US" dirty="0" err="1" smtClean="0"/>
              <a:t>tant</a:t>
            </a:r>
            <a:r>
              <a:rPr lang="en-US" dirty="0" smtClean="0"/>
              <a:t> </a:t>
            </a:r>
            <a:r>
              <a:rPr lang="en-US" dirty="0" err="1" smtClean="0"/>
              <a:t>que</a:t>
            </a:r>
            <a:r>
              <a:rPr lang="en-US" dirty="0" smtClean="0"/>
              <a:t> la </a:t>
            </a:r>
            <a:r>
              <a:rPr lang="en-US" dirty="0" err="1" smtClean="0"/>
              <a:t>spécification</a:t>
            </a:r>
            <a:r>
              <a:rPr lang="en-US" dirty="0" smtClean="0"/>
              <a:t> </a:t>
            </a:r>
            <a:r>
              <a:rPr lang="en-US" dirty="0" err="1" smtClean="0"/>
              <a:t>n’est</a:t>
            </a:r>
            <a:r>
              <a:rPr lang="en-US" dirty="0" smtClean="0"/>
              <a:t> pas </a:t>
            </a:r>
            <a:r>
              <a:rPr lang="en-US" dirty="0" err="1" smtClean="0"/>
              <a:t>finalisée</a:t>
            </a:r>
            <a:r>
              <a:rPr lang="en-US" dirty="0" smtClean="0"/>
              <a:t>, on a affaire à des </a:t>
            </a:r>
            <a:r>
              <a:rPr lang="en-US" dirty="0" err="1" smtClean="0"/>
              <a:t>implémentations</a:t>
            </a:r>
            <a:r>
              <a:rPr lang="en-US" dirty="0" smtClean="0"/>
              <a:t> </a:t>
            </a:r>
            <a:r>
              <a:rPr lang="en-US" dirty="0" err="1" smtClean="0"/>
              <a:t>expérimentales</a:t>
            </a:r>
            <a:r>
              <a:rPr lang="en-US" dirty="0" smtClean="0"/>
              <a:t>.</a:t>
            </a:r>
          </a:p>
          <a:p>
            <a:pPr lvl="1"/>
            <a:r>
              <a:rPr lang="en-US" dirty="0" smtClean="0"/>
              <a:t>Pour </a:t>
            </a:r>
            <a:r>
              <a:rPr lang="en-US" dirty="0" err="1" smtClean="0"/>
              <a:t>être</a:t>
            </a:r>
            <a:r>
              <a:rPr lang="en-US" dirty="0" smtClean="0"/>
              <a:t> </a:t>
            </a:r>
            <a:r>
              <a:rPr lang="en-US" dirty="0" err="1" smtClean="0"/>
              <a:t>sûr</a:t>
            </a:r>
            <a:r>
              <a:rPr lang="en-US" dirty="0" smtClean="0"/>
              <a:t> </a:t>
            </a:r>
            <a:r>
              <a:rPr lang="en-US" dirty="0" err="1" smtClean="0"/>
              <a:t>que</a:t>
            </a:r>
            <a:r>
              <a:rPr lang="en-US" dirty="0" smtClean="0"/>
              <a:t> </a:t>
            </a:r>
            <a:r>
              <a:rPr lang="en-US" dirty="0" err="1" smtClean="0"/>
              <a:t>ça</a:t>
            </a:r>
            <a:r>
              <a:rPr lang="en-US" dirty="0" smtClean="0"/>
              <a:t> </a:t>
            </a:r>
            <a:r>
              <a:rPr lang="en-US" dirty="0" err="1" smtClean="0"/>
              <a:t>marche</a:t>
            </a:r>
            <a:r>
              <a:rPr lang="en-US" dirty="0" smtClean="0"/>
              <a:t> : </a:t>
            </a:r>
            <a:r>
              <a:rPr lang="en-US" dirty="0" err="1" smtClean="0"/>
              <a:t>dupliquer</a:t>
            </a:r>
            <a:endParaRPr lang="en-US" dirty="0" smtClean="0"/>
          </a:p>
          <a:p>
            <a:pPr lvl="1"/>
            <a:r>
              <a:rPr lang="en-US" dirty="0" err="1" smtClean="0"/>
              <a:t>Ou</a:t>
            </a:r>
            <a:r>
              <a:rPr lang="en-US" dirty="0" smtClean="0"/>
              <a:t> </a:t>
            </a:r>
            <a:r>
              <a:rPr lang="en-US" dirty="0" err="1" smtClean="0"/>
              <a:t>bien</a:t>
            </a:r>
            <a:r>
              <a:rPr lang="en-US" dirty="0" smtClean="0"/>
              <a:t> </a:t>
            </a:r>
            <a:r>
              <a:rPr lang="en-US" dirty="0" err="1" smtClean="0"/>
              <a:t>utiliser</a:t>
            </a:r>
            <a:r>
              <a:rPr lang="en-US" dirty="0" smtClean="0"/>
              <a:t> des </a:t>
            </a:r>
            <a:r>
              <a:rPr lang="en-US" dirty="0" err="1" smtClean="0"/>
              <a:t>outils</a:t>
            </a:r>
            <a:r>
              <a:rPr lang="en-US" dirty="0" smtClean="0"/>
              <a:t> </a:t>
            </a:r>
            <a:r>
              <a:rPr lang="en-US" dirty="0"/>
              <a:t> </a:t>
            </a:r>
            <a:r>
              <a:rPr lang="en-US" dirty="0">
                <a:hlinkClick r:id="rId2"/>
              </a:rPr>
              <a:t>CSS Scaffold</a:t>
            </a:r>
            <a:r>
              <a:rPr lang="en-US" dirty="0"/>
              <a:t>, </a:t>
            </a:r>
            <a:r>
              <a:rPr lang="en-US" dirty="0">
                <a:hlinkClick r:id="rId3"/>
              </a:rPr>
              <a:t>LESS</a:t>
            </a:r>
            <a:r>
              <a:rPr lang="en-US" dirty="0"/>
              <a:t>, </a:t>
            </a:r>
            <a:r>
              <a:rPr lang="en-US" dirty="0" err="1" smtClean="0"/>
              <a:t>mieux</a:t>
            </a:r>
            <a:r>
              <a:rPr lang="en-US" dirty="0"/>
              <a:t> </a:t>
            </a:r>
            <a:r>
              <a:rPr lang="en-US" dirty="0">
                <a:hlinkClick r:id="rId4"/>
              </a:rPr>
              <a:t>SASS</a:t>
            </a:r>
            <a:r>
              <a:rPr lang="en-US" dirty="0"/>
              <a:t>, </a:t>
            </a:r>
            <a:r>
              <a:rPr lang="en-US" dirty="0" smtClean="0"/>
              <a:t>qui </a:t>
            </a:r>
            <a:r>
              <a:rPr lang="en-US" dirty="0" err="1" smtClean="0"/>
              <a:t>évitent</a:t>
            </a:r>
            <a:r>
              <a:rPr lang="en-US" dirty="0" smtClean="0"/>
              <a:t> la duplications</a:t>
            </a:r>
          </a:p>
          <a:p>
            <a:pPr lvl="1"/>
            <a:r>
              <a:rPr lang="en-US" dirty="0" smtClean="0"/>
              <a:t>Encore </a:t>
            </a:r>
            <a:r>
              <a:rPr lang="en-US" dirty="0" err="1" smtClean="0"/>
              <a:t>mieux</a:t>
            </a:r>
            <a:r>
              <a:rPr lang="en-US" dirty="0" smtClean="0"/>
              <a:t> : </a:t>
            </a:r>
            <a:r>
              <a:rPr lang="en-US" dirty="0" err="1" smtClean="0"/>
              <a:t>utiliser</a:t>
            </a:r>
            <a:r>
              <a:rPr lang="en-US" dirty="0"/>
              <a:t> </a:t>
            </a:r>
            <a:r>
              <a:rPr lang="en-US" dirty="0">
                <a:hlinkClick r:id="rId5"/>
              </a:rPr>
              <a:t>Lea </a:t>
            </a:r>
            <a:r>
              <a:rPr lang="en-US" dirty="0" err="1">
                <a:hlinkClick r:id="rId5"/>
              </a:rPr>
              <a:t>Verou's</a:t>
            </a:r>
            <a:r>
              <a:rPr lang="en-US" dirty="0">
                <a:hlinkClick r:id="rId5"/>
              </a:rPr>
              <a:t> -prefix-free</a:t>
            </a:r>
            <a:r>
              <a:rPr lang="en-US" dirty="0"/>
              <a:t> </a:t>
            </a:r>
            <a:r>
              <a:rPr lang="en-US" dirty="0" smtClean="0"/>
              <a:t>qui </a:t>
            </a:r>
            <a:r>
              <a:rPr lang="en-US" dirty="0" err="1" smtClean="0"/>
              <a:t>ajoute</a:t>
            </a:r>
            <a:r>
              <a:rPr lang="en-US" dirty="0" smtClean="0"/>
              <a:t> les duplications à </a:t>
            </a:r>
            <a:r>
              <a:rPr lang="en-US" dirty="0" err="1" smtClean="0"/>
              <a:t>votre</a:t>
            </a:r>
            <a:r>
              <a:rPr lang="en-US" dirty="0" smtClean="0"/>
              <a:t> place au run-time.</a:t>
            </a:r>
            <a:endParaRPr lang="en-US" dirty="0"/>
          </a:p>
        </p:txBody>
      </p:sp>
    </p:spTree>
    <p:extLst>
      <p:ext uri="{BB962C8B-B14F-4D97-AF65-F5344CB8AC3E}">
        <p14:creationId xmlns:p14="http://schemas.microsoft.com/office/powerpoint/2010/main" val="18943787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syntaxes possibles</a:t>
            </a:r>
            <a:endParaRPr lang="fr-FR" dirty="0"/>
          </a:p>
        </p:txBody>
      </p:sp>
      <p:sp>
        <p:nvSpPr>
          <p:cNvPr id="3" name="Espace réservé du contenu 2"/>
          <p:cNvSpPr>
            <a:spLocks noGrp="1"/>
          </p:cNvSpPr>
          <p:nvPr>
            <p:ph idx="1"/>
          </p:nvPr>
        </p:nvSpPr>
        <p:spPr>
          <a:xfrm>
            <a:off x="685800" y="1052736"/>
            <a:ext cx="8278688" cy="5544616"/>
          </a:xfrm>
        </p:spPr>
        <p:txBody>
          <a:bodyPr/>
          <a:lstStyle/>
          <a:p>
            <a:r>
              <a:rPr lang="fr-FR" sz="2000" dirty="0" smtClean="0"/>
              <a:t>Spécifier pour toutes les propriétés</a:t>
            </a:r>
            <a:endParaRPr lang="en-US" sz="2000" dirty="0" smtClean="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transition-property</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all;</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transition-duration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0.5s</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transition-timing-function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ease;</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transition-delay</a:t>
            </a:r>
            <a:r>
              <a:rPr lang="en-US" sz="1800" b="1" dirty="0">
                <a:latin typeface="Courier New" pitchFamily="49" charset="0"/>
                <a:cs typeface="Courier New" pitchFamily="49" charset="0"/>
              </a:rPr>
              <a:t>: 0s</a:t>
            </a:r>
            <a:r>
              <a:rPr lang="en-US" sz="1800" b="1" dirty="0" smtClean="0">
                <a:latin typeface="Courier New" pitchFamily="49" charset="0"/>
                <a:cs typeface="Courier New" pitchFamily="49" charset="0"/>
              </a:rPr>
              <a:t>;</a:t>
            </a:r>
          </a:p>
          <a:p>
            <a:r>
              <a:rPr lang="fr-FR" sz="2000" dirty="0" smtClean="0"/>
              <a:t>Ou la même chose sur </a:t>
            </a:r>
            <a:r>
              <a:rPr lang="fr-FR" sz="2000" dirty="0"/>
              <a:t>une </a:t>
            </a:r>
            <a:r>
              <a:rPr lang="fr-FR" sz="2000" dirty="0" smtClean="0"/>
              <a:t>ligne</a:t>
            </a:r>
            <a:endParaRPr lang="fr-FR" sz="2000" dirty="0"/>
          </a:p>
          <a:p>
            <a:pPr marL="0" indent="0">
              <a:buNone/>
            </a:pPr>
            <a:r>
              <a:rPr lang="en-US" sz="1800" b="1" dirty="0">
                <a:latin typeface="Courier New" pitchFamily="49" charset="0"/>
                <a:cs typeface="Courier New" pitchFamily="49" charset="0"/>
              </a:rPr>
              <a:t>transition: all </a:t>
            </a:r>
            <a:r>
              <a:rPr lang="en-US" sz="1800" b="1" dirty="0" smtClean="0">
                <a:latin typeface="Courier New" pitchFamily="49" charset="0"/>
                <a:cs typeface="Courier New" pitchFamily="49" charset="0"/>
              </a:rPr>
              <a:t>0.5s</a:t>
            </a:r>
            <a:r>
              <a:rPr lang="en-US" sz="1800" b="1" dirty="0">
                <a:latin typeface="Courier New" pitchFamily="49" charset="0"/>
                <a:cs typeface="Courier New" pitchFamily="49" charset="0"/>
              </a:rPr>
              <a:t> ease 0s</a:t>
            </a:r>
            <a:r>
              <a:rPr lang="en-US" sz="1800" b="1" dirty="0" smtClean="0">
                <a:latin typeface="Courier New" pitchFamily="49" charset="0"/>
                <a:cs typeface="Courier New" pitchFamily="49" charset="0"/>
              </a:rPr>
              <a:t>;</a:t>
            </a:r>
          </a:p>
          <a:p>
            <a:r>
              <a:rPr lang="en-US" sz="2000" dirty="0"/>
              <a:t>Par </a:t>
            </a:r>
            <a:r>
              <a:rPr lang="en-US" sz="2000" dirty="0" err="1"/>
              <a:t>propriétés</a:t>
            </a:r>
            <a:r>
              <a:rPr lang="en-US" sz="2000" dirty="0"/>
              <a:t> </a:t>
            </a:r>
            <a:r>
              <a:rPr lang="en-US" sz="2000" dirty="0" err="1"/>
              <a:t>séparées</a:t>
            </a:r>
            <a:endParaRPr lang="en-US" sz="2000" dirty="0"/>
          </a:p>
          <a:p>
            <a:pPr marL="0" indent="0">
              <a:buNone/>
            </a:pPr>
            <a:r>
              <a:rPr lang="en-US" sz="1800" b="1" dirty="0">
                <a:latin typeface="Courier New" pitchFamily="49" charset="0"/>
                <a:cs typeface="Courier New" pitchFamily="49" charset="0"/>
              </a:rPr>
              <a:t>transition-property: </a:t>
            </a:r>
            <a:r>
              <a:rPr lang="en-US" sz="1800" b="1" dirty="0">
                <a:solidFill>
                  <a:srgbClr val="FF0000"/>
                </a:solidFill>
                <a:latin typeface="Courier New" pitchFamily="49" charset="0"/>
                <a:cs typeface="Courier New" pitchFamily="49" charset="0"/>
              </a:rPr>
              <a:t>opacity left </a:t>
            </a:r>
            <a:r>
              <a:rPr lang="en-US" sz="1800" b="1" dirty="0" smtClean="0">
                <a:solidFill>
                  <a:srgbClr val="FF0000"/>
                </a:solidFill>
                <a:latin typeface="Courier New" pitchFamily="49" charset="0"/>
                <a:cs typeface="Courier New" pitchFamily="49" charset="0"/>
              </a:rPr>
              <a:t>top;</a:t>
            </a:r>
            <a:br>
              <a:rPr lang="en-US" sz="1800" b="1" dirty="0" smtClean="0">
                <a:solidFill>
                  <a:srgbClr val="FF0000"/>
                </a:solidFill>
                <a:latin typeface="Courier New" pitchFamily="49" charset="0"/>
                <a:cs typeface="Courier New" pitchFamily="49" charset="0"/>
              </a:rPr>
            </a:br>
            <a:r>
              <a:rPr lang="en-US" sz="1800" b="1" dirty="0" smtClean="0">
                <a:latin typeface="Courier New" pitchFamily="49" charset="0"/>
                <a:cs typeface="Courier New" pitchFamily="49" charset="0"/>
              </a:rPr>
              <a:t>transition-duration</a:t>
            </a:r>
            <a:r>
              <a:rPr lang="en-US" sz="1800" b="1" dirty="0">
                <a:latin typeface="Courier New" pitchFamily="49" charset="0"/>
                <a:cs typeface="Courier New" pitchFamily="49" charset="0"/>
              </a:rPr>
              <a:t>: 0.5s 0.8s </a:t>
            </a:r>
            <a:r>
              <a:rPr lang="en-US" sz="1800" b="1" dirty="0" smtClean="0">
                <a:latin typeface="Courier New" pitchFamily="49" charset="0"/>
                <a:cs typeface="Courier New" pitchFamily="49" charset="0"/>
              </a:rPr>
              <a:t>0.1s;</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transition-timing-function</a:t>
            </a:r>
            <a:r>
              <a:rPr lang="en-US" sz="1800" b="1" dirty="0">
                <a:latin typeface="Courier New" pitchFamily="49" charset="0"/>
                <a:cs typeface="Courier New" pitchFamily="49" charset="0"/>
              </a:rPr>
              <a:t>: ease linear </a:t>
            </a:r>
            <a:r>
              <a:rPr lang="en-US" sz="1800" b="1" dirty="0" smtClean="0">
                <a:latin typeface="Courier New" pitchFamily="49" charset="0"/>
                <a:cs typeface="Courier New" pitchFamily="49" charset="0"/>
              </a:rPr>
              <a:t>ease;</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transition-delay</a:t>
            </a:r>
            <a:r>
              <a:rPr lang="en-US" sz="1800" b="1" dirty="0">
                <a:latin typeface="Courier New" pitchFamily="49" charset="0"/>
                <a:cs typeface="Courier New" pitchFamily="49" charset="0"/>
              </a:rPr>
              <a:t>: 0s </a:t>
            </a:r>
            <a:r>
              <a:rPr lang="en-US" sz="1800" b="1" dirty="0" err="1">
                <a:latin typeface="Courier New" pitchFamily="49" charset="0"/>
                <a:cs typeface="Courier New" pitchFamily="49" charset="0"/>
              </a:rPr>
              <a:t>0s</a:t>
            </a:r>
            <a:r>
              <a:rPr lang="en-US" sz="1800" b="1" dirty="0">
                <a:latin typeface="Courier New" pitchFamily="49" charset="0"/>
                <a:cs typeface="Courier New" pitchFamily="49" charset="0"/>
              </a:rPr>
              <a:t> 1s</a:t>
            </a:r>
            <a:r>
              <a:rPr lang="en-US" sz="1800" b="1" dirty="0" smtClean="0">
                <a:latin typeface="Courier New" pitchFamily="49" charset="0"/>
                <a:cs typeface="Courier New" pitchFamily="49" charset="0"/>
              </a:rPr>
              <a:t>;</a:t>
            </a:r>
          </a:p>
          <a:p>
            <a:r>
              <a:rPr lang="en-US" sz="2000" dirty="0" err="1"/>
              <a:t>Aussi</a:t>
            </a:r>
            <a:r>
              <a:rPr lang="en-US" sz="2000" dirty="0"/>
              <a:t> </a:t>
            </a:r>
            <a:r>
              <a:rPr lang="en-US" sz="2000" dirty="0" err="1"/>
              <a:t>sur</a:t>
            </a:r>
            <a:r>
              <a:rPr lang="en-US" sz="2000" dirty="0"/>
              <a:t> </a:t>
            </a:r>
            <a:r>
              <a:rPr lang="en-US" sz="2000" dirty="0" err="1"/>
              <a:t>une</a:t>
            </a:r>
            <a:r>
              <a:rPr lang="en-US" sz="2000" dirty="0"/>
              <a:t> </a:t>
            </a:r>
            <a:r>
              <a:rPr lang="en-US" sz="2000" dirty="0" err="1"/>
              <a:t>ligne</a:t>
            </a:r>
            <a:r>
              <a:rPr lang="en-US" sz="2000" dirty="0"/>
              <a:t> </a:t>
            </a:r>
            <a:r>
              <a:rPr lang="en-US" sz="2000" dirty="0" smtClean="0"/>
              <a:t>(en </a:t>
            </a:r>
            <a:r>
              <a:rPr lang="en-US" sz="2000" dirty="0" err="1" smtClean="0"/>
              <a:t>séparant</a:t>
            </a:r>
            <a:r>
              <a:rPr lang="en-US" sz="2000" dirty="0" smtClean="0"/>
              <a:t> par des virgules)</a:t>
            </a:r>
            <a:endParaRPr lang="en-US" sz="2000" dirty="0"/>
          </a:p>
          <a:p>
            <a:pPr marL="0" indent="0">
              <a:buNone/>
            </a:pPr>
            <a:r>
              <a:rPr lang="en-US" sz="1800" b="1" dirty="0">
                <a:latin typeface="Courier New" pitchFamily="49" charset="0"/>
                <a:cs typeface="Courier New" pitchFamily="49" charset="0"/>
              </a:rPr>
              <a:t>transition: opacity 0.5s ease 0s, left 0.8s linear 0s;</a:t>
            </a:r>
          </a:p>
          <a:p>
            <a:pPr marL="0" indent="0">
              <a:buNone/>
            </a:pPr>
            <a:r>
              <a:rPr lang="en-US" sz="1800" dirty="0"/>
              <a:t/>
            </a:r>
            <a:br>
              <a:rPr lang="en-US" sz="1800" dirty="0"/>
            </a:br>
            <a:endParaRPr lang="en-US" sz="1800" dirty="0">
              <a:latin typeface="Courier New" pitchFamily="49" charset="0"/>
              <a:cs typeface="Courier New" pitchFamily="49" charset="0"/>
            </a:endParaRPr>
          </a:p>
          <a:p>
            <a:pPr marL="0" indent="0">
              <a:buNone/>
            </a:pPr>
            <a:endParaRPr lang="fr-FR" sz="1800" dirty="0">
              <a:latin typeface="Courier New" pitchFamily="49" charset="0"/>
              <a:cs typeface="Courier New" pitchFamily="49" charset="0"/>
            </a:endParaRPr>
          </a:p>
        </p:txBody>
      </p:sp>
    </p:spTree>
    <p:extLst>
      <p:ext uri="{BB962C8B-B14F-4D97-AF65-F5344CB8AC3E}">
        <p14:creationId xmlns:p14="http://schemas.microsoft.com/office/powerpoint/2010/main" val="11418553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types d’interpolations </a:t>
            </a:r>
            <a:endParaRPr lang="fr-FR" dirty="0"/>
          </a:p>
        </p:txBody>
      </p:sp>
      <p:sp>
        <p:nvSpPr>
          <p:cNvPr id="3" name="Espace réservé du contenu 2"/>
          <p:cNvSpPr>
            <a:spLocks noGrp="1"/>
          </p:cNvSpPr>
          <p:nvPr>
            <p:ph idx="1"/>
          </p:nvPr>
        </p:nvSpPr>
        <p:spPr>
          <a:xfrm>
            <a:off x="685800" y="1052736"/>
            <a:ext cx="8001000" cy="5616624"/>
          </a:xfrm>
        </p:spPr>
        <p:txBody>
          <a:bodyPr/>
          <a:lstStyle/>
          <a:p>
            <a:r>
              <a:rPr lang="fr-FR" dirty="0" err="1" smtClean="0"/>
              <a:t>linear</a:t>
            </a:r>
            <a:r>
              <a:rPr lang="fr-FR" dirty="0" smtClean="0"/>
              <a:t>, </a:t>
            </a:r>
            <a:r>
              <a:rPr lang="fr-FR" dirty="0" err="1" smtClean="0"/>
              <a:t>ease</a:t>
            </a:r>
            <a:r>
              <a:rPr lang="fr-FR" dirty="0" smtClean="0"/>
              <a:t>, </a:t>
            </a:r>
            <a:r>
              <a:rPr lang="fr-FR" dirty="0" err="1" smtClean="0"/>
              <a:t>ease</a:t>
            </a:r>
            <a:r>
              <a:rPr lang="fr-FR" dirty="0" smtClean="0"/>
              <a:t>-in, </a:t>
            </a:r>
            <a:r>
              <a:rPr lang="fr-FR" dirty="0" err="1" smtClean="0"/>
              <a:t>ease</a:t>
            </a:r>
            <a:r>
              <a:rPr lang="fr-FR" dirty="0" smtClean="0"/>
              <a:t>-out, </a:t>
            </a:r>
            <a:r>
              <a:rPr lang="fr-FR" dirty="0" err="1" smtClean="0"/>
              <a:t>ease-inout</a:t>
            </a:r>
            <a:r>
              <a:rPr lang="fr-FR" dirty="0" smtClean="0"/>
              <a:t>, custom</a:t>
            </a:r>
          </a:p>
          <a:p>
            <a:r>
              <a:rPr lang="fr-FR" dirty="0" smtClean="0"/>
              <a:t>Chacune de ces valeurs va donner une animation différente car les valeurs de propriétés seront interpolées différemment.</a:t>
            </a:r>
          </a:p>
          <a:p>
            <a:r>
              <a:rPr lang="fr-FR" dirty="0" smtClean="0"/>
              <a:t>Tester des démos pour mieux comprendre :</a:t>
            </a:r>
          </a:p>
          <a:p>
            <a:pPr lvl="1"/>
            <a:r>
              <a:rPr lang="fr-FR" dirty="0" smtClean="0">
                <a:hlinkClick r:id="rId2"/>
              </a:rPr>
              <a:t>Démonstration 1</a:t>
            </a:r>
            <a:endParaRPr lang="fr-FR" dirty="0" smtClean="0"/>
          </a:p>
          <a:p>
            <a:pPr lvl="1"/>
            <a:r>
              <a:rPr lang="fr-FR" dirty="0" smtClean="0">
                <a:hlinkClick r:id="rId2"/>
              </a:rPr>
              <a:t>Démonstration 2</a:t>
            </a:r>
            <a:endParaRPr lang="fr-FR" dirty="0" smtClean="0"/>
          </a:p>
          <a:p>
            <a:pPr lvl="1"/>
            <a:r>
              <a:rPr lang="fr-FR" dirty="0" smtClean="0"/>
              <a:t>Générateur de fonctions custom (à partir de courbes de </a:t>
            </a:r>
            <a:r>
              <a:rPr lang="fr-FR" dirty="0" err="1" smtClean="0"/>
              <a:t>Bezier</a:t>
            </a:r>
            <a:r>
              <a:rPr lang="fr-FR" dirty="0" smtClean="0"/>
              <a:t> que l’on peut manipuler interactivement) : </a:t>
            </a:r>
            <a:r>
              <a:rPr lang="fr-FR" dirty="0">
                <a:hlinkClick r:id="rId3"/>
              </a:rPr>
              <a:t>http://matthewlein.com/ceaser/</a:t>
            </a:r>
            <a:endParaRPr lang="fr-FR" dirty="0"/>
          </a:p>
        </p:txBody>
      </p:sp>
    </p:spTree>
    <p:extLst>
      <p:ext uri="{BB962C8B-B14F-4D97-AF65-F5344CB8AC3E}">
        <p14:creationId xmlns:p14="http://schemas.microsoft.com/office/powerpoint/2010/main" val="24209736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 amusons-nous !</a:t>
            </a:r>
            <a:endParaRPr lang="fr-FR" dirty="0"/>
          </a:p>
        </p:txBody>
      </p:sp>
      <p:sp>
        <p:nvSpPr>
          <p:cNvPr id="3" name="Espace réservé du contenu 2"/>
          <p:cNvSpPr>
            <a:spLocks noGrp="1"/>
          </p:cNvSpPr>
          <p:nvPr>
            <p:ph idx="1"/>
          </p:nvPr>
        </p:nvSpPr>
        <p:spPr>
          <a:xfrm>
            <a:off x="685800" y="1052736"/>
            <a:ext cx="8278688" cy="5616624"/>
          </a:xfrm>
        </p:spPr>
        <p:txBody>
          <a:bodyPr/>
          <a:lstStyle/>
          <a:p>
            <a:r>
              <a:rPr lang="fr-FR" dirty="0" smtClean="0"/>
              <a:t>Animations d’images en </a:t>
            </a:r>
            <a:r>
              <a:rPr lang="fr-FR" dirty="0" err="1" smtClean="0"/>
              <a:t>crossfading</a:t>
            </a:r>
            <a:endParaRPr lang="fr-FR" dirty="0" smtClean="0"/>
          </a:p>
          <a:p>
            <a:pPr marL="0" indent="0">
              <a:buNone/>
            </a:pPr>
            <a:r>
              <a:rPr lang="en-US" sz="1400" b="1" dirty="0">
                <a:latin typeface="Courier New" pitchFamily="49" charset="0"/>
                <a:cs typeface="Courier New" pitchFamily="49" charset="0"/>
              </a:rPr>
              <a:t>&lt;div id="</a:t>
            </a:r>
            <a:r>
              <a:rPr lang="en-US" sz="1400" b="1" dirty="0" err="1">
                <a:latin typeface="Courier New" pitchFamily="49" charset="0"/>
                <a:cs typeface="Courier New" pitchFamily="49" charset="0"/>
              </a:rPr>
              <a:t>cf</a:t>
            </a:r>
            <a:r>
              <a:rPr lang="en-US" sz="1400" b="1" dirty="0" smtClean="0">
                <a:latin typeface="Courier New" pitchFamily="49" charset="0"/>
                <a:cs typeface="Courier New" pitchFamily="49" charset="0"/>
              </a:rPr>
              <a:t>"&gt;</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&lt;</a:t>
            </a:r>
            <a:r>
              <a:rPr lang="en-US" sz="1400" b="1" dirty="0" err="1">
                <a:latin typeface="Courier New" pitchFamily="49" charset="0"/>
                <a:cs typeface="Courier New" pitchFamily="49" charset="0"/>
              </a:rPr>
              <a:t>img</a:t>
            </a:r>
            <a:r>
              <a:rPr lang="en-US" sz="1400" b="1" dirty="0">
                <a:latin typeface="Courier New" pitchFamily="49" charset="0"/>
                <a:cs typeface="Courier New" pitchFamily="49" charset="0"/>
              </a:rPr>
              <a:t> class="bottom"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="/tests/images/Stones.jpg" </a:t>
            </a:r>
            <a:r>
              <a:rPr lang="en-US" sz="1400" b="1" dirty="0" smtClean="0">
                <a:latin typeface="Courier New" pitchFamily="49" charset="0"/>
                <a:cs typeface="Courier New" pitchFamily="49" charset="0"/>
              </a:rPr>
              <a:t>/&gt;</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&lt;</a:t>
            </a:r>
            <a:r>
              <a:rPr lang="en-US" sz="1400" b="1" dirty="0" err="1">
                <a:latin typeface="Courier New" pitchFamily="49" charset="0"/>
                <a:cs typeface="Courier New" pitchFamily="49" charset="0"/>
              </a:rPr>
              <a:t>img</a:t>
            </a:r>
            <a:r>
              <a:rPr lang="en-US" sz="1400" b="1" dirty="0">
                <a:latin typeface="Courier New" pitchFamily="49" charset="0"/>
                <a:cs typeface="Courier New" pitchFamily="49" charset="0"/>
              </a:rPr>
              <a:t> class="top"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="/tests/images/Summit.jpg" /&gt; </a:t>
            </a:r>
            <a:r>
              <a:rPr lang="en-US" sz="1400" b="1" dirty="0" smtClean="0">
                <a:latin typeface="Courier New" pitchFamily="49" charset="0"/>
                <a:cs typeface="Courier New" pitchFamily="49" charset="0"/>
              </a:rPr>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&lt;/</a:t>
            </a:r>
            <a:r>
              <a:rPr lang="en-US" sz="1400" b="1" dirty="0">
                <a:latin typeface="Courier New" pitchFamily="49" charset="0"/>
                <a:cs typeface="Courier New" pitchFamily="49" charset="0"/>
              </a:rPr>
              <a:t>div</a:t>
            </a:r>
            <a:r>
              <a:rPr lang="en-US" sz="1400" b="1" dirty="0" smtClean="0">
                <a:latin typeface="Courier New" pitchFamily="49" charset="0"/>
                <a:cs typeface="Courier New" pitchFamily="49" charset="0"/>
              </a:rPr>
              <a:t>&gt;</a:t>
            </a:r>
          </a:p>
          <a:p>
            <a:pPr marL="0" indent="0">
              <a:buNone/>
            </a:pP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position:relative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height:281px</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width:450px</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margin:0 </a:t>
            </a:r>
            <a:r>
              <a:rPr lang="fr-FR" sz="1400" b="1" dirty="0">
                <a:latin typeface="Courier New" pitchFamily="49" charset="0"/>
                <a:cs typeface="Courier New" pitchFamily="49" charset="0"/>
              </a:rPr>
              <a:t>auto;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img</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position:absolute</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left:0</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webkit</a:t>
            </a:r>
            <a:r>
              <a:rPr lang="fr-FR" sz="1400" b="1" dirty="0">
                <a:latin typeface="Courier New" pitchFamily="49" charset="0"/>
                <a:cs typeface="Courier New" pitchFamily="49" charset="0"/>
              </a:rPr>
              <a:t>-transition: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o-transition: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a:latin typeface="Courier New" pitchFamily="49" charset="0"/>
                <a:cs typeface="Courier New" pitchFamily="49" charset="0"/>
              </a:rPr>
              <a:t>ms-transition: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transition</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opacity</a:t>
            </a:r>
            <a:r>
              <a:rPr lang="fr-FR" sz="1400" b="1" dirty="0">
                <a:latin typeface="Courier New" pitchFamily="49" charset="0"/>
                <a:cs typeface="Courier New" pitchFamily="49" charset="0"/>
              </a:rPr>
              <a:t> 1s </a:t>
            </a:r>
            <a:r>
              <a:rPr lang="fr-FR" sz="1400" b="1" dirty="0" err="1">
                <a:latin typeface="Courier New" pitchFamily="49" charset="0"/>
                <a:cs typeface="Courier New" pitchFamily="49" charset="0"/>
              </a:rPr>
              <a:t>ease</a:t>
            </a:r>
            <a:r>
              <a:rPr lang="fr-FR" sz="1400" b="1" dirty="0">
                <a:latin typeface="Courier New" pitchFamily="49" charset="0"/>
                <a:cs typeface="Courier New" pitchFamily="49" charset="0"/>
              </a:rPr>
              <a:t>-in-out;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cf</a:t>
            </a:r>
            <a:r>
              <a:rPr lang="fr-FR" sz="1400" b="1" dirty="0">
                <a:latin typeface="Courier New" pitchFamily="49" charset="0"/>
                <a:cs typeface="Courier New" pitchFamily="49" charset="0"/>
              </a:rPr>
              <a:t> </a:t>
            </a:r>
            <a:r>
              <a:rPr lang="fr-FR" sz="1400" b="1" dirty="0" err="1">
                <a:latin typeface="Courier New" pitchFamily="49" charset="0"/>
                <a:cs typeface="Courier New" pitchFamily="49" charset="0"/>
              </a:rPr>
              <a:t>img.top:hover</a:t>
            </a:r>
            <a:r>
              <a:rPr lang="fr-FR" sz="1400" b="1" dirty="0">
                <a:latin typeface="Courier New" pitchFamily="49" charset="0"/>
                <a:cs typeface="Courier New" pitchFamily="49" charset="0"/>
              </a:rPr>
              <a:t> {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opacity:0</a:t>
            </a:r>
            <a:r>
              <a:rPr lang="fr-FR" sz="1400" b="1" dirty="0">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761" y="2420888"/>
            <a:ext cx="2997399" cy="191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468749"/>
            <a:ext cx="2865065" cy="181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6156176" y="4459924"/>
            <a:ext cx="2865065" cy="523220"/>
          </a:xfrm>
          <a:prstGeom prst="rect">
            <a:avLst/>
          </a:prstGeom>
          <a:noFill/>
        </p:spPr>
        <p:txBody>
          <a:bodyPr wrap="square" rtlCol="0">
            <a:spAutoFit/>
          </a:bodyPr>
          <a:lstStyle/>
          <a:p>
            <a:r>
              <a:rPr lang="fr-FR" sz="2800" dirty="0">
                <a:latin typeface="+mn-lt"/>
                <a:hlinkClick r:id="rId4"/>
              </a:rPr>
              <a:t>Démonstration</a:t>
            </a:r>
            <a:endParaRPr lang="fr-FR" sz="2800" dirty="0">
              <a:latin typeface="+mn-lt"/>
            </a:endParaRPr>
          </a:p>
        </p:txBody>
      </p:sp>
    </p:spTree>
    <p:extLst>
      <p:ext uri="{BB962C8B-B14F-4D97-AF65-F5344CB8AC3E}">
        <p14:creationId xmlns:p14="http://schemas.microsoft.com/office/powerpoint/2010/main" val="15270441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a:t>
            </a:r>
            <a:r>
              <a:rPr lang="fr-FR" dirty="0" smtClean="0">
                <a:solidFill>
                  <a:srgbClr val="FF0000"/>
                </a:solidFill>
              </a:rPr>
              <a:t>types</a:t>
            </a:r>
            <a:r>
              <a:rPr lang="fr-FR" dirty="0" smtClean="0"/>
              <a:t> des propriétés qui peuvent être animées</a:t>
            </a:r>
            <a:endParaRPr lang="fr-FR" dirty="0"/>
          </a:p>
        </p:txBody>
      </p:sp>
      <p:sp>
        <p:nvSpPr>
          <p:cNvPr id="3" name="Espace réservé du contenu 2"/>
          <p:cNvSpPr>
            <a:spLocks noGrp="1"/>
          </p:cNvSpPr>
          <p:nvPr>
            <p:ph idx="1"/>
          </p:nvPr>
        </p:nvSpPr>
        <p:spPr>
          <a:xfrm>
            <a:off x="685800" y="1124744"/>
            <a:ext cx="8001000" cy="4724400"/>
          </a:xfrm>
        </p:spPr>
        <p:txBody>
          <a:bodyPr/>
          <a:lstStyle/>
          <a:p>
            <a:r>
              <a:rPr lang="en-US" sz="1800" b="1" dirty="0"/>
              <a:t>color</a:t>
            </a:r>
            <a:r>
              <a:rPr lang="en-US" sz="1800" dirty="0"/>
              <a:t>: </a:t>
            </a:r>
            <a:r>
              <a:rPr lang="en-US" sz="1800" dirty="0" smtClean="0"/>
              <a:t>interpolation des </a:t>
            </a:r>
            <a:r>
              <a:rPr lang="en-US" sz="1800" dirty="0" err="1" smtClean="0"/>
              <a:t>valeurs</a:t>
            </a:r>
            <a:r>
              <a:rPr lang="en-US" sz="1800" dirty="0" smtClean="0"/>
              <a:t> R,G,B,A</a:t>
            </a:r>
            <a:endParaRPr lang="en-US" sz="1800" dirty="0"/>
          </a:p>
          <a:p>
            <a:r>
              <a:rPr lang="en-US" sz="1800" b="1" dirty="0"/>
              <a:t>length</a:t>
            </a:r>
            <a:r>
              <a:rPr lang="en-US" sz="1800" dirty="0"/>
              <a:t>: </a:t>
            </a:r>
            <a:r>
              <a:rPr lang="en-US" sz="1800" dirty="0" err="1" smtClean="0"/>
              <a:t>longueur</a:t>
            </a:r>
            <a:r>
              <a:rPr lang="en-US" sz="1800" dirty="0" smtClean="0"/>
              <a:t>, </a:t>
            </a:r>
            <a:r>
              <a:rPr lang="en-US" sz="1800" dirty="0" err="1" smtClean="0"/>
              <a:t>interpolées</a:t>
            </a:r>
            <a:r>
              <a:rPr lang="en-US" sz="1800" dirty="0" smtClean="0"/>
              <a:t> en </a:t>
            </a:r>
            <a:r>
              <a:rPr lang="en-US" sz="1800" dirty="0" err="1" smtClean="0"/>
              <a:t>entiers</a:t>
            </a:r>
            <a:endParaRPr lang="en-US" sz="1800" dirty="0"/>
          </a:p>
          <a:p>
            <a:r>
              <a:rPr lang="en-US" sz="1800" b="1" dirty="0"/>
              <a:t>percentage</a:t>
            </a:r>
            <a:r>
              <a:rPr lang="en-US" sz="1800" dirty="0"/>
              <a:t>: </a:t>
            </a:r>
            <a:r>
              <a:rPr lang="en-US" sz="1800" dirty="0" err="1" smtClean="0"/>
              <a:t>interpolés</a:t>
            </a:r>
            <a:r>
              <a:rPr lang="en-US" sz="1800" dirty="0" smtClean="0"/>
              <a:t> en </a:t>
            </a:r>
            <a:r>
              <a:rPr lang="en-US" sz="1800" dirty="0" err="1" smtClean="0"/>
              <a:t>réels</a:t>
            </a:r>
            <a:endParaRPr lang="en-US" sz="1800" dirty="0"/>
          </a:p>
          <a:p>
            <a:r>
              <a:rPr lang="en-US" sz="1800" b="1" dirty="0"/>
              <a:t>integer</a:t>
            </a:r>
            <a:r>
              <a:rPr lang="en-US" sz="1800" dirty="0"/>
              <a:t>: </a:t>
            </a:r>
            <a:r>
              <a:rPr lang="en-US" sz="1800" dirty="0" err="1" smtClean="0"/>
              <a:t>interpolées</a:t>
            </a:r>
            <a:r>
              <a:rPr lang="en-US" sz="1800" dirty="0" smtClean="0"/>
              <a:t> en </a:t>
            </a:r>
            <a:r>
              <a:rPr lang="en-US" sz="1800" dirty="0" err="1" smtClean="0"/>
              <a:t>entiers</a:t>
            </a:r>
            <a:endParaRPr lang="en-US" sz="1800" dirty="0"/>
          </a:p>
          <a:p>
            <a:r>
              <a:rPr lang="en-US" sz="1800" b="1" dirty="0"/>
              <a:t>number</a:t>
            </a:r>
            <a:r>
              <a:rPr lang="en-US" sz="1800" dirty="0"/>
              <a:t>: </a:t>
            </a:r>
            <a:r>
              <a:rPr lang="en-US" sz="1800" dirty="0" err="1" smtClean="0"/>
              <a:t>interpolés</a:t>
            </a:r>
            <a:r>
              <a:rPr lang="en-US" sz="1800" dirty="0" smtClean="0"/>
              <a:t> en </a:t>
            </a:r>
            <a:r>
              <a:rPr lang="en-US" sz="1800" dirty="0" err="1" smtClean="0"/>
              <a:t>réels</a:t>
            </a:r>
            <a:endParaRPr lang="en-US" sz="1800" dirty="0"/>
          </a:p>
          <a:p>
            <a:r>
              <a:rPr lang="en-US" sz="1800" b="1" dirty="0"/>
              <a:t>transform list</a:t>
            </a:r>
            <a:r>
              <a:rPr lang="en-US" sz="1800" dirty="0"/>
              <a:t>: see CSS Transforms specification: </a:t>
            </a:r>
            <a:r>
              <a:rPr lang="en-US" sz="1800" dirty="0">
                <a:hlinkClick r:id="rId2" tooltip="http://www.w3.org/TR/css3-2d-transforms/"/>
              </a:rPr>
              <a:t>http://www.w3.org/TR/css3-2d-transforms/</a:t>
            </a:r>
            <a:endParaRPr lang="en-US" sz="1800" dirty="0"/>
          </a:p>
          <a:p>
            <a:r>
              <a:rPr lang="en-US" sz="1800" b="1" dirty="0"/>
              <a:t>rectangle</a:t>
            </a:r>
            <a:r>
              <a:rPr lang="en-US" sz="1800" dirty="0"/>
              <a:t>: </a:t>
            </a:r>
            <a:r>
              <a:rPr lang="en-US" sz="1800" dirty="0" err="1" smtClean="0"/>
              <a:t>x,y,width</a:t>
            </a:r>
            <a:r>
              <a:rPr lang="en-US" sz="1800" dirty="0" smtClean="0"/>
              <a:t>, height</a:t>
            </a:r>
            <a:endParaRPr lang="en-US" sz="1800" dirty="0"/>
          </a:p>
          <a:p>
            <a:r>
              <a:rPr lang="en-US" sz="1800" b="1" dirty="0"/>
              <a:t>visibility</a:t>
            </a:r>
            <a:r>
              <a:rPr lang="en-US" sz="1800" dirty="0"/>
              <a:t>: </a:t>
            </a:r>
            <a:r>
              <a:rPr lang="en-US" sz="1800" dirty="0" smtClean="0"/>
              <a:t>en </a:t>
            </a:r>
            <a:r>
              <a:rPr lang="en-US" sz="1800" dirty="0" err="1" smtClean="0"/>
              <a:t>réels</a:t>
            </a:r>
            <a:endParaRPr lang="en-US" sz="1800" dirty="0"/>
          </a:p>
          <a:p>
            <a:r>
              <a:rPr lang="en-US" sz="1800" b="1" dirty="0" smtClean="0"/>
              <a:t>Shadow: </a:t>
            </a:r>
            <a:r>
              <a:rPr lang="en-US" sz="1800" dirty="0" smtClean="0"/>
              <a:t> </a:t>
            </a:r>
            <a:r>
              <a:rPr lang="en-US" sz="1800" dirty="0"/>
              <a:t>color, x, y </a:t>
            </a:r>
            <a:r>
              <a:rPr lang="en-US" sz="1800" dirty="0" smtClean="0"/>
              <a:t>et </a:t>
            </a:r>
            <a:r>
              <a:rPr lang="en-US" sz="1800" dirty="0"/>
              <a:t>blur </a:t>
            </a:r>
            <a:endParaRPr lang="en-US" sz="1800" dirty="0" smtClean="0"/>
          </a:p>
          <a:p>
            <a:r>
              <a:rPr lang="en-US" sz="1800" b="1" dirty="0" smtClean="0"/>
              <a:t>gradient</a:t>
            </a:r>
            <a:r>
              <a:rPr lang="en-US" sz="1800" dirty="0"/>
              <a:t>: </a:t>
            </a:r>
            <a:r>
              <a:rPr lang="en-US" sz="1800" dirty="0" err="1" smtClean="0"/>
              <a:t>interpolés</a:t>
            </a:r>
            <a:r>
              <a:rPr lang="en-US" sz="1800" dirty="0" smtClean="0"/>
              <a:t> </a:t>
            </a:r>
            <a:r>
              <a:rPr lang="en-US" sz="1800" dirty="0" err="1" smtClean="0"/>
              <a:t>uniquement</a:t>
            </a:r>
            <a:r>
              <a:rPr lang="en-US" sz="1800" dirty="0" smtClean="0"/>
              <a:t> </a:t>
            </a:r>
            <a:r>
              <a:rPr lang="en-US" sz="1800" dirty="0" err="1" smtClean="0"/>
              <a:t>si</a:t>
            </a:r>
            <a:r>
              <a:rPr lang="en-US" sz="1800" dirty="0" smtClean="0"/>
              <a:t> </a:t>
            </a:r>
            <a:r>
              <a:rPr lang="en-US" sz="1800" dirty="0" err="1" smtClean="0"/>
              <a:t>ils</a:t>
            </a:r>
            <a:r>
              <a:rPr lang="en-US" sz="1800" dirty="0" smtClean="0"/>
              <a:t> </a:t>
            </a:r>
            <a:r>
              <a:rPr lang="en-US" sz="1800" dirty="0" err="1" smtClean="0"/>
              <a:t>sont</a:t>
            </a:r>
            <a:r>
              <a:rPr lang="en-US" sz="1800" dirty="0" smtClean="0"/>
              <a:t> du </a:t>
            </a:r>
            <a:r>
              <a:rPr lang="en-US" sz="1800" dirty="0" err="1" smtClean="0"/>
              <a:t>même</a:t>
            </a:r>
            <a:r>
              <a:rPr lang="en-US" sz="1800" dirty="0" smtClean="0"/>
              <a:t> types et </a:t>
            </a:r>
            <a:r>
              <a:rPr lang="en-US" sz="1800" dirty="0" err="1" smtClean="0"/>
              <a:t>averc</a:t>
            </a:r>
            <a:r>
              <a:rPr lang="en-US" sz="1800" dirty="0" smtClean="0"/>
              <a:t> le </a:t>
            </a:r>
            <a:r>
              <a:rPr lang="en-US" sz="1800" dirty="0" err="1" smtClean="0"/>
              <a:t>même</a:t>
            </a:r>
            <a:r>
              <a:rPr lang="en-US" sz="1800" dirty="0" smtClean="0"/>
              <a:t> </a:t>
            </a:r>
            <a:r>
              <a:rPr lang="en-US" sz="1800" dirty="0" err="1" smtClean="0"/>
              <a:t>nombre</a:t>
            </a:r>
            <a:r>
              <a:rPr lang="en-US" sz="1800" dirty="0" smtClean="0"/>
              <a:t> de pas (steps) </a:t>
            </a:r>
          </a:p>
          <a:p>
            <a:r>
              <a:rPr lang="en-US" sz="1800" b="1" dirty="0" smtClean="0"/>
              <a:t>paint </a:t>
            </a:r>
            <a:r>
              <a:rPr lang="en-US" sz="1800" b="1" dirty="0"/>
              <a:t>server</a:t>
            </a:r>
            <a:r>
              <a:rPr lang="en-US" sz="1800" dirty="0"/>
              <a:t> (SVG): </a:t>
            </a:r>
            <a:r>
              <a:rPr lang="en-US" sz="1800" dirty="0" smtClean="0"/>
              <a:t>gradient </a:t>
            </a:r>
            <a:r>
              <a:rPr lang="en-US" sz="1800" dirty="0" err="1" smtClean="0"/>
              <a:t>vers</a:t>
            </a:r>
            <a:r>
              <a:rPr lang="en-US" sz="1800" dirty="0" smtClean="0"/>
              <a:t> gradient et color </a:t>
            </a:r>
            <a:r>
              <a:rPr lang="en-US" sz="1800" dirty="0" err="1" smtClean="0"/>
              <a:t>vers</a:t>
            </a:r>
            <a:r>
              <a:rPr lang="en-US" sz="1800" dirty="0" smtClean="0"/>
              <a:t> color</a:t>
            </a:r>
            <a:endParaRPr lang="en-US" sz="1800" dirty="0"/>
          </a:p>
          <a:p>
            <a:endParaRPr lang="fr-FR" sz="1800" dirty="0"/>
          </a:p>
        </p:txBody>
      </p:sp>
    </p:spTree>
    <p:extLst>
      <p:ext uri="{BB962C8B-B14F-4D97-AF65-F5344CB8AC3E}">
        <p14:creationId xmlns:p14="http://schemas.microsoft.com/office/powerpoint/2010/main" val="16185045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noms des propriétés qui peuvent être animées</a:t>
            </a:r>
            <a:endParaRPr lang="fr-FR" dirty="0"/>
          </a:p>
        </p:txBody>
      </p:sp>
      <p:sp>
        <p:nvSpPr>
          <p:cNvPr id="3" name="Espace réservé du contenu 2"/>
          <p:cNvSpPr>
            <a:spLocks noGrp="1"/>
          </p:cNvSpPr>
          <p:nvPr>
            <p:ph idx="1"/>
          </p:nvPr>
        </p:nvSpPr>
        <p:spPr>
          <a:xfrm>
            <a:off x="539552" y="1124744"/>
            <a:ext cx="3958208" cy="5400600"/>
          </a:xfrm>
        </p:spPr>
        <p:txBody>
          <a:bodyPr/>
          <a:lstStyle/>
          <a:p>
            <a:r>
              <a:rPr lang="en-US" sz="1100" dirty="0"/>
              <a:t>background-color (</a:t>
            </a:r>
            <a:r>
              <a:rPr lang="en-US" sz="1100" i="1" dirty="0"/>
              <a:t>color</a:t>
            </a:r>
            <a:r>
              <a:rPr lang="en-US" sz="1100" dirty="0"/>
              <a:t>)</a:t>
            </a:r>
          </a:p>
          <a:p>
            <a:r>
              <a:rPr lang="en-US" sz="1100" dirty="0"/>
              <a:t>background-image (</a:t>
            </a:r>
            <a:r>
              <a:rPr lang="en-US" sz="1100" i="1" dirty="0"/>
              <a:t>only gradients</a:t>
            </a:r>
            <a:r>
              <a:rPr lang="en-US" sz="1100" dirty="0"/>
              <a:t>)</a:t>
            </a:r>
          </a:p>
          <a:p>
            <a:r>
              <a:rPr lang="en-US" sz="1100" dirty="0"/>
              <a:t>background-position (</a:t>
            </a:r>
            <a:r>
              <a:rPr lang="en-US" sz="1100" i="1" dirty="0"/>
              <a:t>percentage </a:t>
            </a:r>
            <a:r>
              <a:rPr lang="en-US" sz="1100" i="1" dirty="0" smtClean="0"/>
              <a:t/>
            </a:r>
            <a:br>
              <a:rPr lang="en-US" sz="1100" i="1" dirty="0" smtClean="0"/>
            </a:br>
            <a:r>
              <a:rPr lang="en-US" sz="1100" i="1" dirty="0" smtClean="0"/>
              <a:t>and </a:t>
            </a:r>
            <a:r>
              <a:rPr lang="en-US" sz="1100" i="1" dirty="0"/>
              <a:t>length</a:t>
            </a:r>
            <a:r>
              <a:rPr lang="en-US" sz="1100" dirty="0"/>
              <a:t>)</a:t>
            </a:r>
          </a:p>
          <a:p>
            <a:r>
              <a:rPr lang="en-US" sz="1100" dirty="0"/>
              <a:t>border-bottom-color (</a:t>
            </a:r>
            <a:r>
              <a:rPr lang="en-US" sz="1100" i="1" dirty="0"/>
              <a:t>color</a:t>
            </a:r>
            <a:r>
              <a:rPr lang="en-US" sz="1100" dirty="0"/>
              <a:t>)</a:t>
            </a:r>
          </a:p>
          <a:p>
            <a:r>
              <a:rPr lang="en-US" sz="1100" dirty="0"/>
              <a:t>border-bottom-width (</a:t>
            </a:r>
            <a:r>
              <a:rPr lang="en-US" sz="1100" i="1" dirty="0"/>
              <a:t>length</a:t>
            </a:r>
            <a:r>
              <a:rPr lang="en-US" sz="1100" dirty="0"/>
              <a:t>)</a:t>
            </a:r>
          </a:p>
          <a:p>
            <a:r>
              <a:rPr lang="en-US" sz="1100" dirty="0"/>
              <a:t>border-color (</a:t>
            </a:r>
            <a:r>
              <a:rPr lang="en-US" sz="1100" i="1" dirty="0"/>
              <a:t>color</a:t>
            </a:r>
            <a:r>
              <a:rPr lang="en-US" sz="1100" dirty="0"/>
              <a:t>)</a:t>
            </a:r>
          </a:p>
          <a:p>
            <a:r>
              <a:rPr lang="en-US" sz="1100" dirty="0"/>
              <a:t>border-left-color (</a:t>
            </a:r>
            <a:r>
              <a:rPr lang="en-US" sz="1100" i="1" dirty="0"/>
              <a:t>color</a:t>
            </a:r>
            <a:r>
              <a:rPr lang="en-US" sz="1100" dirty="0"/>
              <a:t>)</a:t>
            </a:r>
          </a:p>
          <a:p>
            <a:r>
              <a:rPr lang="en-US" sz="1100" dirty="0"/>
              <a:t>border-left-width (</a:t>
            </a:r>
            <a:r>
              <a:rPr lang="en-US" sz="1100" i="1" dirty="0"/>
              <a:t>length</a:t>
            </a:r>
            <a:r>
              <a:rPr lang="en-US" sz="1100" dirty="0"/>
              <a:t>)</a:t>
            </a:r>
          </a:p>
          <a:p>
            <a:r>
              <a:rPr lang="en-US" sz="1100" dirty="0"/>
              <a:t>border-right-color (</a:t>
            </a:r>
            <a:r>
              <a:rPr lang="en-US" sz="1100" i="1" dirty="0"/>
              <a:t>color</a:t>
            </a:r>
            <a:r>
              <a:rPr lang="en-US" sz="1100" dirty="0"/>
              <a:t>)</a:t>
            </a:r>
          </a:p>
          <a:p>
            <a:r>
              <a:rPr lang="en-US" sz="1100" dirty="0"/>
              <a:t>border-right-width (</a:t>
            </a:r>
            <a:r>
              <a:rPr lang="en-US" sz="1100" i="1" dirty="0"/>
              <a:t>length</a:t>
            </a:r>
            <a:r>
              <a:rPr lang="en-US" sz="1100" dirty="0"/>
              <a:t>)</a:t>
            </a:r>
          </a:p>
          <a:p>
            <a:r>
              <a:rPr lang="en-US" sz="1100" dirty="0"/>
              <a:t>border-spacing (</a:t>
            </a:r>
            <a:r>
              <a:rPr lang="en-US" sz="1100" i="1" dirty="0"/>
              <a:t>length</a:t>
            </a:r>
            <a:r>
              <a:rPr lang="en-US" sz="1100" dirty="0"/>
              <a:t>)</a:t>
            </a:r>
          </a:p>
          <a:p>
            <a:r>
              <a:rPr lang="en-US" sz="1100" dirty="0"/>
              <a:t>border-top-color (</a:t>
            </a:r>
            <a:r>
              <a:rPr lang="en-US" sz="1100" i="1" dirty="0"/>
              <a:t>color</a:t>
            </a:r>
            <a:r>
              <a:rPr lang="en-US" sz="1100" dirty="0"/>
              <a:t>)</a:t>
            </a:r>
          </a:p>
          <a:p>
            <a:r>
              <a:rPr lang="en-US" sz="1100" dirty="0"/>
              <a:t>border-top-width (</a:t>
            </a:r>
            <a:r>
              <a:rPr lang="en-US" sz="1100" i="1" dirty="0"/>
              <a:t>length</a:t>
            </a:r>
            <a:r>
              <a:rPr lang="en-US" sz="1100" dirty="0"/>
              <a:t>)</a:t>
            </a:r>
          </a:p>
          <a:p>
            <a:r>
              <a:rPr lang="en-US" sz="1100" dirty="0"/>
              <a:t>border-width (</a:t>
            </a:r>
            <a:r>
              <a:rPr lang="en-US" sz="1100" i="1" dirty="0"/>
              <a:t>length</a:t>
            </a:r>
            <a:r>
              <a:rPr lang="en-US" sz="1100" dirty="0"/>
              <a:t>)</a:t>
            </a:r>
          </a:p>
          <a:p>
            <a:r>
              <a:rPr lang="en-US" sz="1100" dirty="0"/>
              <a:t>bottom (</a:t>
            </a:r>
            <a:r>
              <a:rPr lang="en-US" sz="1100" i="1" dirty="0"/>
              <a:t>length and percentage</a:t>
            </a:r>
            <a:r>
              <a:rPr lang="en-US" sz="1100" dirty="0"/>
              <a:t>)</a:t>
            </a:r>
          </a:p>
          <a:p>
            <a:r>
              <a:rPr lang="en-US" sz="1100" dirty="0"/>
              <a:t>color (</a:t>
            </a:r>
            <a:r>
              <a:rPr lang="en-US" sz="1100" i="1" dirty="0"/>
              <a:t>color</a:t>
            </a:r>
            <a:r>
              <a:rPr lang="en-US" sz="1100" dirty="0"/>
              <a:t>)</a:t>
            </a:r>
          </a:p>
          <a:p>
            <a:r>
              <a:rPr lang="en-US" sz="1100" dirty="0"/>
              <a:t>crop (</a:t>
            </a:r>
            <a:r>
              <a:rPr lang="en-US" sz="1100" i="1" dirty="0"/>
              <a:t>rectangle</a:t>
            </a:r>
            <a:r>
              <a:rPr lang="en-US" sz="1100" dirty="0"/>
              <a:t>)</a:t>
            </a:r>
          </a:p>
          <a:p>
            <a:r>
              <a:rPr lang="en-US" sz="1100" dirty="0"/>
              <a:t>font-size (</a:t>
            </a:r>
            <a:r>
              <a:rPr lang="en-US" sz="1100" i="1" dirty="0"/>
              <a:t>length and percentage</a:t>
            </a:r>
            <a:r>
              <a:rPr lang="en-US" sz="1100" dirty="0"/>
              <a:t>)</a:t>
            </a:r>
          </a:p>
          <a:p>
            <a:r>
              <a:rPr lang="en-US" sz="1100" dirty="0"/>
              <a:t>font-weight (</a:t>
            </a:r>
            <a:r>
              <a:rPr lang="en-US" sz="1100" i="1" dirty="0"/>
              <a:t>number</a:t>
            </a:r>
            <a:r>
              <a:rPr lang="en-US" sz="1100" dirty="0"/>
              <a:t>)</a:t>
            </a:r>
          </a:p>
          <a:p>
            <a:endParaRPr lang="fr-FR" sz="1100" dirty="0"/>
          </a:p>
        </p:txBody>
      </p:sp>
      <p:sp>
        <p:nvSpPr>
          <p:cNvPr id="4" name="Espace réservé du contenu 2"/>
          <p:cNvSpPr txBox="1">
            <a:spLocks/>
          </p:cNvSpPr>
          <p:nvPr/>
        </p:nvSpPr>
        <p:spPr bwMode="auto">
          <a:xfrm>
            <a:off x="3419872" y="1124744"/>
            <a:ext cx="3958208"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sz="1100" dirty="0"/>
              <a:t>grid-* (</a:t>
            </a:r>
            <a:r>
              <a:rPr lang="en-US" sz="1100" i="1" dirty="0"/>
              <a:t>various</a:t>
            </a:r>
            <a:r>
              <a:rPr lang="en-US" sz="1100" dirty="0"/>
              <a:t>)</a:t>
            </a:r>
          </a:p>
          <a:p>
            <a:r>
              <a:rPr lang="en-US" sz="1100" dirty="0"/>
              <a:t>height (</a:t>
            </a:r>
            <a:r>
              <a:rPr lang="en-US" sz="1100" i="1" dirty="0"/>
              <a:t>length and percentage</a:t>
            </a:r>
            <a:r>
              <a:rPr lang="en-US" sz="1100" dirty="0"/>
              <a:t>)</a:t>
            </a:r>
          </a:p>
          <a:p>
            <a:r>
              <a:rPr lang="en-US" sz="1100" dirty="0"/>
              <a:t>left (</a:t>
            </a:r>
            <a:r>
              <a:rPr lang="en-US" sz="1100" i="1" dirty="0"/>
              <a:t>length and percentage</a:t>
            </a:r>
            <a:r>
              <a:rPr lang="en-US" sz="1100" dirty="0"/>
              <a:t>)</a:t>
            </a:r>
          </a:p>
          <a:p>
            <a:r>
              <a:rPr lang="en-US" sz="1100" dirty="0"/>
              <a:t>letter-spacing (</a:t>
            </a:r>
            <a:r>
              <a:rPr lang="en-US" sz="1100" i="1" dirty="0"/>
              <a:t>length</a:t>
            </a:r>
            <a:r>
              <a:rPr lang="en-US" sz="1100" dirty="0"/>
              <a:t>)</a:t>
            </a:r>
          </a:p>
          <a:p>
            <a:r>
              <a:rPr lang="en-US" sz="1100" dirty="0"/>
              <a:t>line-height (</a:t>
            </a:r>
            <a:r>
              <a:rPr lang="en-US" sz="1100" i="1" dirty="0"/>
              <a:t>number, length and </a:t>
            </a:r>
            <a:r>
              <a:rPr lang="en-US" sz="1100" i="1" dirty="0" smtClean="0"/>
              <a:t/>
            </a:r>
            <a:br>
              <a:rPr lang="en-US" sz="1100" i="1" dirty="0" smtClean="0"/>
            </a:br>
            <a:r>
              <a:rPr lang="en-US" sz="1100" i="1" dirty="0" smtClean="0"/>
              <a:t>percentage</a:t>
            </a:r>
            <a:r>
              <a:rPr lang="en-US" sz="1100" dirty="0"/>
              <a:t>)</a:t>
            </a:r>
          </a:p>
          <a:p>
            <a:r>
              <a:rPr lang="en-US" sz="1100" dirty="0"/>
              <a:t>margin-bottom (</a:t>
            </a:r>
            <a:r>
              <a:rPr lang="en-US" sz="1100" i="1" dirty="0"/>
              <a:t>length</a:t>
            </a:r>
            <a:r>
              <a:rPr lang="en-US" sz="1100" dirty="0"/>
              <a:t>)</a:t>
            </a:r>
          </a:p>
          <a:p>
            <a:r>
              <a:rPr lang="en-US" sz="1100" dirty="0"/>
              <a:t>margin-left (</a:t>
            </a:r>
            <a:r>
              <a:rPr lang="en-US" sz="1100" i="1" dirty="0"/>
              <a:t>length</a:t>
            </a:r>
            <a:r>
              <a:rPr lang="en-US" sz="1100" dirty="0"/>
              <a:t>)</a:t>
            </a:r>
          </a:p>
          <a:p>
            <a:r>
              <a:rPr lang="en-US" sz="1100" dirty="0"/>
              <a:t>margin-right (</a:t>
            </a:r>
            <a:r>
              <a:rPr lang="en-US" sz="1100" i="1" dirty="0"/>
              <a:t>length</a:t>
            </a:r>
            <a:r>
              <a:rPr lang="en-US" sz="1100" dirty="0"/>
              <a:t>)</a:t>
            </a:r>
          </a:p>
          <a:p>
            <a:r>
              <a:rPr lang="en-US" sz="1100" dirty="0"/>
              <a:t>margin-top (</a:t>
            </a:r>
            <a:r>
              <a:rPr lang="en-US" sz="1100" i="1" dirty="0"/>
              <a:t>length</a:t>
            </a:r>
            <a:r>
              <a:rPr lang="en-US" sz="1100" dirty="0"/>
              <a:t>)</a:t>
            </a:r>
          </a:p>
          <a:p>
            <a:r>
              <a:rPr lang="en-US" sz="1100" dirty="0"/>
              <a:t>max-height (</a:t>
            </a:r>
            <a:r>
              <a:rPr lang="en-US" sz="1100" i="1" dirty="0"/>
              <a:t>length and percentage</a:t>
            </a:r>
            <a:r>
              <a:rPr lang="en-US" sz="1100" dirty="0"/>
              <a:t>)</a:t>
            </a:r>
          </a:p>
          <a:p>
            <a:r>
              <a:rPr lang="en-US" sz="1100" dirty="0"/>
              <a:t>max-width (</a:t>
            </a:r>
            <a:r>
              <a:rPr lang="en-US" sz="1100" i="1" dirty="0"/>
              <a:t>length and percentage</a:t>
            </a:r>
            <a:r>
              <a:rPr lang="en-US" sz="1100" dirty="0"/>
              <a:t>)</a:t>
            </a:r>
          </a:p>
          <a:p>
            <a:r>
              <a:rPr lang="en-US" sz="1100" dirty="0"/>
              <a:t>min-height (</a:t>
            </a:r>
            <a:r>
              <a:rPr lang="en-US" sz="1100" i="1" dirty="0"/>
              <a:t>length and percentage</a:t>
            </a:r>
            <a:r>
              <a:rPr lang="en-US" sz="1100" dirty="0"/>
              <a:t>)</a:t>
            </a:r>
          </a:p>
          <a:p>
            <a:r>
              <a:rPr lang="en-US" sz="1100" dirty="0"/>
              <a:t>min-width (</a:t>
            </a:r>
            <a:r>
              <a:rPr lang="en-US" sz="1100" i="1" dirty="0"/>
              <a:t>length and percentage</a:t>
            </a:r>
            <a:r>
              <a:rPr lang="en-US" sz="1100" dirty="0"/>
              <a:t>)</a:t>
            </a:r>
          </a:p>
          <a:p>
            <a:r>
              <a:rPr lang="en-US" sz="1100" dirty="0"/>
              <a:t>opacity (</a:t>
            </a:r>
            <a:r>
              <a:rPr lang="en-US" sz="1100" i="1" dirty="0"/>
              <a:t>number</a:t>
            </a:r>
            <a:r>
              <a:rPr lang="en-US" sz="1100" dirty="0"/>
              <a:t>)</a:t>
            </a:r>
          </a:p>
          <a:p>
            <a:r>
              <a:rPr lang="en-US" sz="1100" dirty="0"/>
              <a:t>outline-color (</a:t>
            </a:r>
            <a:r>
              <a:rPr lang="en-US" sz="1100" i="1" dirty="0"/>
              <a:t>color</a:t>
            </a:r>
            <a:r>
              <a:rPr lang="en-US" sz="1100" dirty="0"/>
              <a:t>)</a:t>
            </a:r>
          </a:p>
          <a:p>
            <a:r>
              <a:rPr lang="en-US" sz="1100" dirty="0"/>
              <a:t>outline-offset (</a:t>
            </a:r>
            <a:r>
              <a:rPr lang="en-US" sz="1100" i="1" dirty="0"/>
              <a:t>integer</a:t>
            </a:r>
            <a:r>
              <a:rPr lang="en-US" sz="1100" dirty="0"/>
              <a:t>)</a:t>
            </a:r>
          </a:p>
          <a:p>
            <a:r>
              <a:rPr lang="en-US" sz="1100" dirty="0"/>
              <a:t>outline-width (</a:t>
            </a:r>
            <a:r>
              <a:rPr lang="en-US" sz="1100" i="1" dirty="0"/>
              <a:t>length</a:t>
            </a:r>
            <a:r>
              <a:rPr lang="en-US" sz="1100" dirty="0"/>
              <a:t>)</a:t>
            </a:r>
          </a:p>
          <a:p>
            <a:r>
              <a:rPr lang="en-US" sz="1100" dirty="0"/>
              <a:t>padding-bottom (</a:t>
            </a:r>
            <a:r>
              <a:rPr lang="en-US" sz="1100" i="1" dirty="0"/>
              <a:t>length</a:t>
            </a:r>
            <a:r>
              <a:rPr lang="en-US" sz="1100" dirty="0"/>
              <a:t>)</a:t>
            </a:r>
          </a:p>
          <a:p>
            <a:r>
              <a:rPr lang="en-US" sz="1100" dirty="0"/>
              <a:t>padding-left (</a:t>
            </a:r>
            <a:r>
              <a:rPr lang="en-US" sz="1100" i="1" dirty="0"/>
              <a:t>length</a:t>
            </a:r>
            <a:r>
              <a:rPr lang="en-US" sz="1100" dirty="0" smtClean="0"/>
              <a:t>)</a:t>
            </a:r>
            <a:endParaRPr lang="en-US" sz="1100" dirty="0"/>
          </a:p>
        </p:txBody>
      </p:sp>
      <p:sp>
        <p:nvSpPr>
          <p:cNvPr id="5" name="Espace réservé du contenu 2"/>
          <p:cNvSpPr txBox="1">
            <a:spLocks/>
          </p:cNvSpPr>
          <p:nvPr/>
        </p:nvSpPr>
        <p:spPr bwMode="auto">
          <a:xfrm>
            <a:off x="6300192" y="1157901"/>
            <a:ext cx="2843808"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60000"/>
              </a:spcBef>
              <a:spcAft>
                <a:spcPct val="0"/>
              </a:spcAft>
              <a:buClr>
                <a:srgbClr val="00558C"/>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93B2D1"/>
              </a:buClr>
              <a:buSzPct val="80000"/>
              <a:buFont typeface="Wingdings" pitchFamily="2" charset="2"/>
              <a:buChar char="n"/>
              <a:defRPr sz="2400">
                <a:solidFill>
                  <a:srgbClr val="777777"/>
                </a:solidFill>
                <a:latin typeface="+mn-lt"/>
              </a:defRPr>
            </a:lvl2pPr>
            <a:lvl3pPr marL="1143000" indent="-228600" algn="l" rtl="0" eaLnBrk="0" fontAlgn="base" hangingPunct="0">
              <a:spcBef>
                <a:spcPct val="20000"/>
              </a:spcBef>
              <a:spcAft>
                <a:spcPct val="0"/>
              </a:spcAft>
              <a:buClr>
                <a:schemeClr val="accent1"/>
              </a:buClr>
              <a:buSzPct val="80000"/>
              <a:buFont typeface="Wingdings" pitchFamily="2" charset="2"/>
              <a:buChar char="n"/>
              <a:defRPr sz="2400">
                <a:solidFill>
                  <a:srgbClr val="777777"/>
                </a:solidFill>
                <a:latin typeface="+mn-lt"/>
              </a:defRPr>
            </a:lvl3pPr>
            <a:lvl4pPr marL="1600200" indent="-228600" algn="l" rtl="0" eaLnBrk="0" fontAlgn="base" hangingPunct="0">
              <a:spcBef>
                <a:spcPct val="20000"/>
              </a:spcBef>
              <a:spcAft>
                <a:spcPct val="0"/>
              </a:spcAft>
              <a:buClr>
                <a:srgbClr val="00558C"/>
              </a:buClr>
              <a:buChar char="–"/>
              <a:defRPr sz="2000">
                <a:solidFill>
                  <a:srgbClr val="777777"/>
                </a:solidFill>
                <a:latin typeface="+mn-lt"/>
              </a:defRPr>
            </a:lvl4pPr>
            <a:lvl5pPr marL="2057400" indent="-228600" algn="l" rtl="0" eaLnBrk="0" fontAlgn="base" hangingPunct="0">
              <a:spcBef>
                <a:spcPct val="20000"/>
              </a:spcBef>
              <a:spcAft>
                <a:spcPct val="0"/>
              </a:spcAft>
              <a:buClr>
                <a:srgbClr val="00558C"/>
              </a:buClr>
              <a:buChar char="»"/>
              <a:defRPr sz="2000">
                <a:solidFill>
                  <a:srgbClr val="777777"/>
                </a:solidFill>
                <a:latin typeface="+mn-lt"/>
              </a:defRPr>
            </a:lvl5pPr>
            <a:lvl6pPr marL="2514600" indent="-228600" algn="l" rtl="0" eaLnBrk="0" fontAlgn="base" hangingPunct="0">
              <a:spcBef>
                <a:spcPct val="20000"/>
              </a:spcBef>
              <a:spcAft>
                <a:spcPct val="0"/>
              </a:spcAft>
              <a:buClr>
                <a:srgbClr val="00558C"/>
              </a:buClr>
              <a:buChar char="»"/>
              <a:defRPr sz="2000">
                <a:solidFill>
                  <a:srgbClr val="777777"/>
                </a:solidFill>
                <a:latin typeface="+mn-lt"/>
              </a:defRPr>
            </a:lvl6pPr>
            <a:lvl7pPr marL="2971800" indent="-228600" algn="l" rtl="0" eaLnBrk="0" fontAlgn="base" hangingPunct="0">
              <a:spcBef>
                <a:spcPct val="20000"/>
              </a:spcBef>
              <a:spcAft>
                <a:spcPct val="0"/>
              </a:spcAft>
              <a:buClr>
                <a:srgbClr val="00558C"/>
              </a:buClr>
              <a:buChar char="»"/>
              <a:defRPr sz="2000">
                <a:solidFill>
                  <a:srgbClr val="777777"/>
                </a:solidFill>
                <a:latin typeface="+mn-lt"/>
              </a:defRPr>
            </a:lvl7pPr>
            <a:lvl8pPr marL="3429000" indent="-228600" algn="l" rtl="0" eaLnBrk="0" fontAlgn="base" hangingPunct="0">
              <a:spcBef>
                <a:spcPct val="20000"/>
              </a:spcBef>
              <a:spcAft>
                <a:spcPct val="0"/>
              </a:spcAft>
              <a:buClr>
                <a:srgbClr val="00558C"/>
              </a:buClr>
              <a:buChar char="»"/>
              <a:defRPr sz="2000">
                <a:solidFill>
                  <a:srgbClr val="777777"/>
                </a:solidFill>
                <a:latin typeface="+mn-lt"/>
              </a:defRPr>
            </a:lvl8pPr>
            <a:lvl9pPr marL="3886200" indent="-228600" algn="l" rtl="0" eaLnBrk="0" fontAlgn="base" hangingPunct="0">
              <a:spcBef>
                <a:spcPct val="20000"/>
              </a:spcBef>
              <a:spcAft>
                <a:spcPct val="0"/>
              </a:spcAft>
              <a:buClr>
                <a:srgbClr val="00558C"/>
              </a:buClr>
              <a:buChar char="»"/>
              <a:defRPr sz="2000">
                <a:solidFill>
                  <a:srgbClr val="777777"/>
                </a:solidFill>
                <a:latin typeface="+mn-lt"/>
              </a:defRPr>
            </a:lvl9pPr>
          </a:lstStyle>
          <a:p>
            <a:r>
              <a:rPr lang="en-US" sz="1100" dirty="0"/>
              <a:t>padding-right (</a:t>
            </a:r>
            <a:r>
              <a:rPr lang="en-US" sz="1100" i="1" dirty="0"/>
              <a:t>length</a:t>
            </a:r>
            <a:r>
              <a:rPr lang="en-US" sz="1100" dirty="0"/>
              <a:t>)</a:t>
            </a:r>
          </a:p>
          <a:p>
            <a:r>
              <a:rPr lang="en-US" sz="1100" dirty="0"/>
              <a:t>padding-top (</a:t>
            </a:r>
            <a:r>
              <a:rPr lang="en-US" sz="1100" i="1" dirty="0"/>
              <a:t>length</a:t>
            </a:r>
            <a:r>
              <a:rPr lang="en-US" sz="1100" dirty="0"/>
              <a:t>)</a:t>
            </a:r>
          </a:p>
          <a:p>
            <a:r>
              <a:rPr lang="en-US" sz="1100" dirty="0" smtClean="0"/>
              <a:t>padding-top </a:t>
            </a:r>
            <a:r>
              <a:rPr lang="en-US" sz="1100" dirty="0"/>
              <a:t>(</a:t>
            </a:r>
            <a:r>
              <a:rPr lang="en-US" sz="1100" i="1" dirty="0"/>
              <a:t>length</a:t>
            </a:r>
            <a:r>
              <a:rPr lang="en-US" sz="1100" dirty="0" smtClean="0"/>
              <a:t>)</a:t>
            </a:r>
          </a:p>
          <a:p>
            <a:r>
              <a:rPr lang="en-US" sz="1100" dirty="0" smtClean="0"/>
              <a:t>right (</a:t>
            </a:r>
            <a:r>
              <a:rPr lang="en-US" sz="1100" i="1" dirty="0" smtClean="0"/>
              <a:t>length and percentage</a:t>
            </a:r>
            <a:r>
              <a:rPr lang="en-US" sz="1100" dirty="0" smtClean="0"/>
              <a:t>)</a:t>
            </a:r>
          </a:p>
          <a:p>
            <a:r>
              <a:rPr lang="en-US" sz="1100" dirty="0" smtClean="0"/>
              <a:t>text-indent (</a:t>
            </a:r>
            <a:r>
              <a:rPr lang="en-US" sz="1100" i="1" dirty="0" smtClean="0"/>
              <a:t>length and percentage</a:t>
            </a:r>
            <a:r>
              <a:rPr lang="en-US" sz="1100" dirty="0" smtClean="0"/>
              <a:t>)</a:t>
            </a:r>
          </a:p>
          <a:p>
            <a:r>
              <a:rPr lang="en-US" sz="1100" dirty="0" smtClean="0"/>
              <a:t>text-shadow (</a:t>
            </a:r>
            <a:r>
              <a:rPr lang="en-US" sz="1100" i="1" dirty="0" smtClean="0"/>
              <a:t>shadow</a:t>
            </a:r>
            <a:r>
              <a:rPr lang="en-US" sz="1100" dirty="0" smtClean="0"/>
              <a:t>)</a:t>
            </a:r>
          </a:p>
          <a:p>
            <a:r>
              <a:rPr lang="en-US" sz="1100" dirty="0" smtClean="0"/>
              <a:t>top (</a:t>
            </a:r>
            <a:r>
              <a:rPr lang="en-US" sz="1100" i="1" dirty="0" smtClean="0"/>
              <a:t>length and percentage</a:t>
            </a:r>
            <a:r>
              <a:rPr lang="en-US" sz="1100" dirty="0" smtClean="0"/>
              <a:t>)</a:t>
            </a:r>
          </a:p>
          <a:p>
            <a:r>
              <a:rPr lang="en-US" sz="1100" dirty="0" smtClean="0"/>
              <a:t>vertical-align (</a:t>
            </a:r>
            <a:r>
              <a:rPr lang="en-US" sz="1100" i="1" dirty="0" smtClean="0"/>
              <a:t>keywords, length</a:t>
            </a:r>
            <a:br>
              <a:rPr lang="en-US" sz="1100" i="1" dirty="0" smtClean="0"/>
            </a:br>
            <a:r>
              <a:rPr lang="en-US" sz="1100" i="1" dirty="0" smtClean="0"/>
              <a:t> and percentage</a:t>
            </a:r>
            <a:r>
              <a:rPr lang="en-US" sz="1100" dirty="0" smtClean="0"/>
              <a:t>)</a:t>
            </a:r>
          </a:p>
          <a:p>
            <a:r>
              <a:rPr lang="en-US" sz="1100" dirty="0" smtClean="0"/>
              <a:t>visibility (</a:t>
            </a:r>
            <a:r>
              <a:rPr lang="en-US" sz="1100" i="1" dirty="0" smtClean="0"/>
              <a:t>visibility</a:t>
            </a:r>
            <a:r>
              <a:rPr lang="en-US" sz="1100" dirty="0" smtClean="0"/>
              <a:t>)</a:t>
            </a:r>
          </a:p>
          <a:p>
            <a:r>
              <a:rPr lang="en-US" sz="1100" dirty="0" smtClean="0"/>
              <a:t>width (</a:t>
            </a:r>
            <a:r>
              <a:rPr lang="en-US" sz="1100" i="1" dirty="0" smtClean="0"/>
              <a:t>length and percentage</a:t>
            </a:r>
            <a:r>
              <a:rPr lang="en-US" sz="1100" dirty="0" smtClean="0"/>
              <a:t>)</a:t>
            </a:r>
          </a:p>
          <a:p>
            <a:r>
              <a:rPr lang="en-US" sz="1100" dirty="0" smtClean="0"/>
              <a:t>word-spacing (</a:t>
            </a:r>
            <a:r>
              <a:rPr lang="en-US" sz="1100" i="1" dirty="0" smtClean="0"/>
              <a:t>length and percentage</a:t>
            </a:r>
            <a:r>
              <a:rPr lang="en-US" sz="1100" dirty="0" smtClean="0"/>
              <a:t>)</a:t>
            </a:r>
          </a:p>
          <a:p>
            <a:r>
              <a:rPr lang="en-US" sz="1100" dirty="0" smtClean="0"/>
              <a:t>z-index (</a:t>
            </a:r>
            <a:r>
              <a:rPr lang="en-US" sz="1100" i="1" dirty="0" smtClean="0"/>
              <a:t>integer</a:t>
            </a:r>
            <a:r>
              <a:rPr lang="en-US" sz="1100" dirty="0" smtClean="0"/>
              <a:t>)</a:t>
            </a:r>
          </a:p>
          <a:p>
            <a:r>
              <a:rPr lang="en-US" sz="1100" dirty="0" smtClean="0"/>
              <a:t>zoom (</a:t>
            </a:r>
            <a:r>
              <a:rPr lang="en-US" sz="1100" i="1" dirty="0" smtClean="0"/>
              <a:t>number</a:t>
            </a:r>
            <a:r>
              <a:rPr lang="en-US" sz="1100" dirty="0" smtClean="0"/>
              <a:t>)</a:t>
            </a:r>
            <a:endParaRPr lang="en-US" sz="1100" dirty="0"/>
          </a:p>
        </p:txBody>
      </p:sp>
    </p:spTree>
    <p:extLst>
      <p:ext uri="{BB962C8B-B14F-4D97-AF65-F5344CB8AC3E}">
        <p14:creationId xmlns:p14="http://schemas.microsoft.com/office/powerpoint/2010/main" val="39698178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transitions, pour aller plus loin</a:t>
            </a:r>
            <a:endParaRPr lang="fr-FR" dirty="0"/>
          </a:p>
        </p:txBody>
      </p:sp>
      <p:sp>
        <p:nvSpPr>
          <p:cNvPr id="3" name="Espace réservé du contenu 2"/>
          <p:cNvSpPr>
            <a:spLocks noGrp="1"/>
          </p:cNvSpPr>
          <p:nvPr>
            <p:ph idx="1"/>
          </p:nvPr>
        </p:nvSpPr>
        <p:spPr/>
        <p:txBody>
          <a:bodyPr/>
          <a:lstStyle/>
          <a:p>
            <a:r>
              <a:rPr lang="fr-FR" dirty="0">
                <a:hlinkClick r:id="rId2"/>
              </a:rPr>
              <a:t>http://css3.bradshawenterprises.com/transitions</a:t>
            </a:r>
            <a:r>
              <a:rPr lang="fr-FR" dirty="0" smtClean="0">
                <a:hlinkClick r:id="rId2"/>
              </a:rPr>
              <a:t>/</a:t>
            </a:r>
            <a:r>
              <a:rPr lang="fr-FR" dirty="0" smtClean="0"/>
              <a:t> : en bas de la page, menu avec de nombreux use-cases…</a:t>
            </a:r>
          </a:p>
          <a:p>
            <a:r>
              <a:rPr lang="fr-FR" dirty="0">
                <a:hlinkClick r:id="rId3"/>
              </a:rPr>
              <a:t>http://debray-jerome.developpez.com</a:t>
            </a:r>
            <a:r>
              <a:rPr lang="fr-FR" dirty="0" smtClean="0">
                <a:hlinkClick r:id="rId3"/>
              </a:rPr>
              <a:t>/</a:t>
            </a:r>
            <a:r>
              <a:rPr lang="fr-FR" dirty="0" smtClean="0"/>
              <a:t> : articles en français sur CSS3</a:t>
            </a:r>
            <a:endParaRPr lang="fr-FR" dirty="0"/>
          </a:p>
        </p:txBody>
      </p:sp>
    </p:spTree>
    <p:extLst>
      <p:ext uri="{BB962C8B-B14F-4D97-AF65-F5344CB8AC3E}">
        <p14:creationId xmlns:p14="http://schemas.microsoft.com/office/powerpoint/2010/main" val="41231402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animations</a:t>
            </a:r>
            <a:endParaRPr lang="fr-FR" dirty="0"/>
          </a:p>
        </p:txBody>
      </p:sp>
      <p:sp>
        <p:nvSpPr>
          <p:cNvPr id="3" name="Espace réservé du contenu 2"/>
          <p:cNvSpPr>
            <a:spLocks noGrp="1"/>
          </p:cNvSpPr>
          <p:nvPr>
            <p:ph idx="1"/>
          </p:nvPr>
        </p:nvSpPr>
        <p:spPr>
          <a:xfrm>
            <a:off x="685800" y="980728"/>
            <a:ext cx="8001000" cy="4724400"/>
          </a:xfrm>
        </p:spPr>
        <p:txBody>
          <a:bodyPr/>
          <a:lstStyle/>
          <a:p>
            <a:r>
              <a:rPr lang="fr-FR" sz="2400" dirty="0" smtClean="0"/>
              <a:t>Principe = évolution des transitions. Les mêmes propriétés sont </a:t>
            </a:r>
            <a:r>
              <a:rPr lang="fr-FR" sz="2400" dirty="0" err="1" smtClean="0"/>
              <a:t>animables</a:t>
            </a:r>
            <a:r>
              <a:rPr lang="fr-FR" sz="2400" dirty="0" smtClean="0"/>
              <a:t>.</a:t>
            </a:r>
          </a:p>
          <a:p>
            <a:r>
              <a:rPr lang="fr-FR" sz="2400" dirty="0" smtClean="0"/>
              <a:t>Exemples : </a:t>
            </a:r>
            <a:r>
              <a:rPr lang="fr-FR" sz="2400" dirty="0" smtClean="0">
                <a:hlinkClick r:id="rId2"/>
              </a:rPr>
              <a:t>Démonstration 1</a:t>
            </a:r>
            <a:r>
              <a:rPr lang="fr-FR" sz="2400" dirty="0" smtClean="0"/>
              <a:t> et </a:t>
            </a:r>
            <a:r>
              <a:rPr lang="fr-FR" sz="2400" dirty="0" smtClean="0">
                <a:hlinkClick r:id="rId3"/>
              </a:rPr>
              <a:t>Démonstration 2</a:t>
            </a:r>
            <a:endParaRPr lang="fr-FR" sz="2400" dirty="0" smtClean="0"/>
          </a:p>
          <a:p>
            <a:r>
              <a:rPr lang="fr-FR" sz="2400" dirty="0" smtClean="0"/>
              <a:t>Différence entre une animation et une transition :</a:t>
            </a:r>
          </a:p>
          <a:p>
            <a:pPr lvl="1"/>
            <a:r>
              <a:rPr lang="fr-FR" sz="2000" dirty="0" smtClean="0"/>
              <a:t>Une animation ce n’est plus entre deux états, mais entre n états,</a:t>
            </a:r>
          </a:p>
          <a:p>
            <a:pPr lvl="1"/>
            <a:r>
              <a:rPr lang="fr-FR" sz="2000" dirty="0" smtClean="0"/>
              <a:t>On va définir un ensemble de </a:t>
            </a:r>
            <a:r>
              <a:rPr lang="fr-FR" sz="2000" dirty="0" err="1" smtClean="0"/>
              <a:t>KeyFrames</a:t>
            </a:r>
            <a:r>
              <a:rPr lang="fr-FR" sz="2000" dirty="0" smtClean="0"/>
              <a:t> (états), associés à un pourcentage (0% = début, 100% = fin, 50 % = milieu de l’animation, </a:t>
            </a:r>
            <a:r>
              <a:rPr lang="fr-FR" sz="2000" dirty="0" err="1" smtClean="0"/>
              <a:t>etc</a:t>
            </a:r>
            <a:r>
              <a:rPr lang="fr-FR" sz="2000" dirty="0" smtClean="0"/>
              <a:t>).</a:t>
            </a:r>
          </a:p>
          <a:p>
            <a:pPr lvl="1"/>
            <a:r>
              <a:rPr lang="fr-FR" sz="2000" dirty="0" smtClean="0"/>
              <a:t>Pour chaque </a:t>
            </a:r>
            <a:r>
              <a:rPr lang="fr-FR" sz="2000" dirty="0" err="1" smtClean="0"/>
              <a:t>KeyFrame</a:t>
            </a:r>
            <a:r>
              <a:rPr lang="fr-FR" sz="2000" dirty="0" smtClean="0"/>
              <a:t> on donnera des valeurs de propriétés,</a:t>
            </a:r>
          </a:p>
          <a:p>
            <a:pPr lvl="1"/>
            <a:r>
              <a:rPr lang="fr-FR" sz="2000" dirty="0" smtClean="0"/>
              <a:t>On donnera un nom à l’animation</a:t>
            </a:r>
          </a:p>
          <a:p>
            <a:pPr lvl="1"/>
            <a:r>
              <a:rPr lang="fr-FR" sz="2000" dirty="0" smtClean="0"/>
              <a:t>On associera l’animation à des objets de la page, et on indiquera la durée de l’animation, si elle est en boucle etc.</a:t>
            </a:r>
            <a:endParaRPr lang="fr-FR" sz="2000" dirty="0"/>
          </a:p>
        </p:txBody>
      </p:sp>
    </p:spTree>
    <p:extLst>
      <p:ext uri="{BB962C8B-B14F-4D97-AF65-F5344CB8AC3E}">
        <p14:creationId xmlns:p14="http://schemas.microsoft.com/office/powerpoint/2010/main" val="29897067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avec deux frames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moz-keyframes</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300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style&gt;</a:t>
            </a:r>
          </a:p>
        </p:txBody>
      </p:sp>
      <p:sp>
        <p:nvSpPr>
          <p:cNvPr id="4" name="ZoneTexte 3"/>
          <p:cNvSpPr txBox="1"/>
          <p:nvPr/>
        </p:nvSpPr>
        <p:spPr>
          <a:xfrm>
            <a:off x="5364088" y="1268760"/>
            <a:ext cx="3384376" cy="3477875"/>
          </a:xfrm>
          <a:prstGeom prst="rect">
            <a:avLst/>
          </a:prstGeom>
          <a:noFill/>
        </p:spPr>
        <p:txBody>
          <a:bodyPr wrap="square" rtlCol="0">
            <a:spAutoFit/>
          </a:bodyPr>
          <a:lstStyle/>
          <a:p>
            <a:pPr marL="342900" indent="-342900">
              <a:buFont typeface="Arial" pitchFamily="34" charset="0"/>
              <a:buChar char="•"/>
            </a:pPr>
            <a:r>
              <a:rPr lang="fr-FR" dirty="0" smtClean="0"/>
              <a:t>Cet exemple anime tous les titres en H1 en les faisant </a:t>
            </a:r>
            <a:r>
              <a:rPr lang="fr-FR" dirty="0" err="1" smtClean="0"/>
              <a:t>appraitre</a:t>
            </a:r>
            <a:r>
              <a:rPr lang="fr-FR" dirty="0" smtClean="0"/>
              <a:t> de droite à gauche, durée de l’animation 3s</a:t>
            </a:r>
            <a:br>
              <a:rPr lang="fr-FR" dirty="0" smtClean="0"/>
            </a:br>
            <a:endParaRPr lang="fr-FR" dirty="0" smtClean="0"/>
          </a:p>
          <a:p>
            <a:pPr marL="342900" indent="-342900">
              <a:buFont typeface="Arial" pitchFamily="34" charset="0"/>
              <a:buChar char="•"/>
            </a:pPr>
            <a:r>
              <a:rPr lang="fr-FR" dirty="0" smtClean="0"/>
              <a:t>Note : dans cet exemple on a utilisé des préfixes –</a:t>
            </a:r>
            <a:r>
              <a:rPr lang="fr-FR" dirty="0" err="1" smtClean="0"/>
              <a:t>moz</a:t>
            </a:r>
            <a:r>
              <a:rPr lang="fr-FR" dirty="0" smtClean="0"/>
              <a:t>- mais qui devraient disparaitre sitôt la spécification finalisée</a:t>
            </a:r>
            <a:endParaRPr lang="fr-FR" dirty="0"/>
          </a:p>
        </p:txBody>
      </p:sp>
      <p:sp>
        <p:nvSpPr>
          <p:cNvPr id="5" name="ZoneTexte 4"/>
          <p:cNvSpPr txBox="1"/>
          <p:nvPr/>
        </p:nvSpPr>
        <p:spPr>
          <a:xfrm>
            <a:off x="2987824" y="5157192"/>
            <a:ext cx="2865065" cy="523220"/>
          </a:xfrm>
          <a:prstGeom prst="rect">
            <a:avLst/>
          </a:prstGeom>
          <a:noFill/>
        </p:spPr>
        <p:txBody>
          <a:bodyPr wrap="square" rtlCol="0">
            <a:spAutoFit/>
          </a:bodyPr>
          <a:lstStyle/>
          <a:p>
            <a:r>
              <a:rPr lang="fr-FR" sz="2800" dirty="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1595563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CSS3 animation exemple simple avec trois frames</a:t>
            </a:r>
            <a:endParaRPr lang="fr-FR" dirty="0"/>
          </a:p>
        </p:txBody>
      </p:sp>
      <p:sp>
        <p:nvSpPr>
          <p:cNvPr id="3" name="Espace réservé du contenu 2"/>
          <p:cNvSpPr>
            <a:spLocks noGrp="1"/>
          </p:cNvSpPr>
          <p:nvPr>
            <p:ph idx="1"/>
          </p:nvPr>
        </p:nvSpPr>
        <p:spPr/>
        <p:txBody>
          <a:bodyPr/>
          <a:lstStyle/>
          <a:p>
            <a:pPr marL="0" indent="0">
              <a:buNone/>
            </a:pPr>
            <a:r>
              <a:rPr lang="fr-FR" sz="1400" b="1" dirty="0">
                <a:latin typeface="Courier New" pitchFamily="49" charset="0"/>
                <a:cs typeface="Courier New" pitchFamily="49" charset="0"/>
              </a:rPr>
              <a:t>&lt;style type="</a:t>
            </a:r>
            <a:r>
              <a:rPr lang="fr-FR" sz="1400" b="1" dirty="0" err="1">
                <a:latin typeface="Courier New" pitchFamily="49" charset="0"/>
                <a:cs typeface="Courier New" pitchFamily="49" charset="0"/>
              </a:rPr>
              <a:t>text</a:t>
            </a:r>
            <a:r>
              <a:rPr lang="fr-FR" sz="1400" b="1" dirty="0">
                <a:latin typeface="Courier New" pitchFamily="49" charset="0"/>
                <a:cs typeface="Courier New" pitchFamily="49" charset="0"/>
              </a:rPr>
              <a:t>/</a:t>
            </a:r>
            <a:r>
              <a:rPr lang="fr-FR" sz="1400" b="1" dirty="0" err="1">
                <a:latin typeface="Courier New" pitchFamily="49" charset="0"/>
                <a:cs typeface="Courier New" pitchFamily="49" charset="0"/>
              </a:rPr>
              <a:t>css</a:t>
            </a:r>
            <a:r>
              <a:rPr lang="fr-FR" sz="1400" b="1" dirty="0" smtClean="0">
                <a:latin typeface="Courier New" pitchFamily="49" charset="0"/>
                <a:cs typeface="Courier New" pitchFamily="49" charset="0"/>
              </a:rPr>
              <a:t>"&gt;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h1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-animation-duration: 3s</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a:latin typeface="Courier New" pitchFamily="49" charset="0"/>
                <a:cs typeface="Courier New" pitchFamily="49" charset="0"/>
              </a:rPr>
              <a:t>moz</a:t>
            </a:r>
            <a:r>
              <a:rPr lang="fr-FR" sz="1400" b="1" dirty="0">
                <a:latin typeface="Courier New" pitchFamily="49" charset="0"/>
                <a:cs typeface="Courier New" pitchFamily="49" charset="0"/>
              </a:rPr>
              <a:t>-animation-</a:t>
            </a:r>
            <a:r>
              <a:rPr lang="fr-FR" sz="1400" b="1" dirty="0" err="1">
                <a:latin typeface="Courier New" pitchFamily="49" charset="0"/>
                <a:cs typeface="Courier New" pitchFamily="49" charset="0"/>
              </a:rPr>
              <a:t>name</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endParaRPr lang="fr-FR" sz="1400" b="1" dirty="0">
              <a:latin typeface="Courier New" pitchFamily="49" charset="0"/>
              <a:cs typeface="Courier New" pitchFamily="49" charset="0"/>
            </a:endParaRPr>
          </a:p>
          <a:p>
            <a:pPr marL="0" indent="0">
              <a:buNone/>
            </a:pPr>
            <a:r>
              <a:rPr lang="fr-FR" sz="1400" b="1" dirty="0" smtClean="0">
                <a:latin typeface="Courier New" pitchFamily="49" charset="0"/>
                <a:cs typeface="Courier New" pitchFamily="49" charset="0"/>
              </a:rPr>
              <a:t>@-</a:t>
            </a:r>
            <a:r>
              <a:rPr lang="fr-FR" sz="1400" b="1" dirty="0" err="1">
                <a:latin typeface="Courier New" pitchFamily="49" charset="0"/>
                <a:cs typeface="Courier New" pitchFamily="49" charset="0"/>
              </a:rPr>
              <a:t>moz-keyframes</a:t>
            </a:r>
            <a:r>
              <a:rPr lang="fr-FR" sz="1400" b="1" dirty="0">
                <a:latin typeface="Courier New" pitchFamily="49" charset="0"/>
                <a:cs typeface="Courier New" pitchFamily="49" charset="0"/>
              </a:rPr>
              <a:t> </a:t>
            </a:r>
            <a:r>
              <a:rPr lang="fr-FR" sz="1400" b="1" dirty="0" err="1">
                <a:solidFill>
                  <a:srgbClr val="FF0000"/>
                </a:solidFill>
                <a:latin typeface="Courier New" pitchFamily="49" charset="0"/>
                <a:cs typeface="Courier New" pitchFamily="49" charset="0"/>
              </a:rPr>
              <a:t>slidein</a:t>
            </a:r>
            <a:r>
              <a:rPr lang="fr-FR" sz="1400" b="1" dirty="0">
                <a:solidFill>
                  <a:srgbClr val="FF0000"/>
                </a:solidFill>
                <a:latin typeface="Courier New" pitchFamily="49" charset="0"/>
                <a:cs typeface="Courier New" pitchFamily="49" charset="0"/>
              </a:rPr>
              <a:t> </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from</a:t>
            </a: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300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smtClean="0">
                <a:solidFill>
                  <a:srgbClr val="00B050"/>
                </a:solidFill>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75</a:t>
            </a:r>
            <a:r>
              <a:rPr lang="en-US" sz="1400" b="1" dirty="0">
                <a:solidFill>
                  <a:srgbClr val="00B050"/>
                </a:solidFill>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font-size</a:t>
            </a:r>
            <a:r>
              <a:rPr lang="en-US" sz="1400" b="1" dirty="0">
                <a:solidFill>
                  <a:srgbClr val="00B050"/>
                </a:solidFill>
                <a:latin typeface="Courier New" pitchFamily="49" charset="0"/>
                <a:cs typeface="Courier New" pitchFamily="49" charset="0"/>
              </a:rPr>
              <a:t>: 300</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margin-left</a:t>
            </a:r>
            <a:r>
              <a:rPr lang="en-US" sz="1400" b="1" dirty="0">
                <a:solidFill>
                  <a:srgbClr val="00B050"/>
                </a:solidFill>
                <a:latin typeface="Courier New" pitchFamily="49" charset="0"/>
                <a:cs typeface="Courier New" pitchFamily="49" charset="0"/>
              </a:rPr>
              <a:t>: 25</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width</a:t>
            </a:r>
            <a:r>
              <a:rPr lang="en-US" sz="1400" b="1" dirty="0">
                <a:solidFill>
                  <a:srgbClr val="00B050"/>
                </a:solidFill>
                <a:latin typeface="Courier New" pitchFamily="49" charset="0"/>
                <a:cs typeface="Courier New" pitchFamily="49" charset="0"/>
              </a:rPr>
              <a:t>: 150</a:t>
            </a:r>
            <a:r>
              <a:rPr lang="en-US" sz="1400" b="1" dirty="0" smtClean="0">
                <a:solidFill>
                  <a:srgbClr val="00B050"/>
                </a:solidFill>
                <a:latin typeface="Courier New" pitchFamily="49" charset="0"/>
                <a:cs typeface="Courier New" pitchFamily="49" charset="0"/>
              </a:rPr>
              <a:t>%;</a:t>
            </a:r>
            <a:br>
              <a:rPr lang="en-US" sz="1400" b="1" dirty="0" smtClean="0">
                <a:solidFill>
                  <a:srgbClr val="00B050"/>
                </a:solidFill>
                <a:latin typeface="Courier New" pitchFamily="49" charset="0"/>
                <a:cs typeface="Courier New" pitchFamily="49" charset="0"/>
              </a:rPr>
            </a:br>
            <a:r>
              <a:rPr lang="en-US" sz="1400" b="1" dirty="0" smtClean="0">
                <a:solidFill>
                  <a:srgbClr val="00B050"/>
                </a:solidFill>
                <a:latin typeface="Courier New" pitchFamily="49" charset="0"/>
                <a:cs typeface="Courier New" pitchFamily="49" charset="0"/>
              </a:rPr>
              <a:t>  }</a:t>
            </a:r>
            <a:r>
              <a:rPr lang="fr-FR" sz="1400" b="1" dirty="0" smtClean="0">
                <a:latin typeface="Courier New" pitchFamily="49" charset="0"/>
                <a:cs typeface="Courier New" pitchFamily="49" charset="0"/>
              </a:rPr>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to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margin-left</a:t>
            </a:r>
            <a:r>
              <a:rPr lang="fr-FR" sz="1400" b="1" dirty="0">
                <a:latin typeface="Courier New" pitchFamily="49" charset="0"/>
                <a:cs typeface="Courier New" pitchFamily="49" charset="0"/>
              </a:rPr>
              <a:t>: 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r>
              <a:rPr lang="fr-FR" sz="1400" b="1" dirty="0" err="1" smtClean="0">
                <a:latin typeface="Courier New" pitchFamily="49" charset="0"/>
                <a:cs typeface="Courier New" pitchFamily="49" charset="0"/>
              </a:rPr>
              <a:t>width</a:t>
            </a:r>
            <a:r>
              <a:rPr lang="fr-FR" sz="1400" b="1" dirty="0">
                <a:latin typeface="Courier New" pitchFamily="49" charset="0"/>
                <a:cs typeface="Courier New" pitchFamily="49" charset="0"/>
              </a:rPr>
              <a:t>: 100</a:t>
            </a: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  }</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a:t>
            </a:r>
            <a:br>
              <a:rPr lang="fr-FR" sz="1400" b="1" dirty="0" smtClean="0">
                <a:latin typeface="Courier New" pitchFamily="49" charset="0"/>
                <a:cs typeface="Courier New" pitchFamily="49" charset="0"/>
              </a:rPr>
            </a:br>
            <a:r>
              <a:rPr lang="fr-FR" sz="1400" b="1" dirty="0" smtClean="0">
                <a:latin typeface="Courier New" pitchFamily="49" charset="0"/>
                <a:cs typeface="Courier New" pitchFamily="49" charset="0"/>
              </a:rPr>
              <a:t>&lt;/</a:t>
            </a:r>
            <a:r>
              <a:rPr lang="fr-FR" sz="1400" b="1" dirty="0">
                <a:latin typeface="Courier New" pitchFamily="49" charset="0"/>
                <a:cs typeface="Courier New" pitchFamily="49" charset="0"/>
              </a:rPr>
              <a:t>style&gt;</a:t>
            </a:r>
          </a:p>
        </p:txBody>
      </p:sp>
      <p:sp>
        <p:nvSpPr>
          <p:cNvPr id="4" name="ZoneTexte 3"/>
          <p:cNvSpPr txBox="1"/>
          <p:nvPr/>
        </p:nvSpPr>
        <p:spPr>
          <a:xfrm>
            <a:off x="5364088" y="1268760"/>
            <a:ext cx="3384376" cy="4708981"/>
          </a:xfrm>
          <a:prstGeom prst="rect">
            <a:avLst/>
          </a:prstGeom>
          <a:noFill/>
        </p:spPr>
        <p:txBody>
          <a:bodyPr wrap="square" rtlCol="0">
            <a:spAutoFit/>
          </a:bodyPr>
          <a:lstStyle/>
          <a:p>
            <a:pPr marL="342900" indent="-342900">
              <a:buFont typeface="Arial" pitchFamily="34" charset="0"/>
              <a:buChar char="•"/>
            </a:pPr>
            <a:r>
              <a:rPr lang="fr-FR" dirty="0" smtClean="0"/>
              <a:t>On a ajouté une position (frame) intermédiaire à 75% du temps de l’animation, </a:t>
            </a:r>
          </a:p>
          <a:p>
            <a:pPr marL="342900" indent="-342900">
              <a:buFont typeface="Arial" pitchFamily="34" charset="0"/>
              <a:buChar char="•"/>
            </a:pPr>
            <a:r>
              <a:rPr lang="fr-FR" dirty="0" smtClean="0"/>
              <a:t>la police de caractère est de taille 3 fois plus grande à cet endroit là : l’animation va progressivement grossir la taille entre la position initiale et celle-ci,</a:t>
            </a:r>
          </a:p>
          <a:p>
            <a:pPr marL="342900" indent="-342900">
              <a:buFont typeface="Arial" pitchFamily="34" charset="0"/>
              <a:buChar char="•"/>
            </a:pPr>
            <a:r>
              <a:rPr lang="fr-FR" dirty="0" smtClean="0"/>
              <a:t>Puis la diminuer jusqu’à la position finale</a:t>
            </a:r>
          </a:p>
          <a:p>
            <a:pPr marL="342900" indent="-342900">
              <a:buFont typeface="Arial" pitchFamily="34" charset="0"/>
              <a:buChar char="•"/>
            </a:pPr>
            <a:r>
              <a:rPr lang="fr-FR" b="1" dirty="0" smtClean="0">
                <a:solidFill>
                  <a:srgbClr val="FF0000"/>
                </a:solidFill>
              </a:rPr>
              <a:t>On parle d’interpolation !</a:t>
            </a:r>
            <a:endParaRPr lang="fr-FR" b="1" dirty="0">
              <a:solidFill>
                <a:srgbClr val="FF0000"/>
              </a:solidFill>
            </a:endParaRPr>
          </a:p>
        </p:txBody>
      </p:sp>
      <p:sp>
        <p:nvSpPr>
          <p:cNvPr id="5" name="ZoneTexte 4"/>
          <p:cNvSpPr txBox="1"/>
          <p:nvPr/>
        </p:nvSpPr>
        <p:spPr>
          <a:xfrm>
            <a:off x="3219103" y="5930116"/>
            <a:ext cx="2865065" cy="523220"/>
          </a:xfrm>
          <a:prstGeom prst="rect">
            <a:avLst/>
          </a:prstGeom>
          <a:noFill/>
        </p:spPr>
        <p:txBody>
          <a:bodyPr wrap="square" rtlCol="0">
            <a:spAutoFit/>
          </a:bodyPr>
          <a:lstStyle/>
          <a:p>
            <a:r>
              <a:rPr lang="fr-FR" sz="2800" dirty="0" smtClean="0">
                <a:latin typeface="+mn-lt"/>
                <a:hlinkClick r:id="rId2"/>
              </a:rPr>
              <a:t>Démonstration</a:t>
            </a:r>
            <a:endParaRPr lang="fr-FR" sz="2800" dirty="0">
              <a:latin typeface="+mn-lt"/>
            </a:endParaRPr>
          </a:p>
        </p:txBody>
      </p:sp>
    </p:spTree>
    <p:extLst>
      <p:ext uri="{BB962C8B-B14F-4D97-AF65-F5344CB8AC3E}">
        <p14:creationId xmlns:p14="http://schemas.microsoft.com/office/powerpoint/2010/main" val="2481166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IPO Road Show">
  <a:themeElements>
    <a:clrScheme name="">
      <a:dk1>
        <a:srgbClr val="000000"/>
      </a:dk1>
      <a:lt1>
        <a:srgbClr val="FFFFFF"/>
      </a:lt1>
      <a:dk2>
        <a:srgbClr val="FFFFFF"/>
      </a:dk2>
      <a:lt2>
        <a:srgbClr val="808080"/>
      </a:lt2>
      <a:accent1>
        <a:srgbClr val="B2B2B2"/>
      </a:accent1>
      <a:accent2>
        <a:srgbClr val="FFFFFF"/>
      </a:accent2>
      <a:accent3>
        <a:srgbClr val="FFFFFF"/>
      </a:accent3>
      <a:accent4>
        <a:srgbClr val="000000"/>
      </a:accent4>
      <a:accent5>
        <a:srgbClr val="D5D5D5"/>
      </a:accent5>
      <a:accent6>
        <a:srgbClr val="E7E7E7"/>
      </a:accent6>
      <a:hlink>
        <a:srgbClr val="6180B9"/>
      </a:hlink>
      <a:folHlink>
        <a:srgbClr val="0066FF"/>
      </a:folHlink>
    </a:clrScheme>
    <a:fontScheme name="IPO Road Sho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IPO Road Sho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PO Road Sho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PO Road Sho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PO Road Sho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PO Road Sho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PO Road Sho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PO Road Sho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D:\WINNT\Profiles\dskok\Desktop\IPO Road Show.ppt</Template>
  <TotalTime>44320</TotalTime>
  <Words>9728</Words>
  <Application>Microsoft Office PowerPoint</Application>
  <PresentationFormat>Affichage à l'écran (4:3)</PresentationFormat>
  <Paragraphs>1581</Paragraphs>
  <Slides>287</Slides>
  <Notes>18</Notes>
  <HiddenSlides>0</HiddenSlides>
  <MMClips>0</MMClips>
  <ScaleCrop>false</ScaleCrop>
  <HeadingPairs>
    <vt:vector size="4" baseType="variant">
      <vt:variant>
        <vt:lpstr>Thème</vt:lpstr>
      </vt:variant>
      <vt:variant>
        <vt:i4>1</vt:i4>
      </vt:variant>
      <vt:variant>
        <vt:lpstr>Titres des diapositives</vt:lpstr>
      </vt:variant>
      <vt:variant>
        <vt:i4>287</vt:i4>
      </vt:variant>
    </vt:vector>
  </HeadingPairs>
  <TitlesOfParts>
    <vt:vector size="288" baseType="lpstr">
      <vt:lpstr>IPO Road Show</vt:lpstr>
      <vt:lpstr>HTML5</vt:lpstr>
      <vt:lpstr>Historique</vt:lpstr>
      <vt:lpstr>Historique</vt:lpstr>
      <vt:lpstr>Historique (2)</vt:lpstr>
      <vt:lpstr>Les nouveautés ! Des démos avant d’aller plus loin !</vt:lpstr>
      <vt:lpstr>Ressources pour démos, tutos et exemples</vt:lpstr>
      <vt:lpstr>Supports de HTML5 dans les navigateurs</vt:lpstr>
      <vt:lpstr>Supports de HTML5 dans les navigateurs</vt:lpstr>
      <vt:lpstr>Internet Explorer…</vt:lpstr>
      <vt:lpstr>Structure générale d’un document HTML5</vt:lpstr>
      <vt:lpstr>Un document minimal</vt:lpstr>
      <vt:lpstr>Remarques</vt:lpstr>
      <vt:lpstr>Formulaires</vt:lpstr>
      <vt:lpstr>Formulaires HTML5</vt:lpstr>
      <vt:lpstr>Les nouveaux champs &lt;input&gt;</vt:lpstr>
      <vt:lpstr>Le champ &lt;input type=color&gt;</vt:lpstr>
      <vt:lpstr>Le champ &lt;input type=color&gt;</vt:lpstr>
      <vt:lpstr>&lt;input type=date&gt;</vt:lpstr>
      <vt:lpstr>&lt;input type=datetime-local&gt;</vt:lpstr>
      <vt:lpstr>&lt;input type=datetime&gt;</vt:lpstr>
      <vt:lpstr>&lt;input type=time&gt;</vt:lpstr>
      <vt:lpstr>&lt;input type=week&gt;</vt:lpstr>
      <vt:lpstr>&lt;input type=month&gt;</vt:lpstr>
      <vt:lpstr>&lt;input type=email&gt;</vt:lpstr>
      <vt:lpstr>&lt;input type=email&gt; validation</vt:lpstr>
      <vt:lpstr>&lt;input type=email&gt;</vt:lpstr>
      <vt:lpstr>&lt;input type=email&gt;, attribut multiple</vt:lpstr>
      <vt:lpstr>&lt;input type=number&gt;</vt:lpstr>
      <vt:lpstr>&lt;input type=range&gt;</vt:lpstr>
      <vt:lpstr>&lt;input type=range&gt;</vt:lpstr>
      <vt:lpstr>&lt;input type=tel&gt;</vt:lpstr>
      <vt:lpstr>&lt;input type=tel&gt;</vt:lpstr>
      <vt:lpstr>&lt;input type=url&gt;</vt:lpstr>
      <vt:lpstr>&lt;input type=search&gt;</vt:lpstr>
      <vt:lpstr>Reconnaissance vocale (expérimental)</vt:lpstr>
      <vt:lpstr>Nouveaux éléments de formulaires</vt:lpstr>
      <vt:lpstr>Le champ &lt;output&gt;</vt:lpstr>
      <vt:lpstr>Le champ &lt;datalist&gt;</vt:lpstr>
      <vt:lpstr>Le champs &lt;datalist&gt;, exemple</vt:lpstr>
      <vt:lpstr>&lt;datalist&gt;</vt:lpstr>
      <vt:lpstr>L’élément &lt;keygen&gt;</vt:lpstr>
      <vt:lpstr>&lt;keygen&gt; exemple</vt:lpstr>
      <vt:lpstr>&lt;keygen&gt; exemple (suite)</vt:lpstr>
      <vt:lpstr>&lt;keygen&gt; exemple (suite)</vt:lpstr>
      <vt:lpstr>Nouveaux attributs de &lt;form&gt; ou des champs de formulaires</vt:lpstr>
      <vt:lpstr>Sortir des champs du formulaire, exemple</vt:lpstr>
      <vt:lpstr>Attributs formaction et formmethod</vt:lpstr>
      <vt:lpstr>Attribut multiple</vt:lpstr>
      <vt:lpstr>Attribut autofocus</vt:lpstr>
      <vt:lpstr>Attributs height et width</vt:lpstr>
      <vt:lpstr>Attributs width et height</vt:lpstr>
      <vt:lpstr>Pseudo classes CSS </vt:lpstr>
      <vt:lpstr>Attribut required</vt:lpstr>
      <vt:lpstr>Attribut required (1)</vt:lpstr>
      <vt:lpstr>Attribut novalidate</vt:lpstr>
      <vt:lpstr>Attribut pattern</vt:lpstr>
      <vt:lpstr>API de validité</vt:lpstr>
      <vt:lpstr>API de validité exemple</vt:lpstr>
      <vt:lpstr>Tags de structuration</vt:lpstr>
      <vt:lpstr>Eléments de section, article, nav, aside, header, footer</vt:lpstr>
      <vt:lpstr>Synthèse (1)</vt:lpstr>
      <vt:lpstr>Synthèse (2)</vt:lpstr>
      <vt:lpstr>Exemple de structure globale</vt:lpstr>
      <vt:lpstr>Chaque article peut avoir sa propre structure</vt:lpstr>
      <vt:lpstr>Doit-on avoir honte d’utiliser des divs ?</vt:lpstr>
      <vt:lpstr>&lt;detail&gt; et &lt;summary&gt;</vt:lpstr>
      <vt:lpstr>&lt;detail&gt; et &lt;summary&gt; suite…</vt:lpstr>
      <vt:lpstr>&lt;detail&gt; et &lt;summary&gt;, CSS associées</vt:lpstr>
      <vt:lpstr>Changer l’icône par défaut</vt:lpstr>
      <vt:lpstr>Le tag &lt;mark&gt;</vt:lpstr>
      <vt:lpstr>Le tag &lt;mark&gt; suite…</vt:lpstr>
      <vt:lpstr>Le tag &lt;time&gt;</vt:lpstr>
      <vt:lpstr>Le tag &lt;time&gt;, syntaxe très complète</vt:lpstr>
      <vt:lpstr>HTML5, l’API de selection dans le DOM</vt:lpstr>
      <vt:lpstr>L’API JavaScript « Selectors »</vt:lpstr>
      <vt:lpstr>Requêtes complexes : querySelector() !</vt:lpstr>
      <vt:lpstr>querySelector() exemples…</vt:lpstr>
      <vt:lpstr>Selecteurs : des exemples</vt:lpstr>
      <vt:lpstr>Selecteurs : des exemples</vt:lpstr>
      <vt:lpstr>Selecteurs : des exemples</vt:lpstr>
      <vt:lpstr>Doit-on cesser d’utiliser jQuery ou autre…</vt:lpstr>
      <vt:lpstr>Frameworks JavaScript : améliorations avec support natif HTML5</vt:lpstr>
      <vt:lpstr>CSS3, nouveautés</vt:lpstr>
      <vt:lpstr>Etat des lieux…</vt:lpstr>
      <vt:lpstr>CSS3 transitions</vt:lpstr>
      <vt:lpstr>CSS3 transitions</vt:lpstr>
      <vt:lpstr>CSS3 transitions : principe</vt:lpstr>
      <vt:lpstr>CSS3 transitions exemples</vt:lpstr>
      <vt:lpstr>CSS3 exemple (1)</vt:lpstr>
      <vt:lpstr>CSS3 transitions remarques</vt:lpstr>
      <vt:lpstr>CSS3 transitions syntaxes possibles</vt:lpstr>
      <vt:lpstr>CSS3 transitions, types d’interpolations </vt:lpstr>
      <vt:lpstr>CSS3 transitions : amusons-nous !</vt:lpstr>
      <vt:lpstr>CSS3 transitions, types des propriétés qui peuvent être animées</vt:lpstr>
      <vt:lpstr>CSS3 transitions, noms des propriétés qui peuvent être animées</vt:lpstr>
      <vt:lpstr>CSS3 transitions, pour aller plus loin</vt:lpstr>
      <vt:lpstr>CSS3 animations</vt:lpstr>
      <vt:lpstr>CSS3 animation exemple simple avec deux frames</vt:lpstr>
      <vt:lpstr>CSS3 animation exemple simple avec trois frames</vt:lpstr>
      <vt:lpstr>CSS3 animation exemple simple, animation infinie, alternée, etc…</vt:lpstr>
      <vt:lpstr>CSS3 animation autre exemple</vt:lpstr>
      <vt:lpstr>CSS3 animation, syntaxe</vt:lpstr>
      <vt:lpstr>CSS3 animation, syntaxe (1)</vt:lpstr>
      <vt:lpstr>CSS3 animations : types d’interpolations</vt:lpstr>
      <vt:lpstr>CSS3 animations : événements</vt:lpstr>
      <vt:lpstr>CSS3 animation et événements</vt:lpstr>
      <vt:lpstr>L’API de géolocalisation</vt:lpstr>
      <vt:lpstr>API de géolocalisation</vt:lpstr>
      <vt:lpstr>API de géolocalisation (2)</vt:lpstr>
      <vt:lpstr>API de géolocalisation : l’objet position</vt:lpstr>
      <vt:lpstr>API de géolocalisation (3)</vt:lpstr>
      <vt:lpstr>API de géolocalisation : cas d’erreurs</vt:lpstr>
      <vt:lpstr>API de géolocalisation : google map</vt:lpstr>
      <vt:lpstr>API de géolocalisation : watchPosition</vt:lpstr>
      <vt:lpstr>API de géolocalisation : options</vt:lpstr>
      <vt:lpstr>Support accéléromètre ?</vt:lpstr>
      <vt:lpstr>Le multimédia (vidéo, audio)</vt:lpstr>
      <vt:lpstr>Jusqu’à aujourd’hui</vt:lpstr>
      <vt:lpstr>Maintenant : &lt;video&gt;</vt:lpstr>
      <vt:lpstr>&lt;video&gt; : ressources web</vt:lpstr>
      <vt:lpstr>Le tag &lt;video&gt;</vt:lpstr>
      <vt:lpstr>&lt;video&gt; : contrôle depuis le DOM</vt:lpstr>
      <vt:lpstr>&lt;video&gt; est un élément du DOM</vt:lpstr>
      <vt:lpstr>&lt;video&gt; exemple</vt:lpstr>
      <vt:lpstr>&lt;video&gt; exemple</vt:lpstr>
      <vt:lpstr>&lt;video&gt; attributs du tag</vt:lpstr>
      <vt:lpstr>&lt;video&gt; attributs du tag (2)</vt:lpstr>
      <vt:lpstr>&lt;video&gt; table des propriétés, méthodes, événements </vt:lpstr>
      <vt:lpstr>&lt;video&gt; autre exemple interactif</vt:lpstr>
      <vt:lpstr>&lt;video&gt; et CSS</vt:lpstr>
      <vt:lpstr>&lt;video&gt; et &lt;canvas&gt;</vt:lpstr>
      <vt:lpstr>&lt;video&gt; autres démonstrations</vt:lpstr>
      <vt:lpstr>Le tag &lt;audio&gt;</vt:lpstr>
      <vt:lpstr>&lt;audio&gt; et le DOM</vt:lpstr>
      <vt:lpstr>Codecs supportés</vt:lpstr>
      <vt:lpstr>Attributs, méthodes et événements</vt:lpstr>
      <vt:lpstr>Solution de fallback</vt:lpstr>
      <vt:lpstr>Librairies multimedia évoluées</vt:lpstr>
      <vt:lpstr>Web Sound API</vt:lpstr>
      <vt:lpstr>Le tag &lt;canvas&gt; : dessin, jeux, etc.</vt:lpstr>
      <vt:lpstr>&lt;canvas&gt; permet de dessiner en bitmap</vt:lpstr>
      <vt:lpstr>&lt;canvas&gt; système de coordonnées</vt:lpstr>
      <vt:lpstr>&lt;canvas&gt; exemple simple</vt:lpstr>
      <vt:lpstr>Principe d’utilisation</vt:lpstr>
      <vt:lpstr>Principes du dessin</vt:lpstr>
      <vt:lpstr>Principe du dessin</vt:lpstr>
      <vt:lpstr>Faire « reset »  d’un &lt;canvas&gt;</vt:lpstr>
      <vt:lpstr>Principe du dessin de lignes par chemin</vt:lpstr>
      <vt:lpstr>Exemple de tracés de lignes</vt:lpstr>
      <vt:lpstr>Exemple complet</vt:lpstr>
      <vt:lpstr>Attributs du dessin « fil de fer »</vt:lpstr>
      <vt:lpstr>Gestion des ombres</vt:lpstr>
      <vt:lpstr>Dessiner un Arc (de cercle)</vt:lpstr>
      <vt:lpstr>Piège du sens de progression des angles</vt:lpstr>
      <vt:lpstr>Dessiner un cercle</vt:lpstr>
      <vt:lpstr>Dessiner un cercle (fin)</vt:lpstr>
      <vt:lpstr>Dessiner un demi-cercle</vt:lpstr>
      <vt:lpstr>Courbes quadriques</vt:lpstr>
      <vt:lpstr>Courbes de Bezier</vt:lpstr>
      <vt:lpstr>Formes personnalisées</vt:lpstr>
      <vt:lpstr>Formes personnalisées (suite)</vt:lpstr>
      <vt:lpstr>Formes personnalisées (suite)</vt:lpstr>
      <vt:lpstr>Dessin de dégradés</vt:lpstr>
      <vt:lpstr>Création d’un gradient linéaire</vt:lpstr>
      <vt:lpstr>Utilisation d’un gradient</vt:lpstr>
      <vt:lpstr>Création d’un gradient radial</vt:lpstr>
      <vt:lpstr>Textures</vt:lpstr>
      <vt:lpstr>Textures</vt:lpstr>
      <vt:lpstr>Images</vt:lpstr>
      <vt:lpstr>Nombreuses options pour drawImage</vt:lpstr>
      <vt:lpstr>Dessiner l’image d’une vidéo dans un canvas avec drawImage()</vt:lpstr>
      <vt:lpstr>Manipulation des pixels d’une image</vt:lpstr>
      <vt:lpstr>Manipulation des pixels d’une image (suite)</vt:lpstr>
      <vt:lpstr>Dessin de texte</vt:lpstr>
      <vt:lpstr>Dessin de texte, exemples</vt:lpstr>
      <vt:lpstr>Alignement de texte</vt:lpstr>
      <vt:lpstr>Texte, concepts avancés</vt:lpstr>
      <vt:lpstr>Détection d’événements dans un canvas </vt:lpstr>
      <vt:lpstr>Détection d’événements dans un canvas </vt:lpstr>
      <vt:lpstr>Intéressant pour aller plus loin</vt:lpstr>
      <vt:lpstr>Utilisation des APIs de capture audio/video</vt:lpstr>
      <vt:lpstr>Capture audio/vidéo</vt:lpstr>
      <vt:lpstr>Historique (1) : 2011, augmenter &lt;input&gt;</vt:lpstr>
      <vt:lpstr>Historique (2) : augmenter &lt;input&gt;</vt:lpstr>
      <vt:lpstr>Historique (3) : 2011, le tag &lt;device&gt;</vt:lpstr>
      <vt:lpstr>Aujourd’hui : getUserMedia API</vt:lpstr>
      <vt:lpstr>getUserMedia API : test du support</vt:lpstr>
      <vt:lpstr>getUserMedia : principe d’utilisation</vt:lpstr>
      <vt:lpstr>getUserMedia : remarques</vt:lpstr>
      <vt:lpstr>getUserMedia : encore des inconsistances</vt:lpstr>
      <vt:lpstr>getUserMedia : encore des inconsistances</vt:lpstr>
      <vt:lpstr>Exemple : prendre une image instantanée</vt:lpstr>
      <vt:lpstr>On peut aussi appliquer des filtres CSS</vt:lpstr>
      <vt:lpstr>HTML5 et le support pour mobiles/tablettes</vt:lpstr>
      <vt:lpstr>CSS3 Media Queries ? </vt:lpstr>
      <vt:lpstr>Ce que proposait CSS2</vt:lpstr>
      <vt:lpstr>CSS2 : trop limité</vt:lpstr>
      <vt:lpstr>CSS3 Media Queries : une évolution</vt:lpstr>
      <vt:lpstr>CSS3 Media Queries : démonstrations</vt:lpstr>
      <vt:lpstr>CSS3 Media Queries : syntaxe</vt:lpstr>
      <vt:lpstr>CSS3 Media Queries : syntaxe</vt:lpstr>
      <vt:lpstr>CSS3 Media Queries : syntaxe, exemples</vt:lpstr>
      <vt:lpstr>CSS3 et Media Queries : bonnes pratiques </vt:lpstr>
      <vt:lpstr>CSS3 : astuce</vt:lpstr>
      <vt:lpstr>Bon à savoir : les &lt;meta&gt; tags pour WebKit</vt:lpstr>
      <vt:lpstr>&lt;meta name=viewport content=… /&gt;</vt:lpstr>
      <vt:lpstr>&lt;meta name=viewport content=… /&gt;</vt:lpstr>
      <vt:lpstr>Les tags &lt;meta&gt; spécifiques aux smartphones/tablettes</vt:lpstr>
      <vt:lpstr>Androïd, astuces</vt:lpstr>
      <vt:lpstr>IOS : astuces spécifiques, full screen browsing, déguiser une web app en native</vt:lpstr>
      <vt:lpstr>Astuce pour cacher la barre d’adresse</vt:lpstr>
      <vt:lpstr>Andoid et IOS : icônes sur le Home</vt:lpstr>
      <vt:lpstr>Bonne pratiques</vt:lpstr>
      <vt:lpstr>Autres approche</vt:lpstr>
      <vt:lpstr>Evenements JavaScript sur mobiles</vt:lpstr>
      <vt:lpstr>Evenements « touch »</vt:lpstr>
      <vt:lpstr>Evenements « touch », exemple</vt:lpstr>
      <vt:lpstr>Evenements « touch »</vt:lpstr>
      <vt:lpstr>Evènements « touch »</vt:lpstr>
      <vt:lpstr>Objet Touch</vt:lpstr>
      <vt:lpstr>Evenements « gesture »</vt:lpstr>
      <vt:lpstr>Exemple d’utilisation via jQuery</vt:lpstr>
      <vt:lpstr>HTML5, Web Sockets</vt:lpstr>
      <vt:lpstr>Communication temps réel full-duplex</vt:lpstr>
      <vt:lpstr>Ajax/COMET / WebSockets</vt:lpstr>
      <vt:lpstr>WebSockets</vt:lpstr>
      <vt:lpstr>Performances</vt:lpstr>
      <vt:lpstr>Mise en œuvre : support des navigateurs</vt:lpstr>
      <vt:lpstr>Mise en œuvre : API cliente</vt:lpstr>
      <vt:lpstr>Mise en œuvre côté serveur</vt:lpstr>
      <vt:lpstr>Très populaire : socket.io</vt:lpstr>
      <vt:lpstr>Objets distribués sur WebSockets : NowJS</vt:lpstr>
      <vt:lpstr>Chat avec NowJS</vt:lpstr>
      <vt:lpstr>NowJS : démonstrations</vt:lpstr>
      <vt:lpstr>HTML5, Web Fonts</vt:lpstr>
      <vt:lpstr>CSS3 @font-face</vt:lpstr>
      <vt:lpstr>Utilisation via CSS</vt:lpstr>
      <vt:lpstr>Utilisation via CSS</vt:lpstr>
      <vt:lpstr>Plusieurs types de polices / support</vt:lpstr>
      <vt:lpstr>Support multi-browsers</vt:lpstr>
      <vt:lpstr>Fournisseurs de Web Fonts gratuites</vt:lpstr>
      <vt:lpstr>WebFont as a service</vt:lpstr>
      <vt:lpstr>Fournisseurs commerciaux</vt:lpstr>
      <vt:lpstr>HTML5, drag’n’drop</vt:lpstr>
      <vt:lpstr>Principe : 1) déclarer un élément draggable</vt:lpstr>
      <vt:lpstr>Principe : 2) indiquer ce que l’on déplace comme données</vt:lpstr>
      <vt:lpstr>Principe : 3) indiquer où on droppe, ondragover</vt:lpstr>
      <vt:lpstr>Principe : 4) que faire dans le drop</vt:lpstr>
      <vt:lpstr>HTML5 et la persistence</vt:lpstr>
      <vt:lpstr>Introduction</vt:lpstr>
      <vt:lpstr>WebStorage (Local et Session Storage)</vt:lpstr>
      <vt:lpstr>WebStorage : support</vt:lpstr>
      <vt:lpstr>L’objet LocalStorage</vt:lpstr>
      <vt:lpstr>L’objet SessionStorage</vt:lpstr>
      <vt:lpstr>IndexedDB</vt:lpstr>
      <vt:lpstr>IndexedDB : fonctionnement asynchrone</vt:lpstr>
      <vt:lpstr>IndexedDB : informations importantes </vt:lpstr>
      <vt:lpstr>Exemple étudié</vt:lpstr>
      <vt:lpstr>IndexedDB : ouverture d’une base</vt:lpstr>
      <vt:lpstr>Création d’un object store (eq table…)</vt:lpstr>
      <vt:lpstr>Création d’un object store</vt:lpstr>
      <vt:lpstr>Ajout d’éléments dans l’object store</vt:lpstr>
      <vt:lpstr>Récupération d’éléments dans un object store</vt:lpstr>
      <vt:lpstr>Manipulation des résultats pour affichage</vt:lpstr>
      <vt:lpstr>Suppression d’éléments dans un object store</vt:lpstr>
      <vt:lpstr>WebSQL</vt:lpstr>
      <vt:lpstr>WebSQL utilisation</vt:lpstr>
      <vt:lpstr>WebSQL utilisation, suite</vt:lpstr>
      <vt:lpstr>File API</vt:lpstr>
      <vt:lpstr>Exemple d’obtention d’informations sur des fichiers</vt:lpstr>
      <vt:lpstr>Analyse de répertoire entier </vt:lpstr>
      <vt:lpstr>Un exemple concret : drag’n’drop de fichiers multiples pour affichage/upload</vt:lpstr>
      <vt:lpstr>Explications lors du drag’n’drop</vt:lpstr>
      <vt:lpstr>Lancement de l’exemple</vt:lpstr>
      <vt:lpstr>Extraits du code</vt:lpstr>
      <vt:lpstr>Extrait du code (suite)</vt:lpstr>
      <vt:lpstr>File API, pour aller plus loin</vt:lpstr>
      <vt:lpstr>HTML5 WebWorkers</vt:lpstr>
      <vt:lpstr>HTML5 WebWorkers</vt:lpstr>
      <vt:lpstr>HTML5 WebWorkers : mon script dure trop longtemps !</vt:lpstr>
      <vt:lpstr>HTML5 WebWorkers</vt:lpstr>
      <vt:lpstr>Besoins pour des traitements en tâche de fond</vt:lpstr>
      <vt:lpstr>HTML5 WebWorker : code du worker</vt:lpstr>
      <vt:lpstr>HTML5 WebWorker : support JSON</vt:lpstr>
      <vt:lpstr>HTML5 WebWorkers : scopes</vt:lpstr>
      <vt:lpstr>HTML5 WebWorkers : pas de console.log()</vt:lpstr>
      <vt:lpstr>HTML5 WebWorker : debug</vt:lpstr>
    </vt:vector>
  </TitlesOfParts>
  <Company>SilverStream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dc:creator>
  <cp:lastModifiedBy>michel</cp:lastModifiedBy>
  <cp:revision>874</cp:revision>
  <cp:lastPrinted>1999-01-08T22:44:56Z</cp:lastPrinted>
  <dcterms:created xsi:type="dcterms:W3CDTF">1998-09-04T19:58:23Z</dcterms:created>
  <dcterms:modified xsi:type="dcterms:W3CDTF">2012-04-13T14:05:59Z</dcterms:modified>
</cp:coreProperties>
</file>